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3.jpg" ContentType="image/png"/>
  <Override PartName="/ppt/media/image4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403" r:id="rId3"/>
    <p:sldId id="258" r:id="rId4"/>
    <p:sldId id="259" r:id="rId5"/>
    <p:sldId id="263" r:id="rId6"/>
    <p:sldId id="407" r:id="rId7"/>
    <p:sldId id="411" r:id="rId8"/>
    <p:sldId id="412" r:id="rId9"/>
    <p:sldId id="413" r:id="rId10"/>
    <p:sldId id="434" r:id="rId11"/>
    <p:sldId id="421" r:id="rId12"/>
    <p:sldId id="440" r:id="rId13"/>
    <p:sldId id="422" r:id="rId14"/>
    <p:sldId id="423" r:id="rId15"/>
    <p:sldId id="435" r:id="rId16"/>
    <p:sldId id="438" r:id="rId17"/>
    <p:sldId id="424" r:id="rId18"/>
    <p:sldId id="425" r:id="rId19"/>
    <p:sldId id="426" r:id="rId20"/>
    <p:sldId id="437" r:id="rId21"/>
    <p:sldId id="439" r:id="rId22"/>
    <p:sldId id="436" r:id="rId23"/>
    <p:sldId id="260"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9999"/>
    <a:srgbClr val="094EA9"/>
    <a:srgbClr val="12436D"/>
    <a:srgbClr val="0A4EA9"/>
    <a:srgbClr val="FA264E"/>
    <a:srgbClr val="F9F9F9"/>
    <a:srgbClr val="EEEEEE"/>
    <a:srgbClr val="819EC0"/>
    <a:srgbClr val="283D74"/>
    <a:srgbClr val="0C6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3" autoAdjust="0"/>
    <p:restoredTop sz="88735"/>
  </p:normalViewPr>
  <p:slideViewPr>
    <p:cSldViewPr snapToGrid="0" showGuides="1">
      <p:cViewPr varScale="1">
        <p:scale>
          <a:sx n="60" d="100"/>
          <a:sy n="60" d="100"/>
        </p:scale>
        <p:origin x="870" y="42"/>
      </p:cViewPr>
      <p:guideLst>
        <p:guide orient="horz" pos="2160"/>
        <p:guide pos="3863"/>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0" d="100"/>
          <a:sy n="60" d="100"/>
        </p:scale>
        <p:origin x="2580"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年初</c:v>
                </c:pt>
              </c:strCache>
            </c:strRef>
          </c:tx>
          <c:spPr>
            <a:solidFill>
              <a:srgbClr val="119999"/>
            </a:solidFill>
            <a:ln>
              <a:noFill/>
            </a:ln>
            <a:effectLst/>
          </c:spPr>
          <c:invertIfNegative val="0"/>
          <c:dLbls>
            <c:dLbl>
              <c:idx val="0"/>
              <c:layout>
                <c:manualLayout>
                  <c:x val="0"/>
                  <c:y val="-1.64062489907573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1B-0C4B-AE06-C4D7B1E16BF6}"/>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85000"/>
                        <a:lumOff val="15000"/>
                      </a:schemeClr>
                    </a:solidFill>
                    <a:latin typeface="Microsoft YaHei" panose="020B0503020204020204" pitchFamily="34" charset="-122"/>
                    <a:ea typeface="Microsoft YaHei"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2015年</c:v>
                </c:pt>
                <c:pt idx="1">
                  <c:v>2016年</c:v>
                </c:pt>
                <c:pt idx="2">
                  <c:v>2017年</c:v>
                </c:pt>
                <c:pt idx="3">
                  <c:v>2018年</c:v>
                </c:pt>
                <c:pt idx="4">
                  <c:v>2019年 </c:v>
                </c:pt>
                <c:pt idx="5">
                  <c:v>2020年7月</c:v>
                </c:pt>
              </c:strCache>
            </c:strRef>
          </c:cat>
          <c:val>
            <c:numRef>
              <c:f>Sheet1!$B$2:$B$7</c:f>
              <c:numCache>
                <c:formatCode>General</c:formatCode>
                <c:ptCount val="6"/>
                <c:pt idx="0">
                  <c:v>0</c:v>
                </c:pt>
                <c:pt idx="1">
                  <c:v>9</c:v>
                </c:pt>
                <c:pt idx="2">
                  <c:v>36</c:v>
                </c:pt>
                <c:pt idx="3">
                  <c:v>73</c:v>
                </c:pt>
                <c:pt idx="4">
                  <c:v>166</c:v>
                </c:pt>
                <c:pt idx="5">
                  <c:v>238</c:v>
                </c:pt>
              </c:numCache>
            </c:numRef>
          </c:val>
          <c:extLst>
            <c:ext xmlns:c16="http://schemas.microsoft.com/office/drawing/2014/chart" uri="{C3380CC4-5D6E-409C-BE32-E72D297353CC}">
              <c16:uniqueId val="{00000001-051B-0C4B-AE06-C4D7B1E16BF6}"/>
            </c:ext>
          </c:extLst>
        </c:ser>
        <c:ser>
          <c:idx val="1"/>
          <c:order val="1"/>
          <c:tx>
            <c:strRef>
              <c:f>Sheet1!$C$1</c:f>
              <c:strCache>
                <c:ptCount val="1"/>
                <c:pt idx="0">
                  <c:v>新增</c:v>
                </c:pt>
              </c:strCache>
            </c:strRef>
          </c:tx>
          <c:spPr>
            <a:solidFill>
              <a:srgbClr val="FFC000">
                <a:lumMod val="60000"/>
                <a:lumOff val="40000"/>
              </a:srgbClr>
            </a:solidFill>
            <a:ln>
              <a:noFill/>
            </a:ln>
            <a:effectLst/>
          </c:spPr>
          <c:invertIfNegative val="0"/>
          <c:dLbls>
            <c:dLbl>
              <c:idx val="0"/>
              <c:layout>
                <c:manualLayout>
                  <c:x val="-1.5625000000000001E-3"/>
                  <c:y val="-5.6249996539739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1B-0C4B-AE06-C4D7B1E16BF6}"/>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85000"/>
                        <a:lumOff val="15000"/>
                      </a:schemeClr>
                    </a:solidFill>
                    <a:latin typeface="Microsoft YaHei" panose="020B0503020204020204" pitchFamily="34" charset="-122"/>
                    <a:ea typeface="Microsoft YaHei"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2015年</c:v>
                </c:pt>
                <c:pt idx="1">
                  <c:v>2016年</c:v>
                </c:pt>
                <c:pt idx="2">
                  <c:v>2017年</c:v>
                </c:pt>
                <c:pt idx="3">
                  <c:v>2018年</c:v>
                </c:pt>
                <c:pt idx="4">
                  <c:v>2019年 </c:v>
                </c:pt>
                <c:pt idx="5">
                  <c:v>2020年7月</c:v>
                </c:pt>
              </c:strCache>
            </c:strRef>
          </c:cat>
          <c:val>
            <c:numRef>
              <c:f>Sheet1!$C$2:$C$7</c:f>
              <c:numCache>
                <c:formatCode>General</c:formatCode>
                <c:ptCount val="6"/>
                <c:pt idx="0">
                  <c:v>9</c:v>
                </c:pt>
                <c:pt idx="1">
                  <c:v>27</c:v>
                </c:pt>
                <c:pt idx="2">
                  <c:v>37</c:v>
                </c:pt>
                <c:pt idx="3">
                  <c:v>94</c:v>
                </c:pt>
                <c:pt idx="4">
                  <c:v>72</c:v>
                </c:pt>
                <c:pt idx="5">
                  <c:v>13</c:v>
                </c:pt>
              </c:numCache>
            </c:numRef>
          </c:val>
          <c:extLst>
            <c:ext xmlns:c16="http://schemas.microsoft.com/office/drawing/2014/chart" uri="{C3380CC4-5D6E-409C-BE32-E72D297353CC}">
              <c16:uniqueId val="{00000003-051B-0C4B-AE06-C4D7B1E16BF6}"/>
            </c:ext>
          </c:extLst>
        </c:ser>
        <c:dLbls>
          <c:showLegendKey val="0"/>
          <c:showVal val="1"/>
          <c:showCatName val="0"/>
          <c:showSerName val="0"/>
          <c:showPercent val="0"/>
          <c:showBubbleSize val="0"/>
        </c:dLbls>
        <c:gapWidth val="150"/>
        <c:overlap val="100"/>
        <c:axId val="1755568000"/>
        <c:axId val="1755571808"/>
      </c:barChart>
      <c:catAx>
        <c:axId val="17555680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icrosoft YaHei" panose="020B0503020204020204" pitchFamily="34" charset="-122"/>
                <a:ea typeface="Microsoft YaHei" panose="020B0503020204020204" pitchFamily="34" charset="-122"/>
                <a:cs typeface="+mn-cs"/>
              </a:defRPr>
            </a:pPr>
            <a:endParaRPr lang="zh-CN"/>
          </a:p>
        </c:txPr>
        <c:crossAx val="1755571808"/>
        <c:crosses val="autoZero"/>
        <c:auto val="1"/>
        <c:lblAlgn val="ctr"/>
        <c:lblOffset val="100"/>
        <c:noMultiLvlLbl val="0"/>
      </c:catAx>
      <c:valAx>
        <c:axId val="1755571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icrosoft YaHei" panose="020B0503020204020204" pitchFamily="34" charset="-122"/>
                <a:ea typeface="Microsoft YaHei" panose="020B0503020204020204" pitchFamily="34" charset="-122"/>
                <a:cs typeface="+mn-cs"/>
              </a:defRPr>
            </a:pPr>
            <a:endParaRPr lang="zh-CN"/>
          </a:p>
        </c:txPr>
        <c:crossAx val="1755568000"/>
        <c:crosses val="autoZero"/>
        <c:crossBetween val="between"/>
      </c:valAx>
      <c:spPr>
        <a:noFill/>
        <a:ln>
          <a:noFill/>
        </a:ln>
        <a:effectLst/>
      </c:spPr>
    </c:plotArea>
    <c:legend>
      <c:legendPos val="b"/>
      <c:layout>
        <c:manualLayout>
          <c:xMode val="edge"/>
          <c:yMode val="edge"/>
          <c:x val="0.19117578659383103"/>
          <c:y val="5.738275664728925E-2"/>
          <c:w val="0.20569969521254466"/>
          <c:h val="8.28487500026381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lumOff val="15000"/>
                </a:schemeClr>
              </a:solidFill>
              <a:latin typeface="Microsoft YaHei" panose="020B0503020204020204" pitchFamily="34" charset="-122"/>
              <a:ea typeface="Microsoft YaHei" panose="020B0503020204020204" pitchFamily="34" charset="-122"/>
              <a:cs typeface="+mn-cs"/>
            </a:defRPr>
          </a:pPr>
          <a:endParaRPr lang="zh-CN"/>
        </a:p>
      </c:txPr>
    </c:legend>
    <c:plotVisOnly val="1"/>
    <c:dispBlanksAs val="gap"/>
    <c:showDLblsOverMax val="0"/>
  </c:chart>
  <c:spPr>
    <a:noFill/>
    <a:ln>
      <a:noFill/>
    </a:ln>
    <a:effectLst/>
  </c:spPr>
  <c:txPr>
    <a:bodyPr/>
    <a:lstStyle/>
    <a:p>
      <a:pPr>
        <a:defRPr>
          <a:solidFill>
            <a:schemeClr val="tx1">
              <a:lumMod val="85000"/>
              <a:lumOff val="15000"/>
            </a:schemeClr>
          </a:solidFill>
          <a:latin typeface="Microsoft YaHei" panose="020B0503020204020204" pitchFamily="34" charset="-122"/>
          <a:ea typeface="Microsoft YaHei" panose="020B0503020204020204" pitchFamily="34" charset="-122"/>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5965275-907D-48C6-88AD-8D5FE2F0EB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8B56271-21FE-4A3C-A904-070D20C09C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89D3E8-FE26-4A2C-9686-857C33BF2406}" type="datetimeFigureOut">
              <a:rPr lang="zh-CN" altLang="en-US" smtClean="0"/>
              <a:t>2020/7/16</a:t>
            </a:fld>
            <a:endParaRPr lang="zh-CN" altLang="en-US"/>
          </a:p>
        </p:txBody>
      </p:sp>
      <p:sp>
        <p:nvSpPr>
          <p:cNvPr id="4" name="页脚占位符 3">
            <a:extLst>
              <a:ext uri="{FF2B5EF4-FFF2-40B4-BE49-F238E27FC236}">
                <a16:creationId xmlns:a16="http://schemas.microsoft.com/office/drawing/2014/main" id="{91934005-6482-40E0-B90B-4DC256DC4D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584095D-1375-4330-811F-9535738F92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7A5EB8-BEE7-4F88-B871-73B09FDE76F3}" type="slidenum">
              <a:rPr lang="zh-CN" altLang="en-US" smtClean="0"/>
              <a:t>‹#›</a:t>
            </a:fld>
            <a:endParaRPr lang="zh-CN" altLang="en-US"/>
          </a:p>
        </p:txBody>
      </p:sp>
    </p:spTree>
    <p:extLst>
      <p:ext uri="{BB962C8B-B14F-4D97-AF65-F5344CB8AC3E}">
        <p14:creationId xmlns:p14="http://schemas.microsoft.com/office/powerpoint/2010/main" val="246139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EF066-ACAE-4D0C-9F28-B6B0EA62D415}" type="datetimeFigureOut">
              <a:rPr lang="zh-CN" altLang="en-US" smtClean="0"/>
              <a:t>2020/7/16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B3758-0127-4142-A1B1-7EB66A81BE89}" type="slidenum">
              <a:rPr lang="zh-CN" altLang="en-US" smtClean="0"/>
              <a:t>‹#›</a:t>
            </a:fld>
            <a:endParaRPr lang="zh-CN" altLang="en-US"/>
          </a:p>
        </p:txBody>
      </p:sp>
    </p:spTree>
    <p:extLst>
      <p:ext uri="{BB962C8B-B14F-4D97-AF65-F5344CB8AC3E}">
        <p14:creationId xmlns:p14="http://schemas.microsoft.com/office/powerpoint/2010/main" val="203619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a:t>
            </a:fld>
            <a:endParaRPr lang="zh-CN" altLang="en-US"/>
          </a:p>
        </p:txBody>
      </p:sp>
    </p:spTree>
    <p:extLst>
      <p:ext uri="{BB962C8B-B14F-4D97-AF65-F5344CB8AC3E}">
        <p14:creationId xmlns:p14="http://schemas.microsoft.com/office/powerpoint/2010/main" val="30780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2006</a:t>
            </a:r>
            <a:r>
              <a:rPr lang="zh-CN" altLang="en-US" dirty="0"/>
              <a:t>年由北京大学计算中心发起建设，</a:t>
            </a:r>
            <a:r>
              <a:rPr lang="en-US" altLang="zh-CN" dirty="0"/>
              <a:t>CARSI</a:t>
            </a:r>
            <a:r>
              <a:rPr lang="zh-CN" altLang="en-US" dirty="0"/>
              <a:t>基于美国下一代互联网组织</a:t>
            </a:r>
            <a:r>
              <a:rPr lang="en-US" altLang="zh-CN" dirty="0"/>
              <a:t>Internet2 </a:t>
            </a:r>
            <a:r>
              <a:rPr lang="zh-CN" altLang="en-US" dirty="0"/>
              <a:t>主导的</a:t>
            </a:r>
            <a:r>
              <a:rPr lang="en-US" altLang="zh-CN" dirty="0"/>
              <a:t>Shibboleth</a:t>
            </a:r>
            <a:r>
              <a:rPr lang="zh-CN" altLang="en-US" dirty="0"/>
              <a:t>中间件建设，该中间件被国际上国家级教育科研网</a:t>
            </a:r>
            <a:r>
              <a:rPr lang="en-US" altLang="zh-CN" dirty="0"/>
              <a:t>NREN</a:t>
            </a:r>
            <a:r>
              <a:rPr lang="zh-CN" altLang="en-US" dirty="0"/>
              <a:t>（</a:t>
            </a:r>
            <a:r>
              <a:rPr lang="en-US" altLang="zh-CN" dirty="0"/>
              <a:t>National Research and Education Network</a:t>
            </a:r>
            <a:r>
              <a:rPr lang="zh-CN" altLang="en-US" dirty="0"/>
              <a:t>）普遍采用</a:t>
            </a:r>
          </a:p>
        </p:txBody>
      </p:sp>
      <p:sp>
        <p:nvSpPr>
          <p:cNvPr id="4" name="灯片编号占位符 3"/>
          <p:cNvSpPr>
            <a:spLocks noGrp="1"/>
          </p:cNvSpPr>
          <p:nvPr>
            <p:ph type="sldNum" sz="quarter" idx="5"/>
          </p:nvPr>
        </p:nvSpPr>
        <p:spPr/>
        <p:txBody>
          <a:bodyPr/>
          <a:lstStyle/>
          <a:p>
            <a:fld id="{65CB3758-0127-4142-A1B1-7EB66A81BE89}" type="slidenum">
              <a:rPr lang="zh-CN" altLang="en-US" smtClean="0"/>
              <a:t>17</a:t>
            </a:fld>
            <a:endParaRPr lang="zh-CN" altLang="en-US"/>
          </a:p>
        </p:txBody>
      </p:sp>
    </p:spTree>
    <p:extLst>
      <p:ext uri="{BB962C8B-B14F-4D97-AF65-F5344CB8AC3E}">
        <p14:creationId xmlns:p14="http://schemas.microsoft.com/office/powerpoint/2010/main" val="268368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18</a:t>
            </a:fld>
            <a:endParaRPr lang="zh-CN" altLang="en-US"/>
          </a:p>
        </p:txBody>
      </p:sp>
    </p:spTree>
    <p:extLst>
      <p:ext uri="{BB962C8B-B14F-4D97-AF65-F5344CB8AC3E}">
        <p14:creationId xmlns:p14="http://schemas.microsoft.com/office/powerpoint/2010/main" val="8549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2020.7</a:t>
            </a:r>
            <a:r>
              <a:rPr kumimoji="1" lang="zh-CN" altLang="en-US" dirty="0"/>
              <a:t>，汇聚</a:t>
            </a:r>
            <a:r>
              <a:rPr lang="en-US" altLang="zh-CN" sz="1200" kern="1200" dirty="0">
                <a:solidFill>
                  <a:schemeClr val="tx1"/>
                </a:solidFill>
                <a:effectLst/>
                <a:latin typeface="+mn-lt"/>
                <a:ea typeface="+mn-ea"/>
                <a:cs typeface="+mn-cs"/>
              </a:rPr>
              <a:t>38</a:t>
            </a:r>
            <a:r>
              <a:rPr lang="zh-CN" altLang="zh-CN" sz="1200" kern="1200" dirty="0">
                <a:solidFill>
                  <a:schemeClr val="tx1"/>
                </a:solidFill>
                <a:effectLst/>
                <a:latin typeface="+mn-lt"/>
                <a:ea typeface="+mn-ea"/>
                <a:cs typeface="+mn-cs"/>
              </a:rPr>
              <a:t>个服务提供商，涉及百余个资源产品，其中多家中外知名数据库服务提供商，涵盖超</a:t>
            </a:r>
            <a:r>
              <a:rPr lang="en-US" altLang="zh-CN" sz="1200" kern="1200" dirty="0">
                <a:solidFill>
                  <a:schemeClr val="tx1"/>
                </a:solidFill>
                <a:effectLst/>
                <a:latin typeface="+mn-lt"/>
                <a:ea typeface="+mn-ea"/>
                <a:cs typeface="+mn-cs"/>
              </a:rPr>
              <a:t>29</a:t>
            </a:r>
            <a:r>
              <a:rPr lang="zh-CN" altLang="zh-CN" sz="1200" kern="1200" dirty="0">
                <a:solidFill>
                  <a:schemeClr val="tx1"/>
                </a:solidFill>
                <a:effectLst/>
                <a:latin typeface="+mn-lt"/>
                <a:ea typeface="+mn-ea"/>
                <a:cs typeface="+mn-cs"/>
              </a:rPr>
              <a:t>万种期刊，</a:t>
            </a:r>
            <a:r>
              <a:rPr lang="en-US" altLang="zh-CN" sz="1200" kern="1200" dirty="0">
                <a:solidFill>
                  <a:schemeClr val="tx1"/>
                </a:solidFill>
                <a:effectLst/>
                <a:latin typeface="+mn-lt"/>
                <a:ea typeface="+mn-ea"/>
                <a:cs typeface="+mn-cs"/>
              </a:rPr>
              <a:t>5</a:t>
            </a:r>
            <a:r>
              <a:rPr lang="zh-CN" altLang="zh-CN" sz="1200" kern="1200" dirty="0">
                <a:solidFill>
                  <a:schemeClr val="tx1"/>
                </a:solidFill>
                <a:effectLst/>
                <a:latin typeface="+mn-lt"/>
                <a:ea typeface="+mn-ea"/>
                <a:cs typeface="+mn-cs"/>
              </a:rPr>
              <a:t>万余种视频、有声书等多媒体资源，</a:t>
            </a:r>
            <a:r>
              <a:rPr lang="en-US" altLang="zh-CN" sz="1200" kern="1200" dirty="0">
                <a:solidFill>
                  <a:schemeClr val="tx1"/>
                </a:solidFill>
                <a:effectLst/>
                <a:latin typeface="+mn-lt"/>
                <a:ea typeface="+mn-ea"/>
                <a:cs typeface="+mn-cs"/>
              </a:rPr>
              <a:t>300</a:t>
            </a:r>
            <a:r>
              <a:rPr lang="zh-CN" altLang="zh-CN" sz="1200" kern="1200" dirty="0">
                <a:solidFill>
                  <a:schemeClr val="tx1"/>
                </a:solidFill>
                <a:effectLst/>
                <a:latin typeface="+mn-lt"/>
                <a:ea typeface="+mn-ea"/>
                <a:cs typeface="+mn-cs"/>
              </a:rPr>
              <a:t>余万册电子书及教材，</a:t>
            </a:r>
            <a:r>
              <a:rPr lang="en-US" altLang="zh-CN" sz="1200" kern="1200" dirty="0">
                <a:solidFill>
                  <a:schemeClr val="tx1"/>
                </a:solidFill>
                <a:effectLst/>
                <a:latin typeface="+mn-lt"/>
                <a:ea typeface="+mn-ea"/>
                <a:cs typeface="+mn-cs"/>
              </a:rPr>
              <a:t>1300</a:t>
            </a:r>
            <a:r>
              <a:rPr lang="zh-CN" altLang="zh-CN" sz="1200" kern="1200" dirty="0">
                <a:solidFill>
                  <a:schemeClr val="tx1"/>
                </a:solidFill>
                <a:effectLst/>
                <a:latin typeface="+mn-lt"/>
                <a:ea typeface="+mn-ea"/>
                <a:cs typeface="+mn-cs"/>
              </a:rPr>
              <a:t>多万篇学位论文，超</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亿项专利以及超</a:t>
            </a:r>
            <a:r>
              <a:rPr lang="en-US" altLang="zh-CN" sz="1200" kern="1200" dirty="0">
                <a:solidFill>
                  <a:schemeClr val="tx1"/>
                </a:solidFill>
                <a:effectLst/>
                <a:latin typeface="+mn-lt"/>
                <a:ea typeface="+mn-ea"/>
                <a:cs typeface="+mn-cs"/>
              </a:rPr>
              <a:t>10</a:t>
            </a:r>
            <a:r>
              <a:rPr lang="zh-CN" altLang="zh-CN" sz="1200" kern="1200" dirty="0">
                <a:solidFill>
                  <a:schemeClr val="tx1"/>
                </a:solidFill>
                <a:effectLst/>
                <a:latin typeface="+mn-lt"/>
                <a:ea typeface="+mn-ea"/>
                <a:cs typeface="+mn-cs"/>
              </a:rPr>
              <a:t>亿条数据资源。</a:t>
            </a:r>
            <a:r>
              <a:rPr lang="zh-CN" altLang="zh-CN" dirty="0">
                <a:effectLst/>
              </a:rPr>
              <a:t> </a:t>
            </a:r>
            <a:endParaRPr kumimoji="1" lang="zh-CN" altLang="en-US" dirty="0"/>
          </a:p>
          <a:p>
            <a:r>
              <a:rPr kumimoji="1" lang="en-US" altLang="zh-CN" dirty="0"/>
              <a:t>IDP</a:t>
            </a:r>
            <a:r>
              <a:rPr kumimoji="1" lang="zh-CN" altLang="en-US" dirty="0"/>
              <a:t>：</a:t>
            </a:r>
            <a:r>
              <a:rPr kumimoji="1" lang="en-US" altLang="zh-CN" dirty="0"/>
              <a:t>579</a:t>
            </a:r>
            <a:r>
              <a:rPr kumimoji="1" lang="zh-CN" altLang="en-US" dirty="0"/>
              <a:t>所高校，上线</a:t>
            </a:r>
            <a:r>
              <a:rPr kumimoji="1" lang="en-US" altLang="zh-CN" dirty="0"/>
              <a:t>424</a:t>
            </a:r>
            <a:r>
              <a:rPr kumimoji="1" lang="zh-CN" altLang="en-US" dirty="0"/>
              <a:t>所，调试</a:t>
            </a:r>
            <a:r>
              <a:rPr kumimoji="1" lang="en-US" altLang="zh-CN" dirty="0"/>
              <a:t>155</a:t>
            </a:r>
            <a:r>
              <a:rPr kumimoji="1" lang="zh-CN" altLang="en-US" dirty="0"/>
              <a:t>所</a:t>
            </a:r>
            <a:endParaRPr kumimoji="1" lang="en-US" altLang="zh-CN"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19</a:t>
            </a:fld>
            <a:endParaRPr lang="zh-CN" altLang="en-US"/>
          </a:p>
        </p:txBody>
      </p:sp>
    </p:spTree>
    <p:extLst>
      <p:ext uri="{BB962C8B-B14F-4D97-AF65-F5344CB8AC3E}">
        <p14:creationId xmlns:p14="http://schemas.microsoft.com/office/powerpoint/2010/main" val="157369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空白">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AEA144C-A1C3-49D5-A75B-403561CB8811}"/>
              </a:ext>
            </a:extLst>
          </p:cNvPr>
          <p:cNvGrpSpPr>
            <a:grpSpLocks noChangeAspect="1"/>
          </p:cNvGrpSpPr>
          <p:nvPr userDrawn="1"/>
        </p:nvGrpSpPr>
        <p:grpSpPr bwMode="auto">
          <a:xfrm>
            <a:off x="359595" y="405330"/>
            <a:ext cx="1996801" cy="527120"/>
            <a:chOff x="254" y="2177"/>
            <a:chExt cx="894" cy="236"/>
          </a:xfrm>
        </p:grpSpPr>
        <p:sp>
          <p:nvSpPr>
            <p:cNvPr id="4" name="Freeform 5">
              <a:extLst>
                <a:ext uri="{FF2B5EF4-FFF2-40B4-BE49-F238E27FC236}">
                  <a16:creationId xmlns:a16="http://schemas.microsoft.com/office/drawing/2014/main" id="{B50963CF-FE3B-46F6-8011-E9C73EC14824}"/>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 name="Freeform 6">
              <a:extLst>
                <a:ext uri="{FF2B5EF4-FFF2-40B4-BE49-F238E27FC236}">
                  <a16:creationId xmlns:a16="http://schemas.microsoft.com/office/drawing/2014/main" id="{3ED0FFC6-53CD-4543-BFBE-8F453B3D03C5}"/>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7" name="Freeform 7">
              <a:extLst>
                <a:ext uri="{FF2B5EF4-FFF2-40B4-BE49-F238E27FC236}">
                  <a16:creationId xmlns:a16="http://schemas.microsoft.com/office/drawing/2014/main" id="{07F62986-24B3-4E97-B8FD-AF31EF15ADE2}"/>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8" name="Freeform 8">
              <a:extLst>
                <a:ext uri="{FF2B5EF4-FFF2-40B4-BE49-F238E27FC236}">
                  <a16:creationId xmlns:a16="http://schemas.microsoft.com/office/drawing/2014/main" id="{33728448-2402-4D05-A7E8-929A6A2AA1ED}"/>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9" name="Freeform 9">
              <a:extLst>
                <a:ext uri="{FF2B5EF4-FFF2-40B4-BE49-F238E27FC236}">
                  <a16:creationId xmlns:a16="http://schemas.microsoft.com/office/drawing/2014/main" id="{4EEAB49B-8B73-4196-A809-3167A4DF42DD}"/>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0" name="Freeform 10">
              <a:extLst>
                <a:ext uri="{FF2B5EF4-FFF2-40B4-BE49-F238E27FC236}">
                  <a16:creationId xmlns:a16="http://schemas.microsoft.com/office/drawing/2014/main" id="{82794895-6E28-4661-AA1B-C167F1631103}"/>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1" name="Freeform 11">
              <a:extLst>
                <a:ext uri="{FF2B5EF4-FFF2-40B4-BE49-F238E27FC236}">
                  <a16:creationId xmlns:a16="http://schemas.microsoft.com/office/drawing/2014/main" id="{BF27035F-68C0-466A-B15D-AE35DFAE7166}"/>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2" name="Freeform 12">
              <a:extLst>
                <a:ext uri="{FF2B5EF4-FFF2-40B4-BE49-F238E27FC236}">
                  <a16:creationId xmlns:a16="http://schemas.microsoft.com/office/drawing/2014/main" id="{9CE72908-DC19-4F8D-A0D5-6DE2E75BA4CB}"/>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3" name="Freeform 13">
              <a:extLst>
                <a:ext uri="{FF2B5EF4-FFF2-40B4-BE49-F238E27FC236}">
                  <a16:creationId xmlns:a16="http://schemas.microsoft.com/office/drawing/2014/main" id="{8B54FE7B-1098-498C-AC55-375895CD5E94}"/>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4" name="Freeform 14">
              <a:extLst>
                <a:ext uri="{FF2B5EF4-FFF2-40B4-BE49-F238E27FC236}">
                  <a16:creationId xmlns:a16="http://schemas.microsoft.com/office/drawing/2014/main" id="{8E2E690C-C7F4-49A7-917D-F8D099689622}"/>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5" name="Freeform 15">
              <a:extLst>
                <a:ext uri="{FF2B5EF4-FFF2-40B4-BE49-F238E27FC236}">
                  <a16:creationId xmlns:a16="http://schemas.microsoft.com/office/drawing/2014/main" id="{D56532A4-4A17-4BE5-8413-135FBA3D0C18}"/>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16">
              <a:extLst>
                <a:ext uri="{FF2B5EF4-FFF2-40B4-BE49-F238E27FC236}">
                  <a16:creationId xmlns:a16="http://schemas.microsoft.com/office/drawing/2014/main" id="{79BEA3E7-D91C-4E44-872A-34FA8BCA0A04}"/>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17">
              <a:extLst>
                <a:ext uri="{FF2B5EF4-FFF2-40B4-BE49-F238E27FC236}">
                  <a16:creationId xmlns:a16="http://schemas.microsoft.com/office/drawing/2014/main" id="{05F06205-4730-4194-B6F0-0D6AE5C43F37}"/>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18">
              <a:extLst>
                <a:ext uri="{FF2B5EF4-FFF2-40B4-BE49-F238E27FC236}">
                  <a16:creationId xmlns:a16="http://schemas.microsoft.com/office/drawing/2014/main" id="{08B564E7-7AA8-48DB-88A5-0702D4DB0B83}"/>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19">
              <a:extLst>
                <a:ext uri="{FF2B5EF4-FFF2-40B4-BE49-F238E27FC236}">
                  <a16:creationId xmlns:a16="http://schemas.microsoft.com/office/drawing/2014/main" id="{CC93209E-77F3-4097-85D4-DB2DDADDAA69}"/>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20">
              <a:extLst>
                <a:ext uri="{FF2B5EF4-FFF2-40B4-BE49-F238E27FC236}">
                  <a16:creationId xmlns:a16="http://schemas.microsoft.com/office/drawing/2014/main" id="{2DB61BB1-BB73-41C1-82FE-2780040177B7}"/>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21">
              <a:extLst>
                <a:ext uri="{FF2B5EF4-FFF2-40B4-BE49-F238E27FC236}">
                  <a16:creationId xmlns:a16="http://schemas.microsoft.com/office/drawing/2014/main" id="{5449A521-C3AB-4665-8C0F-E0CA75FEE469}"/>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22">
              <a:extLst>
                <a:ext uri="{FF2B5EF4-FFF2-40B4-BE49-F238E27FC236}">
                  <a16:creationId xmlns:a16="http://schemas.microsoft.com/office/drawing/2014/main" id="{4896D71A-198E-4FCA-B337-47F77CA4326C}"/>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23">
              <a:extLst>
                <a:ext uri="{FF2B5EF4-FFF2-40B4-BE49-F238E27FC236}">
                  <a16:creationId xmlns:a16="http://schemas.microsoft.com/office/drawing/2014/main" id="{D68CCDC0-B736-4969-9CFA-A689728C095D}"/>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24">
              <a:extLst>
                <a:ext uri="{FF2B5EF4-FFF2-40B4-BE49-F238E27FC236}">
                  <a16:creationId xmlns:a16="http://schemas.microsoft.com/office/drawing/2014/main" id="{AB9F07AF-6C6C-4A37-9C65-AF7683BEE698}"/>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25">
              <a:extLst>
                <a:ext uri="{FF2B5EF4-FFF2-40B4-BE49-F238E27FC236}">
                  <a16:creationId xmlns:a16="http://schemas.microsoft.com/office/drawing/2014/main" id="{1DA2E31B-0B06-4E04-9CD5-C7229EE904E5}"/>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26">
              <a:extLst>
                <a:ext uri="{FF2B5EF4-FFF2-40B4-BE49-F238E27FC236}">
                  <a16:creationId xmlns:a16="http://schemas.microsoft.com/office/drawing/2014/main" id="{9B354A6A-A6F3-4F4C-BB58-9A85439EC7B0}"/>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27">
              <a:extLst>
                <a:ext uri="{FF2B5EF4-FFF2-40B4-BE49-F238E27FC236}">
                  <a16:creationId xmlns:a16="http://schemas.microsoft.com/office/drawing/2014/main" id="{FC5B35BE-4E5B-44A5-89E1-BE3D68879F08}"/>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28">
              <a:extLst>
                <a:ext uri="{FF2B5EF4-FFF2-40B4-BE49-F238E27FC236}">
                  <a16:creationId xmlns:a16="http://schemas.microsoft.com/office/drawing/2014/main" id="{4EDBA0B9-C2EB-4482-B7AC-C1BE6AB2E115}"/>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29">
              <a:extLst>
                <a:ext uri="{FF2B5EF4-FFF2-40B4-BE49-F238E27FC236}">
                  <a16:creationId xmlns:a16="http://schemas.microsoft.com/office/drawing/2014/main" id="{5AFC12FE-762C-4E94-90F1-1FA77F3B0436}"/>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30">
              <a:extLst>
                <a:ext uri="{FF2B5EF4-FFF2-40B4-BE49-F238E27FC236}">
                  <a16:creationId xmlns:a16="http://schemas.microsoft.com/office/drawing/2014/main" id="{926FEA4E-3EEF-4F4F-BCD2-307E0EE5D24C}"/>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31">
              <a:extLst>
                <a:ext uri="{FF2B5EF4-FFF2-40B4-BE49-F238E27FC236}">
                  <a16:creationId xmlns:a16="http://schemas.microsoft.com/office/drawing/2014/main" id="{CE8B2352-E1F9-49B8-8D41-576984329694}"/>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32">
              <a:extLst>
                <a:ext uri="{FF2B5EF4-FFF2-40B4-BE49-F238E27FC236}">
                  <a16:creationId xmlns:a16="http://schemas.microsoft.com/office/drawing/2014/main" id="{56687F6B-8B0D-400C-92A1-68E07502690C}"/>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33">
              <a:extLst>
                <a:ext uri="{FF2B5EF4-FFF2-40B4-BE49-F238E27FC236}">
                  <a16:creationId xmlns:a16="http://schemas.microsoft.com/office/drawing/2014/main" id="{9C7B0EDF-192E-45AE-BBA6-6E82C10CF639}"/>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34">
              <a:extLst>
                <a:ext uri="{FF2B5EF4-FFF2-40B4-BE49-F238E27FC236}">
                  <a16:creationId xmlns:a16="http://schemas.microsoft.com/office/drawing/2014/main" id="{A722BA3E-CBB0-483B-8F9B-EA1C6C21F2A3}"/>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35">
              <a:extLst>
                <a:ext uri="{FF2B5EF4-FFF2-40B4-BE49-F238E27FC236}">
                  <a16:creationId xmlns:a16="http://schemas.microsoft.com/office/drawing/2014/main" id="{99CB35EA-5EC0-47C0-BB3B-5B248DB59B44}"/>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36">
              <a:extLst>
                <a:ext uri="{FF2B5EF4-FFF2-40B4-BE49-F238E27FC236}">
                  <a16:creationId xmlns:a16="http://schemas.microsoft.com/office/drawing/2014/main" id="{EF6E2F07-0E15-408E-9777-3A50174E6B56}"/>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37">
              <a:extLst>
                <a:ext uri="{FF2B5EF4-FFF2-40B4-BE49-F238E27FC236}">
                  <a16:creationId xmlns:a16="http://schemas.microsoft.com/office/drawing/2014/main" id="{B79CF1F7-830A-4A96-B5E3-64179019334F}"/>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38">
              <a:extLst>
                <a:ext uri="{FF2B5EF4-FFF2-40B4-BE49-F238E27FC236}">
                  <a16:creationId xmlns:a16="http://schemas.microsoft.com/office/drawing/2014/main" id="{1E212578-28F7-40D0-8CED-32B9D924051C}"/>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39">
              <a:extLst>
                <a:ext uri="{FF2B5EF4-FFF2-40B4-BE49-F238E27FC236}">
                  <a16:creationId xmlns:a16="http://schemas.microsoft.com/office/drawing/2014/main" id="{E143BDB6-7A6E-4265-84E7-EA5960F16192}"/>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40">
              <a:extLst>
                <a:ext uri="{FF2B5EF4-FFF2-40B4-BE49-F238E27FC236}">
                  <a16:creationId xmlns:a16="http://schemas.microsoft.com/office/drawing/2014/main" id="{3B5CCD8F-352C-46A0-A4EA-325904CF350C}"/>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41">
              <a:extLst>
                <a:ext uri="{FF2B5EF4-FFF2-40B4-BE49-F238E27FC236}">
                  <a16:creationId xmlns:a16="http://schemas.microsoft.com/office/drawing/2014/main" id="{5302AB36-8235-446E-8397-D4BF54E5A685}"/>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42">
              <a:extLst>
                <a:ext uri="{FF2B5EF4-FFF2-40B4-BE49-F238E27FC236}">
                  <a16:creationId xmlns:a16="http://schemas.microsoft.com/office/drawing/2014/main" id="{7721372E-41A6-4AEE-BAFA-379EB7420FC8}"/>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43">
              <a:extLst>
                <a:ext uri="{FF2B5EF4-FFF2-40B4-BE49-F238E27FC236}">
                  <a16:creationId xmlns:a16="http://schemas.microsoft.com/office/drawing/2014/main" id="{C668DBFC-1CD3-4436-8F69-50E0F123C5ED}"/>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44">
              <a:extLst>
                <a:ext uri="{FF2B5EF4-FFF2-40B4-BE49-F238E27FC236}">
                  <a16:creationId xmlns:a16="http://schemas.microsoft.com/office/drawing/2014/main" id="{FEB9EEFE-019A-428D-A64C-6C26A33BF51C}"/>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45">
              <a:extLst>
                <a:ext uri="{FF2B5EF4-FFF2-40B4-BE49-F238E27FC236}">
                  <a16:creationId xmlns:a16="http://schemas.microsoft.com/office/drawing/2014/main" id="{EDF0A037-6FD8-45D4-BA39-C300638A406F}"/>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46">
              <a:extLst>
                <a:ext uri="{FF2B5EF4-FFF2-40B4-BE49-F238E27FC236}">
                  <a16:creationId xmlns:a16="http://schemas.microsoft.com/office/drawing/2014/main" id="{4D3EF4E2-A7A6-42E7-B7F2-6C1680061366}"/>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47">
              <a:extLst>
                <a:ext uri="{FF2B5EF4-FFF2-40B4-BE49-F238E27FC236}">
                  <a16:creationId xmlns:a16="http://schemas.microsoft.com/office/drawing/2014/main" id="{FD774130-5E15-491E-82C7-73851B4864DB}"/>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48">
              <a:extLst>
                <a:ext uri="{FF2B5EF4-FFF2-40B4-BE49-F238E27FC236}">
                  <a16:creationId xmlns:a16="http://schemas.microsoft.com/office/drawing/2014/main" id="{83EBA38D-A5E3-457F-9294-84C153398B55}"/>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49">
              <a:extLst>
                <a:ext uri="{FF2B5EF4-FFF2-40B4-BE49-F238E27FC236}">
                  <a16:creationId xmlns:a16="http://schemas.microsoft.com/office/drawing/2014/main" id="{0E4B4515-6B56-486A-ADC3-C8BAC019E11A}"/>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50">
              <a:extLst>
                <a:ext uri="{FF2B5EF4-FFF2-40B4-BE49-F238E27FC236}">
                  <a16:creationId xmlns:a16="http://schemas.microsoft.com/office/drawing/2014/main" id="{50109B73-4A4D-4FD9-8961-2C14A253825C}"/>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51">
              <a:extLst>
                <a:ext uri="{FF2B5EF4-FFF2-40B4-BE49-F238E27FC236}">
                  <a16:creationId xmlns:a16="http://schemas.microsoft.com/office/drawing/2014/main" id="{AFFC8796-004F-4D15-9C6A-F287989B6D28}"/>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52">
              <a:extLst>
                <a:ext uri="{FF2B5EF4-FFF2-40B4-BE49-F238E27FC236}">
                  <a16:creationId xmlns:a16="http://schemas.microsoft.com/office/drawing/2014/main" id="{D22BD7BA-F367-4919-AC06-A292881D842F}"/>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53">
              <a:extLst>
                <a:ext uri="{FF2B5EF4-FFF2-40B4-BE49-F238E27FC236}">
                  <a16:creationId xmlns:a16="http://schemas.microsoft.com/office/drawing/2014/main" id="{E7960A65-7192-45F3-8CD0-04DBE05A7F8E}"/>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54">
              <a:extLst>
                <a:ext uri="{FF2B5EF4-FFF2-40B4-BE49-F238E27FC236}">
                  <a16:creationId xmlns:a16="http://schemas.microsoft.com/office/drawing/2014/main" id="{94698BE3-84C3-4ED1-B0B7-83F1ED38C21F}"/>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55">
              <a:extLst>
                <a:ext uri="{FF2B5EF4-FFF2-40B4-BE49-F238E27FC236}">
                  <a16:creationId xmlns:a16="http://schemas.microsoft.com/office/drawing/2014/main" id="{97079DD9-F98C-45D4-9BB7-2EDB34CAF6F2}"/>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56">
              <a:extLst>
                <a:ext uri="{FF2B5EF4-FFF2-40B4-BE49-F238E27FC236}">
                  <a16:creationId xmlns:a16="http://schemas.microsoft.com/office/drawing/2014/main" id="{466FFDB2-B587-44BB-9ABA-F0BF95945F08}"/>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57">
              <a:extLst>
                <a:ext uri="{FF2B5EF4-FFF2-40B4-BE49-F238E27FC236}">
                  <a16:creationId xmlns:a16="http://schemas.microsoft.com/office/drawing/2014/main" id="{98177762-0239-472F-9807-C5A37049B0CE}"/>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58">
              <a:extLst>
                <a:ext uri="{FF2B5EF4-FFF2-40B4-BE49-F238E27FC236}">
                  <a16:creationId xmlns:a16="http://schemas.microsoft.com/office/drawing/2014/main" id="{1A4FF451-9D43-406D-ABB9-7DF4E47CCDDC}"/>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59">
              <a:extLst>
                <a:ext uri="{FF2B5EF4-FFF2-40B4-BE49-F238E27FC236}">
                  <a16:creationId xmlns:a16="http://schemas.microsoft.com/office/drawing/2014/main" id="{D65ED44F-A087-4ECF-BFBA-BE22559C5374}"/>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60">
              <a:extLst>
                <a:ext uri="{FF2B5EF4-FFF2-40B4-BE49-F238E27FC236}">
                  <a16:creationId xmlns:a16="http://schemas.microsoft.com/office/drawing/2014/main" id="{82B65C75-FDD2-491F-B1CB-1400A38939E9}"/>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66" name="标题 65">
            <a:extLst>
              <a:ext uri="{FF2B5EF4-FFF2-40B4-BE49-F238E27FC236}">
                <a16:creationId xmlns:a16="http://schemas.microsoft.com/office/drawing/2014/main" id="{9E99223C-2461-4848-BEDA-28C13064D9D3}"/>
              </a:ext>
            </a:extLst>
          </p:cNvPr>
          <p:cNvSpPr>
            <a:spLocks noGrp="1"/>
          </p:cNvSpPr>
          <p:nvPr>
            <p:ph type="title" hasCustomPrompt="1"/>
          </p:nvPr>
        </p:nvSpPr>
        <p:spPr>
          <a:xfrm>
            <a:off x="990180" y="2127143"/>
            <a:ext cx="5076257" cy="1754326"/>
          </a:xfrm>
          <a:effectLst/>
        </p:spPr>
        <p:txBody>
          <a:bodyPr wrap="square">
            <a:spAutoFit/>
          </a:bodyPr>
          <a:lstStyle>
            <a:lvl1pPr>
              <a:defRPr lang="zh-CN" altLang="en-US"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cs typeface="+mn-cs"/>
              </a:defRPr>
            </a:lvl1pPr>
          </a:lstStyle>
          <a:p>
            <a:pPr marL="0" lvl="0" defTabSz="1219140"/>
            <a:r>
              <a:rPr lang="zh-CN" altLang="en-US"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rPr>
              <a:t>赛尔网络</a:t>
            </a:r>
            <a:br>
              <a:rPr lang="en-US" altLang="zh-CN"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rPr>
            </a:br>
            <a:r>
              <a:rPr lang="zh-CN" altLang="en-US"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rPr>
              <a:t>有限公司介绍</a:t>
            </a:r>
            <a:endParaRPr lang="zh-CN" altLang="en-US" sz="4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endParaRPr>
          </a:p>
        </p:txBody>
      </p:sp>
      <p:pic>
        <p:nvPicPr>
          <p:cNvPr id="72" name="图片占位符 38">
            <a:extLst>
              <a:ext uri="{FF2B5EF4-FFF2-40B4-BE49-F238E27FC236}">
                <a16:creationId xmlns:a16="http://schemas.microsoft.com/office/drawing/2014/main" id="{6CEADA5A-C358-4E2E-B2E1-B027EF2BC6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33" r="28533"/>
          <a:stretch/>
        </p:blipFill>
        <p:spPr>
          <a:xfrm>
            <a:off x="7776997" y="-1"/>
            <a:ext cx="4415002" cy="6858001"/>
          </a:xfrm>
          <a:custGeom>
            <a:avLst/>
            <a:gdLst>
              <a:gd name="connsiteX0" fmla="*/ 2996177 w 4415002"/>
              <a:gd name="connsiteY0" fmla="*/ 0 h 6858001"/>
              <a:gd name="connsiteX1" fmla="*/ 4415002 w 4415002"/>
              <a:gd name="connsiteY1" fmla="*/ 0 h 6858001"/>
              <a:gd name="connsiteX2" fmla="*/ 4415002 w 4415002"/>
              <a:gd name="connsiteY2" fmla="*/ 6858001 h 6858001"/>
              <a:gd name="connsiteX3" fmla="*/ 963292 w 4415002"/>
              <a:gd name="connsiteY3" fmla="*/ 6858001 h 6858001"/>
              <a:gd name="connsiteX4" fmla="*/ 0 w 4415002"/>
              <a:gd name="connsiteY4" fmla="*/ 518953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5002" h="6858001">
                <a:moveTo>
                  <a:pt x="2996177" y="0"/>
                </a:moveTo>
                <a:lnTo>
                  <a:pt x="4415002" y="0"/>
                </a:lnTo>
                <a:lnTo>
                  <a:pt x="4415002" y="6858001"/>
                </a:lnTo>
                <a:lnTo>
                  <a:pt x="963292" y="6858001"/>
                </a:lnTo>
                <a:lnTo>
                  <a:pt x="0" y="5189530"/>
                </a:lnTo>
                <a:close/>
              </a:path>
            </a:pathLst>
          </a:custGeom>
          <a:solidFill>
            <a:schemeClr val="accent2">
              <a:lumMod val="20000"/>
              <a:lumOff val="80000"/>
            </a:schemeClr>
          </a:solidFill>
          <a:effectLst>
            <a:outerShdw blurRad="190500" dist="101600" dir="8100000" algn="tr" rotWithShape="0">
              <a:prstClr val="black">
                <a:alpha val="30000"/>
              </a:prstClr>
            </a:outerShdw>
          </a:effectLst>
        </p:spPr>
      </p:pic>
      <p:sp>
        <p:nvSpPr>
          <p:cNvPr id="78" name="任意多边形: 形状 77">
            <a:extLst>
              <a:ext uri="{FF2B5EF4-FFF2-40B4-BE49-F238E27FC236}">
                <a16:creationId xmlns:a16="http://schemas.microsoft.com/office/drawing/2014/main" id="{18A7EAC3-6869-4BC7-8D18-80E073C7BE94}"/>
              </a:ext>
            </a:extLst>
          </p:cNvPr>
          <p:cNvSpPr/>
          <p:nvPr userDrawn="1"/>
        </p:nvSpPr>
        <p:spPr>
          <a:xfrm>
            <a:off x="7128316" y="-1"/>
            <a:ext cx="3348678" cy="3242234"/>
          </a:xfrm>
          <a:custGeom>
            <a:avLst/>
            <a:gdLst>
              <a:gd name="connsiteX0" fmla="*/ 395132 w 3348678"/>
              <a:gd name="connsiteY0" fmla="*/ 0 h 3242234"/>
              <a:gd name="connsiteX1" fmla="*/ 3348678 w 3348678"/>
              <a:gd name="connsiteY1" fmla="*/ 0 h 3242234"/>
              <a:gd name="connsiteX2" fmla="*/ 1476773 w 3348678"/>
              <a:gd name="connsiteY2" fmla="*/ 3242234 h 3242234"/>
              <a:gd name="connsiteX3" fmla="*/ 0 w 3348678"/>
              <a:gd name="connsiteY3" fmla="*/ 684388 h 3242234"/>
              <a:gd name="connsiteX4" fmla="*/ 395132 w 3348678"/>
              <a:gd name="connsiteY4" fmla="*/ 0 h 324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678" h="3242234">
                <a:moveTo>
                  <a:pt x="395132" y="0"/>
                </a:moveTo>
                <a:lnTo>
                  <a:pt x="3348678" y="0"/>
                </a:lnTo>
                <a:lnTo>
                  <a:pt x="1476773" y="3242234"/>
                </a:lnTo>
                <a:lnTo>
                  <a:pt x="0" y="684388"/>
                </a:lnTo>
                <a:lnTo>
                  <a:pt x="395132" y="0"/>
                </a:lnTo>
                <a:close/>
              </a:path>
            </a:pathLst>
          </a:custGeom>
          <a:gradFill>
            <a:gsLst>
              <a:gs pos="99000">
                <a:schemeClr val="accent1"/>
              </a:gs>
              <a:gs pos="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4185695D-D8C8-4CCD-BE0E-2C19EEF18F93}"/>
              </a:ext>
            </a:extLst>
          </p:cNvPr>
          <p:cNvSpPr/>
          <p:nvPr userDrawn="1"/>
        </p:nvSpPr>
        <p:spPr>
          <a:xfrm>
            <a:off x="6734722" y="666658"/>
            <a:ext cx="3977335" cy="6198110"/>
          </a:xfrm>
          <a:custGeom>
            <a:avLst/>
            <a:gdLst>
              <a:gd name="connsiteX0" fmla="*/ 407658 w 3975902"/>
              <a:gd name="connsiteY0" fmla="*/ 0 h 6180379"/>
              <a:gd name="connsiteX1" fmla="*/ 1884431 w 3975902"/>
              <a:gd name="connsiteY1" fmla="*/ 2557846 h 6180379"/>
              <a:gd name="connsiteX2" fmla="*/ 3975902 w 3975902"/>
              <a:gd name="connsiteY2" fmla="*/ 6180379 h 6180379"/>
              <a:gd name="connsiteX3" fmla="*/ 3160585 w 3975902"/>
              <a:gd name="connsiteY3" fmla="*/ 6180379 h 6180379"/>
              <a:gd name="connsiteX4" fmla="*/ 1476774 w 3975902"/>
              <a:gd name="connsiteY4" fmla="*/ 3263931 h 6180379"/>
              <a:gd name="connsiteX5" fmla="*/ 0 w 3975902"/>
              <a:gd name="connsiteY5" fmla="*/ 706085 h 618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902" h="6180379">
                <a:moveTo>
                  <a:pt x="407658" y="0"/>
                </a:moveTo>
                <a:lnTo>
                  <a:pt x="1884431" y="2557846"/>
                </a:lnTo>
                <a:lnTo>
                  <a:pt x="3975902" y="6180379"/>
                </a:lnTo>
                <a:lnTo>
                  <a:pt x="3160585" y="6180379"/>
                </a:lnTo>
                <a:lnTo>
                  <a:pt x="1476774" y="3263931"/>
                </a:lnTo>
                <a:lnTo>
                  <a:pt x="0" y="706085"/>
                </a:lnTo>
                <a:close/>
              </a:path>
            </a:pathLst>
          </a:custGeom>
          <a:solidFill>
            <a:schemeClr val="accent2"/>
          </a:solidFill>
          <a:ln>
            <a:noFill/>
          </a:ln>
          <a:effectLst>
            <a:outerShdw blurRad="1905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79">
            <a:extLst>
              <a:ext uri="{FF2B5EF4-FFF2-40B4-BE49-F238E27FC236}">
                <a16:creationId xmlns:a16="http://schemas.microsoft.com/office/drawing/2014/main" id="{930B2A4F-EF6E-48FD-9A08-8996D88CDFAB}"/>
              </a:ext>
            </a:extLst>
          </p:cNvPr>
          <p:cNvSpPr/>
          <p:nvPr userDrawn="1"/>
        </p:nvSpPr>
        <p:spPr>
          <a:xfrm flipH="1">
            <a:off x="0" y="4090704"/>
            <a:ext cx="1601606" cy="2774063"/>
          </a:xfrm>
          <a:custGeom>
            <a:avLst/>
            <a:gdLst>
              <a:gd name="connsiteX0" fmla="*/ 1601606 w 1601606"/>
              <a:gd name="connsiteY0" fmla="*/ 0 h 2774063"/>
              <a:gd name="connsiteX1" fmla="*/ 0 w 1601606"/>
              <a:gd name="connsiteY1" fmla="*/ 2774063 h 2774063"/>
              <a:gd name="connsiteX2" fmla="*/ 859003 w 1601606"/>
              <a:gd name="connsiteY2" fmla="*/ 2774063 h 2774063"/>
              <a:gd name="connsiteX3" fmla="*/ 1601606 w 1601606"/>
              <a:gd name="connsiteY3" fmla="*/ 1487838 h 2774063"/>
            </a:gdLst>
            <a:ahLst/>
            <a:cxnLst>
              <a:cxn ang="0">
                <a:pos x="connsiteX0" y="connsiteY0"/>
              </a:cxn>
              <a:cxn ang="0">
                <a:pos x="connsiteX1" y="connsiteY1"/>
              </a:cxn>
              <a:cxn ang="0">
                <a:pos x="connsiteX2" y="connsiteY2"/>
              </a:cxn>
              <a:cxn ang="0">
                <a:pos x="connsiteX3" y="connsiteY3"/>
              </a:cxn>
            </a:cxnLst>
            <a:rect l="l" t="t" r="r" b="b"/>
            <a:pathLst>
              <a:path w="1601606" h="2774063">
                <a:moveTo>
                  <a:pt x="1601606" y="0"/>
                </a:moveTo>
                <a:lnTo>
                  <a:pt x="0" y="2774063"/>
                </a:lnTo>
                <a:lnTo>
                  <a:pt x="859003" y="2774063"/>
                </a:lnTo>
                <a:lnTo>
                  <a:pt x="1601606" y="1487838"/>
                </a:lnTo>
                <a:close/>
              </a:path>
            </a:pathLst>
          </a:custGeom>
          <a:gradFill>
            <a:gsLst>
              <a:gs pos="99000">
                <a:schemeClr val="accent1"/>
              </a:gs>
              <a:gs pos="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80">
            <a:extLst>
              <a:ext uri="{FF2B5EF4-FFF2-40B4-BE49-F238E27FC236}">
                <a16:creationId xmlns:a16="http://schemas.microsoft.com/office/drawing/2014/main" id="{9AB56D03-74EF-4B04-98FD-B2BA2C22434B}"/>
              </a:ext>
            </a:extLst>
          </p:cNvPr>
          <p:cNvSpPr/>
          <p:nvPr userDrawn="1"/>
        </p:nvSpPr>
        <p:spPr>
          <a:xfrm flipH="1">
            <a:off x="0" y="5571336"/>
            <a:ext cx="750190" cy="1293431"/>
          </a:xfrm>
          <a:custGeom>
            <a:avLst/>
            <a:gdLst>
              <a:gd name="connsiteX0" fmla="*/ 750190 w 750190"/>
              <a:gd name="connsiteY0" fmla="*/ 0 h 1293431"/>
              <a:gd name="connsiteX1" fmla="*/ 0 w 750190"/>
              <a:gd name="connsiteY1" fmla="*/ 1293431 h 1293431"/>
              <a:gd name="connsiteX2" fmla="*/ 750190 w 750190"/>
              <a:gd name="connsiteY2" fmla="*/ 1293431 h 1293431"/>
            </a:gdLst>
            <a:ahLst/>
            <a:cxnLst>
              <a:cxn ang="0">
                <a:pos x="connsiteX0" y="connsiteY0"/>
              </a:cxn>
              <a:cxn ang="0">
                <a:pos x="connsiteX1" y="connsiteY1"/>
              </a:cxn>
              <a:cxn ang="0">
                <a:pos x="connsiteX2" y="connsiteY2"/>
              </a:cxn>
            </a:cxnLst>
            <a:rect l="l" t="t" r="r" b="b"/>
            <a:pathLst>
              <a:path w="750190" h="1293431">
                <a:moveTo>
                  <a:pt x="750190" y="0"/>
                </a:moveTo>
                <a:lnTo>
                  <a:pt x="0" y="1293431"/>
                </a:lnTo>
                <a:lnTo>
                  <a:pt x="750190" y="1293431"/>
                </a:lnTo>
                <a:close/>
              </a:path>
            </a:pathLst>
          </a:custGeom>
          <a:gradFill>
            <a:gsLst>
              <a:gs pos="99000">
                <a:schemeClr val="accent1"/>
              </a:gs>
              <a:gs pos="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A677D41B-107F-44D4-83BB-17356E333718}"/>
              </a:ext>
            </a:extLst>
          </p:cNvPr>
          <p:cNvSpPr/>
          <p:nvPr userDrawn="1"/>
        </p:nvSpPr>
        <p:spPr>
          <a:xfrm>
            <a:off x="7383095" y="2402732"/>
            <a:ext cx="2052536" cy="2052536"/>
          </a:xfrm>
          <a:prstGeom prst="ellipse">
            <a:avLst/>
          </a:prstGeom>
          <a:gradFill flip="none" rotWithShape="1">
            <a:gsLst>
              <a:gs pos="100000">
                <a:schemeClr val="bg1">
                  <a:lumMod val="75000"/>
                </a:schemeClr>
              </a:gs>
              <a:gs pos="0">
                <a:schemeClr val="bg1"/>
              </a:gs>
            </a:gsLst>
            <a:path path="shape">
              <a:fillToRect l="50000" t="50000" r="50000" b="50000"/>
            </a:path>
            <a:tileRect/>
          </a:gradFill>
          <a:ln>
            <a:noFill/>
          </a:ln>
          <a:effectLst>
            <a:outerShdw blurRad="1905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空白">
    <p:spTree>
      <p:nvGrpSpPr>
        <p:cNvPr id="1" name=""/>
        <p:cNvGrpSpPr/>
        <p:nvPr/>
      </p:nvGrpSpPr>
      <p:grpSpPr>
        <a:xfrm>
          <a:off x="0" y="0"/>
          <a:ext cx="0" cy="0"/>
          <a:chOff x="0" y="0"/>
          <a:chExt cx="0" cy="0"/>
        </a:xfrm>
      </p:grpSpPr>
      <p:sp>
        <p:nvSpPr>
          <p:cNvPr id="14" name="文本框 13" descr="e7d195523061f1c003d7160bb3852330e69e1b47c664ea0314E9593E18313AD830F940F1AC53C40C0B8B3D93D4DFF44B590F8D4A945ADE53F5D61968231FCAE157B0D7022AA0681C03E9FB4B1E3862D06A310CCDA699CA6E2CFC279D05BEF17B4016B4247A4308127D708FF9DAAE8796B3AFB759151177E2FF1C8D278891178D586C08BCB212A1FC">
            <a:extLst>
              <a:ext uri="{FF2B5EF4-FFF2-40B4-BE49-F238E27FC236}">
                <a16:creationId xmlns:a16="http://schemas.microsoft.com/office/drawing/2014/main" id="{A98B6CCD-BB41-4A74-89E6-804096E8DA3D}"/>
              </a:ext>
            </a:extLst>
          </p:cNvPr>
          <p:cNvSpPr txBox="1"/>
          <p:nvPr userDrawn="1"/>
        </p:nvSpPr>
        <p:spPr>
          <a:xfrm>
            <a:off x="393700" y="4647849"/>
            <a:ext cx="5715026" cy="1169551"/>
          </a:xfrm>
          <a:prstGeom prst="rect">
            <a:avLst/>
          </a:prstGeom>
          <a:noFill/>
        </p:spPr>
        <p:txBody>
          <a:bodyPr wrap="none" rtlCol="0">
            <a:spAutoFit/>
          </a:bodyPr>
          <a:lstStyle/>
          <a:p>
            <a:r>
              <a:rPr lang="en-US" altLang="zh-CN" sz="7000" baseline="0" dirty="0">
                <a:solidFill>
                  <a:schemeClr val="bg1">
                    <a:lumMod val="95000"/>
                    <a:alpha val="80000"/>
                  </a:schemeClr>
                </a:solidFill>
                <a:latin typeface="Arial Black" panose="020B0A04020102020204" pitchFamily="34" charset="0"/>
              </a:rPr>
              <a:t>CONTENTS</a:t>
            </a:r>
            <a:endParaRPr lang="zh-CN" altLang="en-US" sz="7000" baseline="0" dirty="0">
              <a:solidFill>
                <a:schemeClr val="bg1">
                  <a:lumMod val="95000"/>
                  <a:alpha val="80000"/>
                </a:schemeClr>
              </a:solidFill>
              <a:latin typeface="Arial Black" panose="020B0A04020102020204" pitchFamily="34" charset="0"/>
            </a:endParaRPr>
          </a:p>
        </p:txBody>
      </p:sp>
      <p:pic>
        <p:nvPicPr>
          <p:cNvPr id="13" name="图片占位符 14">
            <a:extLst>
              <a:ext uri="{FF2B5EF4-FFF2-40B4-BE49-F238E27FC236}">
                <a16:creationId xmlns:a16="http://schemas.microsoft.com/office/drawing/2014/main" id="{D5B891A0-6F8C-4A2C-8542-E36EE3D578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49" y="0"/>
            <a:ext cx="7013439" cy="5208402"/>
          </a:xfrm>
          <a:custGeom>
            <a:avLst/>
            <a:gdLst>
              <a:gd name="connsiteX0" fmla="*/ 0 w 7013439"/>
              <a:gd name="connsiteY0" fmla="*/ 0 h 5208402"/>
              <a:gd name="connsiteX1" fmla="*/ 7013439 w 7013439"/>
              <a:gd name="connsiteY1" fmla="*/ 0 h 5208402"/>
              <a:gd name="connsiteX2" fmla="*/ 4297893 w 7013439"/>
              <a:gd name="connsiteY2" fmla="*/ 4703464 h 5208402"/>
              <a:gd name="connsiteX3" fmla="*/ 1500123 w 7013439"/>
              <a:gd name="connsiteY3" fmla="*/ 3088170 h 5208402"/>
              <a:gd name="connsiteX4" fmla="*/ 276006 w 7013439"/>
              <a:gd name="connsiteY4" fmla="*/ 5208402 h 5208402"/>
              <a:gd name="connsiteX5" fmla="*/ 0 w 7013439"/>
              <a:gd name="connsiteY5" fmla="*/ 5049050 h 52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439" h="5208402">
                <a:moveTo>
                  <a:pt x="0" y="0"/>
                </a:moveTo>
                <a:lnTo>
                  <a:pt x="7013439" y="0"/>
                </a:lnTo>
                <a:lnTo>
                  <a:pt x="4297893" y="4703464"/>
                </a:lnTo>
                <a:lnTo>
                  <a:pt x="1500123" y="3088170"/>
                </a:lnTo>
                <a:lnTo>
                  <a:pt x="276006" y="5208402"/>
                </a:lnTo>
                <a:lnTo>
                  <a:pt x="0" y="5049050"/>
                </a:lnTo>
                <a:close/>
              </a:path>
            </a:pathLst>
          </a:custGeom>
          <a:solidFill>
            <a:schemeClr val="accent2">
              <a:lumMod val="20000"/>
              <a:lumOff val="80000"/>
            </a:schemeClr>
          </a:solidFill>
          <a:effectLst>
            <a:outerShdw blurRad="190500" dist="88900" dir="2700000" algn="tl" rotWithShape="0">
              <a:prstClr val="black">
                <a:alpha val="30000"/>
              </a:prstClr>
            </a:outerShdw>
          </a:effectLst>
        </p:spPr>
      </p:pic>
      <p:sp>
        <p:nvSpPr>
          <p:cNvPr id="15" name="任意多边形: 形状 14">
            <a:extLst>
              <a:ext uri="{FF2B5EF4-FFF2-40B4-BE49-F238E27FC236}">
                <a16:creationId xmlns:a16="http://schemas.microsoft.com/office/drawing/2014/main" id="{0EE81FE1-F9A2-4187-9525-C0ACCA52C05E}"/>
              </a:ext>
            </a:extLst>
          </p:cNvPr>
          <p:cNvSpPr/>
          <p:nvPr userDrawn="1"/>
        </p:nvSpPr>
        <p:spPr>
          <a:xfrm rot="1800000">
            <a:off x="2642844" y="-1174748"/>
            <a:ext cx="3243537" cy="5431823"/>
          </a:xfrm>
          <a:custGeom>
            <a:avLst/>
            <a:gdLst>
              <a:gd name="connsiteX0" fmla="*/ 0 w 3243537"/>
              <a:gd name="connsiteY0" fmla="*/ 1872657 h 5431823"/>
              <a:gd name="connsiteX1" fmla="*/ 3243537 w 3243537"/>
              <a:gd name="connsiteY1" fmla="*/ 0 h 5431823"/>
              <a:gd name="connsiteX2" fmla="*/ 3243537 w 3243537"/>
              <a:gd name="connsiteY2" fmla="*/ 5431823 h 5431823"/>
              <a:gd name="connsiteX3" fmla="*/ 0 w 3243537"/>
              <a:gd name="connsiteY3" fmla="*/ 5431823 h 5431823"/>
            </a:gdLst>
            <a:ahLst/>
            <a:cxnLst>
              <a:cxn ang="0">
                <a:pos x="connsiteX0" y="connsiteY0"/>
              </a:cxn>
              <a:cxn ang="0">
                <a:pos x="connsiteX1" y="connsiteY1"/>
              </a:cxn>
              <a:cxn ang="0">
                <a:pos x="connsiteX2" y="connsiteY2"/>
              </a:cxn>
              <a:cxn ang="0">
                <a:pos x="connsiteX3" y="connsiteY3"/>
              </a:cxn>
            </a:cxnLst>
            <a:rect l="l" t="t" r="r" b="b"/>
            <a:pathLst>
              <a:path w="3243537" h="5431823">
                <a:moveTo>
                  <a:pt x="0" y="1872657"/>
                </a:moveTo>
                <a:lnTo>
                  <a:pt x="3243537" y="0"/>
                </a:lnTo>
                <a:lnTo>
                  <a:pt x="3243537" y="5431823"/>
                </a:lnTo>
                <a:lnTo>
                  <a:pt x="0" y="5431823"/>
                </a:lnTo>
                <a:close/>
              </a:path>
            </a:pathLst>
          </a:custGeom>
          <a:gradFill>
            <a:gsLst>
              <a:gs pos="3000">
                <a:schemeClr val="accent1">
                  <a:alpha val="7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descr="e7d195523061f1c003d7160bb3852330e69e1b47c664ea0314E9593E18313AD830F940F1AC53C40C0B8B3D93D4DFF44B590F8D4A945ADE53F5D61968231FCAE157B0D7022AA0681C03E9FB4B1E3862D06A310CCDA699CA6E2CFC279D05BEF17B4016B4247A4308127D708FF9DAAE8796B3AFB759151177E2FF1C8D278891178D586C08BCB212A1FC">
            <a:extLst>
              <a:ext uri="{FF2B5EF4-FFF2-40B4-BE49-F238E27FC236}">
                <a16:creationId xmlns:a16="http://schemas.microsoft.com/office/drawing/2014/main" id="{39C3EE97-C1EC-446B-84B3-65245655218C}"/>
              </a:ext>
            </a:extLst>
          </p:cNvPr>
          <p:cNvSpPr txBox="1"/>
          <p:nvPr userDrawn="1"/>
        </p:nvSpPr>
        <p:spPr>
          <a:xfrm>
            <a:off x="2860059" y="3307876"/>
            <a:ext cx="1598515" cy="400110"/>
          </a:xfrm>
          <a:prstGeom prst="rect">
            <a:avLst/>
          </a:prstGeom>
          <a:noFill/>
        </p:spPr>
        <p:txBody>
          <a:bodyPr wrap="none" rtlCol="0">
            <a:spAutoFit/>
          </a:bodyPr>
          <a:lstStyle/>
          <a:p>
            <a:r>
              <a:rPr lang="en-US" altLang="zh-CN" sz="2000" dirty="0">
                <a:solidFill>
                  <a:schemeClr val="bg1">
                    <a:lumMod val="95000"/>
                  </a:schemeClr>
                </a:solidFill>
              </a:rPr>
              <a:t>CONTENTS</a:t>
            </a:r>
            <a:endParaRPr lang="zh-CN" altLang="en-US" sz="2000" dirty="0">
              <a:solidFill>
                <a:schemeClr val="bg1">
                  <a:lumMod val="95000"/>
                </a:schemeClr>
              </a:solidFill>
            </a:endParaRPr>
          </a:p>
        </p:txBody>
      </p:sp>
      <p:sp>
        <p:nvSpPr>
          <p:cNvPr id="17" name="文本框 16" descr="e7d195523061f1c003d7160bb3852330e69e1b47c664ea0314E9593E18313AD830F940F1AC53C40C0B8B3D93D4DFF44B590F8D4A945ADE53F5D61968231FCAE157B0D7022AA0681C03E9FB4B1E3862D06A310CCDA699CA6E2CFC279D05BEF17B4016B4247A4308127D708FF9DAAE8796B3AFB759151177E2FF1C8D278891178D586C08BCB212A1FC">
            <a:extLst>
              <a:ext uri="{FF2B5EF4-FFF2-40B4-BE49-F238E27FC236}">
                <a16:creationId xmlns:a16="http://schemas.microsoft.com/office/drawing/2014/main" id="{DC0BC670-1047-4FB0-86DE-09277F7947DF}"/>
              </a:ext>
            </a:extLst>
          </p:cNvPr>
          <p:cNvSpPr txBox="1"/>
          <p:nvPr userDrawn="1"/>
        </p:nvSpPr>
        <p:spPr>
          <a:xfrm>
            <a:off x="2690943" y="2243768"/>
            <a:ext cx="1936749" cy="1015663"/>
          </a:xfrm>
          <a:prstGeom prst="rect">
            <a:avLst/>
          </a:prstGeom>
          <a:noFill/>
        </p:spPr>
        <p:txBody>
          <a:bodyPr wrap="none" rtlCol="0">
            <a:spAutoFit/>
          </a:bodyPr>
          <a:lstStyle/>
          <a:p>
            <a:r>
              <a:rPr lang="zh-CN" altLang="en-US" sz="6000" b="1" dirty="0">
                <a:solidFill>
                  <a:schemeClr val="bg1">
                    <a:lumMod val="95000"/>
                  </a:schemeClr>
                </a:solidFill>
              </a:rPr>
              <a:t>目 录</a:t>
            </a:r>
          </a:p>
        </p:txBody>
      </p:sp>
      <p:sp>
        <p:nvSpPr>
          <p:cNvPr id="18" name="任意多边形: 形状 17">
            <a:extLst>
              <a:ext uri="{FF2B5EF4-FFF2-40B4-BE49-F238E27FC236}">
                <a16:creationId xmlns:a16="http://schemas.microsoft.com/office/drawing/2014/main" id="{3B5FAAD0-76EA-4551-B387-7103F91C0383}"/>
              </a:ext>
            </a:extLst>
          </p:cNvPr>
          <p:cNvSpPr/>
          <p:nvPr userDrawn="1"/>
        </p:nvSpPr>
        <p:spPr>
          <a:xfrm>
            <a:off x="10142336" y="3307876"/>
            <a:ext cx="2049664" cy="3550123"/>
          </a:xfrm>
          <a:custGeom>
            <a:avLst/>
            <a:gdLst>
              <a:gd name="connsiteX0" fmla="*/ 2394725 w 2394725"/>
              <a:gd name="connsiteY0" fmla="*/ 0 h 4147786"/>
              <a:gd name="connsiteX1" fmla="*/ 2394725 w 2394725"/>
              <a:gd name="connsiteY1" fmla="*/ 4147786 h 4147786"/>
              <a:gd name="connsiteX2" fmla="*/ 0 w 2394725"/>
              <a:gd name="connsiteY2" fmla="*/ 4147786 h 4147786"/>
            </a:gdLst>
            <a:ahLst/>
            <a:cxnLst>
              <a:cxn ang="0">
                <a:pos x="connsiteX0" y="connsiteY0"/>
              </a:cxn>
              <a:cxn ang="0">
                <a:pos x="connsiteX1" y="connsiteY1"/>
              </a:cxn>
              <a:cxn ang="0">
                <a:pos x="connsiteX2" y="connsiteY2"/>
              </a:cxn>
            </a:cxnLst>
            <a:rect l="l" t="t" r="r" b="b"/>
            <a:pathLst>
              <a:path w="2394725" h="4147786">
                <a:moveTo>
                  <a:pt x="2394725" y="0"/>
                </a:moveTo>
                <a:lnTo>
                  <a:pt x="2394725" y="4147786"/>
                </a:lnTo>
                <a:lnTo>
                  <a:pt x="0" y="414778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a:extLst>
              <a:ext uri="{FF2B5EF4-FFF2-40B4-BE49-F238E27FC236}">
                <a16:creationId xmlns:a16="http://schemas.microsoft.com/office/drawing/2014/main" id="{E80A024F-5D70-456D-8E4C-07CA12BB62DF}"/>
              </a:ext>
            </a:extLst>
          </p:cNvPr>
          <p:cNvSpPr/>
          <p:nvPr userDrawn="1"/>
        </p:nvSpPr>
        <p:spPr>
          <a:xfrm>
            <a:off x="10670840" y="4223273"/>
            <a:ext cx="1521160" cy="2634727"/>
          </a:xfrm>
          <a:custGeom>
            <a:avLst/>
            <a:gdLst>
              <a:gd name="connsiteX0" fmla="*/ 2394725 w 2394725"/>
              <a:gd name="connsiteY0" fmla="*/ 0 h 4147786"/>
              <a:gd name="connsiteX1" fmla="*/ 2394725 w 2394725"/>
              <a:gd name="connsiteY1" fmla="*/ 4147786 h 4147786"/>
              <a:gd name="connsiteX2" fmla="*/ 0 w 2394725"/>
              <a:gd name="connsiteY2" fmla="*/ 4147786 h 4147786"/>
            </a:gdLst>
            <a:ahLst/>
            <a:cxnLst>
              <a:cxn ang="0">
                <a:pos x="connsiteX0" y="connsiteY0"/>
              </a:cxn>
              <a:cxn ang="0">
                <a:pos x="connsiteX1" y="connsiteY1"/>
              </a:cxn>
              <a:cxn ang="0">
                <a:pos x="connsiteX2" y="connsiteY2"/>
              </a:cxn>
            </a:cxnLst>
            <a:rect l="l" t="t" r="r" b="b"/>
            <a:pathLst>
              <a:path w="2394725" h="4147786">
                <a:moveTo>
                  <a:pt x="2394725" y="0"/>
                </a:moveTo>
                <a:lnTo>
                  <a:pt x="2394725" y="4147786"/>
                </a:lnTo>
                <a:lnTo>
                  <a:pt x="0" y="4147786"/>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97733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空白">
    <p:bg>
      <p:bgPr>
        <a:solidFill>
          <a:schemeClr val="accent1"/>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EA9A395-0B48-4B5E-A250-AF89A4253CD0}"/>
              </a:ext>
            </a:extLst>
          </p:cNvPr>
          <p:cNvSpPr>
            <a:spLocks/>
          </p:cNvSpPr>
          <p:nvPr userDrawn="1"/>
        </p:nvSpPr>
        <p:spPr bwMode="auto">
          <a:xfrm>
            <a:off x="0" y="1263812"/>
            <a:ext cx="12192000" cy="3536950"/>
          </a:xfrm>
          <a:custGeom>
            <a:avLst/>
            <a:gdLst>
              <a:gd name="T0" fmla="*/ 0 w 1503"/>
              <a:gd name="T1" fmla="*/ 48 h 435"/>
              <a:gd name="T2" fmla="*/ 259 w 1503"/>
              <a:gd name="T3" fmla="*/ 111 h 435"/>
              <a:gd name="T4" fmla="*/ 652 w 1503"/>
              <a:gd name="T5" fmla="*/ 79 h 435"/>
              <a:gd name="T6" fmla="*/ 839 w 1503"/>
              <a:gd name="T7" fmla="*/ 137 h 435"/>
              <a:gd name="T8" fmla="*/ 1020 w 1503"/>
              <a:gd name="T9" fmla="*/ 187 h 435"/>
              <a:gd name="T10" fmla="*/ 1255 w 1503"/>
              <a:gd name="T11" fmla="*/ 64 h 435"/>
              <a:gd name="T12" fmla="*/ 1503 w 1503"/>
              <a:gd name="T13" fmla="*/ 15 h 435"/>
              <a:gd name="T14" fmla="*/ 1503 w 1503"/>
              <a:gd name="T15" fmla="*/ 435 h 435"/>
              <a:gd name="T16" fmla="*/ 0 w 1503"/>
              <a:gd name="T17" fmla="*/ 435 h 435"/>
              <a:gd name="T18" fmla="*/ 0 w 1503"/>
              <a:gd name="T19" fmla="*/ 4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3" h="435">
                <a:moveTo>
                  <a:pt x="0" y="48"/>
                </a:moveTo>
                <a:cubicBezTo>
                  <a:pt x="0" y="48"/>
                  <a:pt x="165" y="59"/>
                  <a:pt x="259" y="111"/>
                </a:cubicBezTo>
                <a:cubicBezTo>
                  <a:pt x="352" y="163"/>
                  <a:pt x="569" y="75"/>
                  <a:pt x="652" y="79"/>
                </a:cubicBezTo>
                <a:cubicBezTo>
                  <a:pt x="735" y="84"/>
                  <a:pt x="785" y="108"/>
                  <a:pt x="839" y="137"/>
                </a:cubicBezTo>
                <a:cubicBezTo>
                  <a:pt x="892" y="167"/>
                  <a:pt x="956" y="192"/>
                  <a:pt x="1020" y="187"/>
                </a:cubicBezTo>
                <a:cubicBezTo>
                  <a:pt x="1084" y="181"/>
                  <a:pt x="1180" y="103"/>
                  <a:pt x="1255" y="64"/>
                </a:cubicBezTo>
                <a:cubicBezTo>
                  <a:pt x="1329" y="25"/>
                  <a:pt x="1411" y="0"/>
                  <a:pt x="1503" y="15"/>
                </a:cubicBezTo>
                <a:cubicBezTo>
                  <a:pt x="1503" y="435"/>
                  <a:pt x="1503" y="435"/>
                  <a:pt x="1503" y="435"/>
                </a:cubicBezTo>
                <a:cubicBezTo>
                  <a:pt x="0" y="435"/>
                  <a:pt x="0" y="435"/>
                  <a:pt x="0" y="435"/>
                </a:cubicBezTo>
                <a:lnTo>
                  <a:pt x="0" y="48"/>
                </a:lnTo>
                <a:close/>
              </a:path>
            </a:pathLst>
          </a:custGeom>
          <a:gradFill>
            <a:gsLst>
              <a:gs pos="100000">
                <a:schemeClr val="accent2"/>
              </a:gs>
              <a:gs pos="0">
                <a:srgbClr val="14B8B4"/>
              </a:gs>
            </a:gsLst>
            <a:lin ang="2700000" scaled="1"/>
          </a:gradFill>
          <a:ln w="31750" cap="flat">
            <a:noFill/>
            <a:prstDash val="solid"/>
            <a:miter lim="800000"/>
            <a:headEnd/>
            <a:tailEnd/>
          </a:ln>
          <a:effectLst>
            <a:outerShdw blurRad="190500" dist="127000" dir="16200000"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3" name="Freeform 10">
            <a:extLst>
              <a:ext uri="{FF2B5EF4-FFF2-40B4-BE49-F238E27FC236}">
                <a16:creationId xmlns:a16="http://schemas.microsoft.com/office/drawing/2014/main" id="{03F7CB5E-465E-47F9-A3E5-3E818F36A527}"/>
              </a:ext>
            </a:extLst>
          </p:cNvPr>
          <p:cNvSpPr>
            <a:spLocks/>
          </p:cNvSpPr>
          <p:nvPr userDrawn="1"/>
        </p:nvSpPr>
        <p:spPr bwMode="auto">
          <a:xfrm>
            <a:off x="-46318" y="223525"/>
            <a:ext cx="12313151" cy="1965064"/>
          </a:xfrm>
          <a:custGeom>
            <a:avLst/>
            <a:gdLst>
              <a:gd name="T0" fmla="*/ 0 w 1503"/>
              <a:gd name="T1" fmla="*/ 6 h 177"/>
              <a:gd name="T2" fmla="*/ 356 w 1503"/>
              <a:gd name="T3" fmla="*/ 138 h 177"/>
              <a:gd name="T4" fmla="*/ 745 w 1503"/>
              <a:gd name="T5" fmla="*/ 64 h 177"/>
              <a:gd name="T6" fmla="*/ 1092 w 1503"/>
              <a:gd name="T7" fmla="*/ 138 h 177"/>
              <a:gd name="T8" fmla="*/ 1503 w 1503"/>
              <a:gd name="T9" fmla="*/ 55 h 177"/>
              <a:gd name="connsiteX0" fmla="*/ 0 w 10038"/>
              <a:gd name="connsiteY0" fmla="*/ 0 h 13763"/>
              <a:gd name="connsiteX1" fmla="*/ 2407 w 10038"/>
              <a:gd name="connsiteY1" fmla="*/ 13275 h 13763"/>
              <a:gd name="connsiteX2" fmla="*/ 4995 w 10038"/>
              <a:gd name="connsiteY2" fmla="*/ 9094 h 13763"/>
              <a:gd name="connsiteX3" fmla="*/ 7303 w 10038"/>
              <a:gd name="connsiteY3" fmla="*/ 13275 h 13763"/>
              <a:gd name="connsiteX4" fmla="*/ 10038 w 10038"/>
              <a:gd name="connsiteY4" fmla="*/ 8585 h 13763"/>
              <a:gd name="connsiteX0" fmla="*/ 0 w 10038"/>
              <a:gd name="connsiteY0" fmla="*/ 0 h 13763"/>
              <a:gd name="connsiteX1" fmla="*/ 2407 w 10038"/>
              <a:gd name="connsiteY1" fmla="*/ 13275 h 13763"/>
              <a:gd name="connsiteX2" fmla="*/ 4995 w 10038"/>
              <a:gd name="connsiteY2" fmla="*/ 9094 h 13763"/>
              <a:gd name="connsiteX3" fmla="*/ 7303 w 10038"/>
              <a:gd name="connsiteY3" fmla="*/ 13275 h 13763"/>
              <a:gd name="connsiteX4" fmla="*/ 10038 w 10038"/>
              <a:gd name="connsiteY4" fmla="*/ 8585 h 13763"/>
              <a:gd name="connsiteX0" fmla="*/ 0 w 10038"/>
              <a:gd name="connsiteY0" fmla="*/ 0 h 13673"/>
              <a:gd name="connsiteX1" fmla="*/ 2407 w 10038"/>
              <a:gd name="connsiteY1" fmla="*/ 13275 h 13673"/>
              <a:gd name="connsiteX2" fmla="*/ 4931 w 10038"/>
              <a:gd name="connsiteY2" fmla="*/ 7402 h 13673"/>
              <a:gd name="connsiteX3" fmla="*/ 7303 w 10038"/>
              <a:gd name="connsiteY3" fmla="*/ 13275 h 13673"/>
              <a:gd name="connsiteX4" fmla="*/ 10038 w 10038"/>
              <a:gd name="connsiteY4" fmla="*/ 8585 h 13673"/>
              <a:gd name="connsiteX0" fmla="*/ 0 w 10102"/>
              <a:gd name="connsiteY0" fmla="*/ 0 h 13673"/>
              <a:gd name="connsiteX1" fmla="*/ 2407 w 10102"/>
              <a:gd name="connsiteY1" fmla="*/ 13275 h 13673"/>
              <a:gd name="connsiteX2" fmla="*/ 4931 w 10102"/>
              <a:gd name="connsiteY2" fmla="*/ 7402 h 13673"/>
              <a:gd name="connsiteX3" fmla="*/ 7303 w 10102"/>
              <a:gd name="connsiteY3" fmla="*/ 13275 h 13673"/>
              <a:gd name="connsiteX4" fmla="*/ 10102 w 10102"/>
              <a:gd name="connsiteY4" fmla="*/ 10277 h 13673"/>
              <a:gd name="connsiteX0" fmla="*/ 0 w 10102"/>
              <a:gd name="connsiteY0" fmla="*/ 0 h 13673"/>
              <a:gd name="connsiteX1" fmla="*/ 2407 w 10102"/>
              <a:gd name="connsiteY1" fmla="*/ 13275 h 13673"/>
              <a:gd name="connsiteX2" fmla="*/ 4931 w 10102"/>
              <a:gd name="connsiteY2" fmla="*/ 7402 h 13673"/>
              <a:gd name="connsiteX3" fmla="*/ 7303 w 10102"/>
              <a:gd name="connsiteY3" fmla="*/ 13275 h 13673"/>
              <a:gd name="connsiteX4" fmla="*/ 10102 w 10102"/>
              <a:gd name="connsiteY4" fmla="*/ 10277 h 13673"/>
              <a:gd name="connsiteX0" fmla="*/ 0 w 10102"/>
              <a:gd name="connsiteY0" fmla="*/ 0 h 13673"/>
              <a:gd name="connsiteX1" fmla="*/ 2407 w 10102"/>
              <a:gd name="connsiteY1" fmla="*/ 13275 h 13673"/>
              <a:gd name="connsiteX2" fmla="*/ 4931 w 10102"/>
              <a:gd name="connsiteY2" fmla="*/ 7402 h 13673"/>
              <a:gd name="connsiteX3" fmla="*/ 7303 w 10102"/>
              <a:gd name="connsiteY3" fmla="*/ 13275 h 13673"/>
              <a:gd name="connsiteX4" fmla="*/ 10102 w 10102"/>
              <a:gd name="connsiteY4" fmla="*/ 10277 h 13673"/>
              <a:gd name="connsiteX0" fmla="*/ 0 w 10102"/>
              <a:gd name="connsiteY0" fmla="*/ 0 h 13736"/>
              <a:gd name="connsiteX1" fmla="*/ 2407 w 10102"/>
              <a:gd name="connsiteY1" fmla="*/ 13275 h 13736"/>
              <a:gd name="connsiteX2" fmla="*/ 4931 w 10102"/>
              <a:gd name="connsiteY2" fmla="*/ 7402 h 13736"/>
              <a:gd name="connsiteX3" fmla="*/ 7303 w 10102"/>
              <a:gd name="connsiteY3" fmla="*/ 13275 h 13736"/>
              <a:gd name="connsiteX4" fmla="*/ 10102 w 10102"/>
              <a:gd name="connsiteY4" fmla="*/ 10277 h 13736"/>
              <a:gd name="connsiteX0" fmla="*/ 0 w 10102"/>
              <a:gd name="connsiteY0" fmla="*/ 0 h 13411"/>
              <a:gd name="connsiteX1" fmla="*/ 2407 w 10102"/>
              <a:gd name="connsiteY1" fmla="*/ 13275 h 13411"/>
              <a:gd name="connsiteX2" fmla="*/ 4931 w 10102"/>
              <a:gd name="connsiteY2" fmla="*/ 7402 h 13411"/>
              <a:gd name="connsiteX3" fmla="*/ 7303 w 10102"/>
              <a:gd name="connsiteY3" fmla="*/ 13275 h 13411"/>
              <a:gd name="connsiteX4" fmla="*/ 10102 w 10102"/>
              <a:gd name="connsiteY4" fmla="*/ 10277 h 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2" h="13411">
                <a:moveTo>
                  <a:pt x="0" y="0"/>
                </a:moveTo>
                <a:cubicBezTo>
                  <a:pt x="0" y="0"/>
                  <a:pt x="1585" y="12041"/>
                  <a:pt x="2407" y="13275"/>
                </a:cubicBezTo>
                <a:cubicBezTo>
                  <a:pt x="3229" y="14509"/>
                  <a:pt x="3653" y="6950"/>
                  <a:pt x="4931" y="7402"/>
                </a:cubicBezTo>
                <a:cubicBezTo>
                  <a:pt x="5782" y="7854"/>
                  <a:pt x="6086" y="13999"/>
                  <a:pt x="7303" y="13275"/>
                </a:cubicBezTo>
                <a:cubicBezTo>
                  <a:pt x="8520" y="12551"/>
                  <a:pt x="8811" y="3680"/>
                  <a:pt x="10102" y="10277"/>
                </a:cubicBezTo>
              </a:path>
            </a:pathLst>
          </a:custGeom>
          <a:noFill/>
          <a:ln w="33338" cap="flat">
            <a:solidFill>
              <a:schemeClr val="accent3">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任意多边形: 形状 3">
            <a:extLst>
              <a:ext uri="{FF2B5EF4-FFF2-40B4-BE49-F238E27FC236}">
                <a16:creationId xmlns:a16="http://schemas.microsoft.com/office/drawing/2014/main" id="{6F46380D-5B8E-4F83-B7FE-0118C41855EC}"/>
              </a:ext>
            </a:extLst>
          </p:cNvPr>
          <p:cNvSpPr>
            <a:spLocks/>
          </p:cNvSpPr>
          <p:nvPr userDrawn="1"/>
        </p:nvSpPr>
        <p:spPr bwMode="auto">
          <a:xfrm>
            <a:off x="0" y="1857599"/>
            <a:ext cx="12192000" cy="5000401"/>
          </a:xfrm>
          <a:custGeom>
            <a:avLst/>
            <a:gdLst>
              <a:gd name="connsiteX0" fmla="*/ 3245662 w 12192000"/>
              <a:gd name="connsiteY0" fmla="*/ 41 h 5000401"/>
              <a:gd name="connsiteX1" fmla="*/ 3504288 w 12192000"/>
              <a:gd name="connsiteY1" fmla="*/ 23919 h 5000401"/>
              <a:gd name="connsiteX2" fmla="*/ 4631825 w 12192000"/>
              <a:gd name="connsiteY2" fmla="*/ 764126 h 5000401"/>
              <a:gd name="connsiteX3" fmla="*/ 6456974 w 12192000"/>
              <a:gd name="connsiteY3" fmla="*/ 1154565 h 5000401"/>
              <a:gd name="connsiteX4" fmla="*/ 7868423 w 12192000"/>
              <a:gd name="connsiteY4" fmla="*/ 1658881 h 5000401"/>
              <a:gd name="connsiteX5" fmla="*/ 9620567 w 12192000"/>
              <a:gd name="connsiteY5" fmla="*/ 1040687 h 5000401"/>
              <a:gd name="connsiteX6" fmla="*/ 12192000 w 12192000"/>
              <a:gd name="connsiteY6" fmla="*/ 1113894 h 5000401"/>
              <a:gd name="connsiteX7" fmla="*/ 12192000 w 12192000"/>
              <a:gd name="connsiteY7" fmla="*/ 4283932 h 5000401"/>
              <a:gd name="connsiteX8" fmla="*/ 12192000 w 12192000"/>
              <a:gd name="connsiteY8" fmla="*/ 4295228 h 5000401"/>
              <a:gd name="connsiteX9" fmla="*/ 12192000 w 12192000"/>
              <a:gd name="connsiteY9" fmla="*/ 4417451 h 5000401"/>
              <a:gd name="connsiteX10" fmla="*/ 12192000 w 12192000"/>
              <a:gd name="connsiteY10" fmla="*/ 4647237 h 5000401"/>
              <a:gd name="connsiteX11" fmla="*/ 12192000 w 12192000"/>
              <a:gd name="connsiteY11" fmla="*/ 4736931 h 5000401"/>
              <a:gd name="connsiteX12" fmla="*/ 12192000 w 12192000"/>
              <a:gd name="connsiteY12" fmla="*/ 5000401 h 5000401"/>
              <a:gd name="connsiteX13" fmla="*/ 0 w 12192000"/>
              <a:gd name="connsiteY13" fmla="*/ 5000401 h 5000401"/>
              <a:gd name="connsiteX14" fmla="*/ 0 w 12192000"/>
              <a:gd name="connsiteY14" fmla="*/ 4736931 h 5000401"/>
              <a:gd name="connsiteX15" fmla="*/ 0 w 12192000"/>
              <a:gd name="connsiteY15" fmla="*/ 4295228 h 5000401"/>
              <a:gd name="connsiteX16" fmla="*/ 0 w 12192000"/>
              <a:gd name="connsiteY16" fmla="*/ 23919 h 5000401"/>
              <a:gd name="connsiteX17" fmla="*/ 1062643 w 12192000"/>
              <a:gd name="connsiteY17" fmla="*/ 438761 h 5000401"/>
              <a:gd name="connsiteX18" fmla="*/ 3245662 w 12192000"/>
              <a:gd name="connsiteY18" fmla="*/ 41 h 50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5000401">
                <a:moveTo>
                  <a:pt x="3245662" y="41"/>
                </a:moveTo>
                <a:cubicBezTo>
                  <a:pt x="3339264" y="-610"/>
                  <a:pt x="3426212" y="6634"/>
                  <a:pt x="3504288" y="23919"/>
                </a:cubicBezTo>
                <a:cubicBezTo>
                  <a:pt x="4128895" y="162200"/>
                  <a:pt x="4242459" y="731590"/>
                  <a:pt x="4631825" y="764126"/>
                </a:cubicBezTo>
                <a:cubicBezTo>
                  <a:pt x="5029302" y="796663"/>
                  <a:pt x="5856703" y="731590"/>
                  <a:pt x="6456974" y="1154565"/>
                </a:cubicBezTo>
                <a:cubicBezTo>
                  <a:pt x="7057246" y="1569406"/>
                  <a:pt x="7243817" y="1740223"/>
                  <a:pt x="7868423" y="1658881"/>
                </a:cubicBezTo>
                <a:cubicBezTo>
                  <a:pt x="8493030" y="1577540"/>
                  <a:pt x="9620567" y="1040687"/>
                  <a:pt x="9620567" y="1040687"/>
                </a:cubicBezTo>
                <a:cubicBezTo>
                  <a:pt x="9620567" y="1040687"/>
                  <a:pt x="10748104" y="308614"/>
                  <a:pt x="12192000" y="1113894"/>
                </a:cubicBezTo>
                <a:cubicBezTo>
                  <a:pt x="12192000" y="2696954"/>
                  <a:pt x="12192000" y="3677090"/>
                  <a:pt x="12192000" y="4283932"/>
                </a:cubicBezTo>
                <a:lnTo>
                  <a:pt x="12192000" y="4295228"/>
                </a:lnTo>
                <a:lnTo>
                  <a:pt x="12192000" y="4417451"/>
                </a:lnTo>
                <a:cubicBezTo>
                  <a:pt x="12192000" y="4502185"/>
                  <a:pt x="12192000" y="4578502"/>
                  <a:pt x="12192000" y="4647237"/>
                </a:cubicBezTo>
                <a:lnTo>
                  <a:pt x="12192000" y="4736931"/>
                </a:lnTo>
                <a:lnTo>
                  <a:pt x="12192000" y="5000401"/>
                </a:lnTo>
                <a:lnTo>
                  <a:pt x="0" y="5000401"/>
                </a:lnTo>
                <a:lnTo>
                  <a:pt x="0" y="4736931"/>
                </a:lnTo>
                <a:lnTo>
                  <a:pt x="0" y="4295228"/>
                </a:lnTo>
                <a:lnTo>
                  <a:pt x="0" y="23919"/>
                </a:lnTo>
                <a:cubicBezTo>
                  <a:pt x="0" y="23919"/>
                  <a:pt x="429924" y="479431"/>
                  <a:pt x="1062643" y="438761"/>
                </a:cubicBezTo>
                <a:cubicBezTo>
                  <a:pt x="1609174" y="396056"/>
                  <a:pt x="2590446" y="4601"/>
                  <a:pt x="3245662" y="41"/>
                </a:cubicBezTo>
                <a:close/>
              </a:path>
            </a:pathLst>
          </a:custGeom>
          <a:solidFill>
            <a:schemeClr val="bg1"/>
          </a:solidFill>
          <a:ln w="31750" cap="flat">
            <a:noFill/>
            <a:prstDash val="solid"/>
            <a:miter lim="800000"/>
            <a:headEnd/>
            <a:tailEnd/>
          </a:ln>
          <a:effectLst>
            <a:outerShdw blurRad="190500" dist="127000" dir="16200000" rotWithShape="0">
              <a:prstClr val="black">
                <a:alpha val="30000"/>
              </a:prstClr>
            </a:outerShdw>
          </a:effectLst>
        </p:spPr>
        <p:txBody>
          <a:bodyPr vert="horz" wrap="square" lIns="91440" tIns="45720" rIns="91440" bIns="45720" numCol="1" anchor="t" anchorCtr="0" compatLnSpc="1">
            <a:prstTxWarp prst="textNoShape">
              <a:avLst/>
            </a:prstTxWarp>
            <a:noAutofit/>
          </a:bodyPr>
          <a:lstStyle/>
          <a:p>
            <a:endParaRPr lang="zh-CN" altLang="en-US" dirty="0"/>
          </a:p>
        </p:txBody>
      </p:sp>
      <p:grpSp>
        <p:nvGrpSpPr>
          <p:cNvPr id="8" name="组合 7">
            <a:extLst>
              <a:ext uri="{FF2B5EF4-FFF2-40B4-BE49-F238E27FC236}">
                <a16:creationId xmlns:a16="http://schemas.microsoft.com/office/drawing/2014/main" id="{D0003756-DCCB-4B9B-8739-04452E89D42B}"/>
              </a:ext>
            </a:extLst>
          </p:cNvPr>
          <p:cNvGrpSpPr/>
          <p:nvPr userDrawn="1"/>
        </p:nvGrpSpPr>
        <p:grpSpPr>
          <a:xfrm>
            <a:off x="1115279" y="4678811"/>
            <a:ext cx="933955" cy="166590"/>
            <a:chOff x="1115279" y="4569297"/>
            <a:chExt cx="933955" cy="166590"/>
          </a:xfrm>
        </p:grpSpPr>
        <p:sp>
          <p:nvSpPr>
            <p:cNvPr id="9" name="等腰三角形 8">
              <a:extLst>
                <a:ext uri="{FF2B5EF4-FFF2-40B4-BE49-F238E27FC236}">
                  <a16:creationId xmlns:a16="http://schemas.microsoft.com/office/drawing/2014/main" id="{205B46EB-A24E-45CC-B376-CD844F6794EC}"/>
                </a:ext>
              </a:extLst>
            </p:cNvPr>
            <p:cNvSpPr/>
            <p:nvPr/>
          </p:nvSpPr>
          <p:spPr>
            <a:xfrm rot="5400000">
              <a:off x="1103789"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0" name="等腰三角形 9">
              <a:extLst>
                <a:ext uri="{FF2B5EF4-FFF2-40B4-BE49-F238E27FC236}">
                  <a16:creationId xmlns:a16="http://schemas.microsoft.com/office/drawing/2014/main" id="{44301989-77A0-402B-BC51-C17F1C779C33}"/>
                </a:ext>
              </a:extLst>
            </p:cNvPr>
            <p:cNvSpPr/>
            <p:nvPr/>
          </p:nvSpPr>
          <p:spPr>
            <a:xfrm rot="5400000">
              <a:off x="1261858"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1" name="等腰三角形 10">
              <a:extLst>
                <a:ext uri="{FF2B5EF4-FFF2-40B4-BE49-F238E27FC236}">
                  <a16:creationId xmlns:a16="http://schemas.microsoft.com/office/drawing/2014/main" id="{B61F762C-3071-4058-B002-E72E1997D673}"/>
                </a:ext>
              </a:extLst>
            </p:cNvPr>
            <p:cNvSpPr/>
            <p:nvPr/>
          </p:nvSpPr>
          <p:spPr>
            <a:xfrm rot="5400000">
              <a:off x="1419927"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 name="等腰三角形 11">
              <a:extLst>
                <a:ext uri="{FF2B5EF4-FFF2-40B4-BE49-F238E27FC236}">
                  <a16:creationId xmlns:a16="http://schemas.microsoft.com/office/drawing/2014/main" id="{02B4919B-3960-4801-9BDE-034504FDF912}"/>
                </a:ext>
              </a:extLst>
            </p:cNvPr>
            <p:cNvSpPr/>
            <p:nvPr/>
          </p:nvSpPr>
          <p:spPr>
            <a:xfrm rot="5400000">
              <a:off x="1577996"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3" name="等腰三角形 12">
              <a:extLst>
                <a:ext uri="{FF2B5EF4-FFF2-40B4-BE49-F238E27FC236}">
                  <a16:creationId xmlns:a16="http://schemas.microsoft.com/office/drawing/2014/main" id="{B265B1B8-20F9-4A0A-B0E9-8B08C0A654F3}"/>
                </a:ext>
              </a:extLst>
            </p:cNvPr>
            <p:cNvSpPr/>
            <p:nvPr/>
          </p:nvSpPr>
          <p:spPr>
            <a:xfrm rot="5400000">
              <a:off x="1736065"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4" name="等腰三角形 13">
              <a:extLst>
                <a:ext uri="{FF2B5EF4-FFF2-40B4-BE49-F238E27FC236}">
                  <a16:creationId xmlns:a16="http://schemas.microsoft.com/office/drawing/2014/main" id="{BA38FF33-70BD-407D-B1E0-95436DF4A617}"/>
                </a:ext>
              </a:extLst>
            </p:cNvPr>
            <p:cNvSpPr/>
            <p:nvPr/>
          </p:nvSpPr>
          <p:spPr>
            <a:xfrm rot="5400000">
              <a:off x="1894134"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7" name="文本占位符 15">
            <a:extLst>
              <a:ext uri="{FF2B5EF4-FFF2-40B4-BE49-F238E27FC236}">
                <a16:creationId xmlns:a16="http://schemas.microsoft.com/office/drawing/2014/main" id="{265F86A4-339E-4441-B5E5-AEB69A914909}"/>
              </a:ext>
            </a:extLst>
          </p:cNvPr>
          <p:cNvSpPr>
            <a:spLocks noGrp="1"/>
          </p:cNvSpPr>
          <p:nvPr>
            <p:ph type="body" sz="quarter" idx="10" hasCustomPrompt="1"/>
          </p:nvPr>
        </p:nvSpPr>
        <p:spPr>
          <a:xfrm>
            <a:off x="1115279" y="3877082"/>
            <a:ext cx="4716861" cy="563172"/>
          </a:xfrm>
        </p:spPr>
        <p:txBody>
          <a:bodyPr>
            <a:noAutofit/>
          </a:bodyPr>
          <a:lstStyle>
            <a:lvl1pPr marL="0" indent="0">
              <a:buNone/>
              <a:defRPr sz="3600" b="1">
                <a:gradFill flip="none" rotWithShape="1">
                  <a:gsLst>
                    <a:gs pos="0">
                      <a:schemeClr val="accent1"/>
                    </a:gs>
                    <a:gs pos="100000">
                      <a:schemeClr val="accent2"/>
                    </a:gs>
                  </a:gsLst>
                  <a:lin ang="5400000" scaled="1"/>
                  <a:tileRect/>
                </a:gradFill>
              </a:defRPr>
            </a:lvl1pPr>
          </a:lstStyle>
          <a:p>
            <a:pPr lvl="0"/>
            <a:r>
              <a:rPr lang="zh-CN" altLang="en-US" dirty="0"/>
              <a:t>点击此处添加文本</a:t>
            </a:r>
          </a:p>
        </p:txBody>
      </p:sp>
    </p:spTree>
    <p:extLst>
      <p:ext uri="{BB962C8B-B14F-4D97-AF65-F5344CB8AC3E}">
        <p14:creationId xmlns:p14="http://schemas.microsoft.com/office/powerpoint/2010/main" val="398436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A1ABDC77-40F7-4A84-A99C-4239DC3F7771}"/>
              </a:ext>
            </a:extLst>
          </p:cNvPr>
          <p:cNvGrpSpPr>
            <a:grpSpLocks noChangeAspect="1"/>
          </p:cNvGrpSpPr>
          <p:nvPr userDrawn="1"/>
        </p:nvGrpSpPr>
        <p:grpSpPr bwMode="auto">
          <a:xfrm>
            <a:off x="10175779" y="393036"/>
            <a:ext cx="1429032" cy="377239"/>
            <a:chOff x="254" y="2177"/>
            <a:chExt cx="894" cy="236"/>
          </a:xfrm>
        </p:grpSpPr>
        <p:sp>
          <p:nvSpPr>
            <p:cNvPr id="15" name="Freeform 5">
              <a:extLst>
                <a:ext uri="{FF2B5EF4-FFF2-40B4-BE49-F238E27FC236}">
                  <a16:creationId xmlns:a16="http://schemas.microsoft.com/office/drawing/2014/main" id="{0F74D149-062F-4C18-9F9D-5806D2E54F47}"/>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6">
              <a:extLst>
                <a:ext uri="{FF2B5EF4-FFF2-40B4-BE49-F238E27FC236}">
                  <a16:creationId xmlns:a16="http://schemas.microsoft.com/office/drawing/2014/main" id="{D21C87F5-2121-4AEA-8645-1F2DFDF5C5D3}"/>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7">
              <a:extLst>
                <a:ext uri="{FF2B5EF4-FFF2-40B4-BE49-F238E27FC236}">
                  <a16:creationId xmlns:a16="http://schemas.microsoft.com/office/drawing/2014/main" id="{A271F003-BB9D-431D-BF9A-A50E50F266B2}"/>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8">
              <a:extLst>
                <a:ext uri="{FF2B5EF4-FFF2-40B4-BE49-F238E27FC236}">
                  <a16:creationId xmlns:a16="http://schemas.microsoft.com/office/drawing/2014/main" id="{6AFE47E2-E767-4152-82BC-5458F5309407}"/>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9">
              <a:extLst>
                <a:ext uri="{FF2B5EF4-FFF2-40B4-BE49-F238E27FC236}">
                  <a16:creationId xmlns:a16="http://schemas.microsoft.com/office/drawing/2014/main" id="{B633CCB9-E8B6-4A27-BBFC-5F74A39FEB3D}"/>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10">
              <a:extLst>
                <a:ext uri="{FF2B5EF4-FFF2-40B4-BE49-F238E27FC236}">
                  <a16:creationId xmlns:a16="http://schemas.microsoft.com/office/drawing/2014/main" id="{07783BAB-CED1-4087-BA4F-C37258CE2405}"/>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11">
              <a:extLst>
                <a:ext uri="{FF2B5EF4-FFF2-40B4-BE49-F238E27FC236}">
                  <a16:creationId xmlns:a16="http://schemas.microsoft.com/office/drawing/2014/main" id="{192F4229-9AA5-4446-AC3D-C07706597919}"/>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12">
              <a:extLst>
                <a:ext uri="{FF2B5EF4-FFF2-40B4-BE49-F238E27FC236}">
                  <a16:creationId xmlns:a16="http://schemas.microsoft.com/office/drawing/2014/main" id="{DD3BB7B1-2AB8-466C-9977-4FB18587292A}"/>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13">
              <a:extLst>
                <a:ext uri="{FF2B5EF4-FFF2-40B4-BE49-F238E27FC236}">
                  <a16:creationId xmlns:a16="http://schemas.microsoft.com/office/drawing/2014/main" id="{A1A751E7-4A55-48CF-9C7A-496D77BB4DC3}"/>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14">
              <a:extLst>
                <a:ext uri="{FF2B5EF4-FFF2-40B4-BE49-F238E27FC236}">
                  <a16:creationId xmlns:a16="http://schemas.microsoft.com/office/drawing/2014/main" id="{9C12FBE2-9608-40E0-B88A-EF6F21646D60}"/>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15">
              <a:extLst>
                <a:ext uri="{FF2B5EF4-FFF2-40B4-BE49-F238E27FC236}">
                  <a16:creationId xmlns:a16="http://schemas.microsoft.com/office/drawing/2014/main" id="{F5C90890-C22B-4704-A0B2-32466E4F824B}"/>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16">
              <a:extLst>
                <a:ext uri="{FF2B5EF4-FFF2-40B4-BE49-F238E27FC236}">
                  <a16:creationId xmlns:a16="http://schemas.microsoft.com/office/drawing/2014/main" id="{8F05C89D-C1D0-4373-9F95-2E9C52C6FE72}"/>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17">
              <a:extLst>
                <a:ext uri="{FF2B5EF4-FFF2-40B4-BE49-F238E27FC236}">
                  <a16:creationId xmlns:a16="http://schemas.microsoft.com/office/drawing/2014/main" id="{D4CFD8D6-7B99-4752-90B4-78920C73B256}"/>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18">
              <a:extLst>
                <a:ext uri="{FF2B5EF4-FFF2-40B4-BE49-F238E27FC236}">
                  <a16:creationId xmlns:a16="http://schemas.microsoft.com/office/drawing/2014/main" id="{BCEB80A4-BC1D-4BD0-B36F-5051A1457357}"/>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19">
              <a:extLst>
                <a:ext uri="{FF2B5EF4-FFF2-40B4-BE49-F238E27FC236}">
                  <a16:creationId xmlns:a16="http://schemas.microsoft.com/office/drawing/2014/main" id="{E51E57C9-71ED-47F5-9C8F-E48B3D58FA61}"/>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20">
              <a:extLst>
                <a:ext uri="{FF2B5EF4-FFF2-40B4-BE49-F238E27FC236}">
                  <a16:creationId xmlns:a16="http://schemas.microsoft.com/office/drawing/2014/main" id="{5938D295-F9FC-4AB4-BA2E-AAEC37B01CF8}"/>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21">
              <a:extLst>
                <a:ext uri="{FF2B5EF4-FFF2-40B4-BE49-F238E27FC236}">
                  <a16:creationId xmlns:a16="http://schemas.microsoft.com/office/drawing/2014/main" id="{37C12228-FDF1-488E-BAC7-95EAA82AC186}"/>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22">
              <a:extLst>
                <a:ext uri="{FF2B5EF4-FFF2-40B4-BE49-F238E27FC236}">
                  <a16:creationId xmlns:a16="http://schemas.microsoft.com/office/drawing/2014/main" id="{DE164396-E2CD-4545-A643-E9909B540256}"/>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23">
              <a:extLst>
                <a:ext uri="{FF2B5EF4-FFF2-40B4-BE49-F238E27FC236}">
                  <a16:creationId xmlns:a16="http://schemas.microsoft.com/office/drawing/2014/main" id="{5130D6EC-FE36-47A2-8A25-F945D00CF951}"/>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24">
              <a:extLst>
                <a:ext uri="{FF2B5EF4-FFF2-40B4-BE49-F238E27FC236}">
                  <a16:creationId xmlns:a16="http://schemas.microsoft.com/office/drawing/2014/main" id="{45DF8F28-E728-492B-BD0E-796F3155BDF2}"/>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25">
              <a:extLst>
                <a:ext uri="{FF2B5EF4-FFF2-40B4-BE49-F238E27FC236}">
                  <a16:creationId xmlns:a16="http://schemas.microsoft.com/office/drawing/2014/main" id="{510810EF-60D8-43F8-B72F-B8DF24FA573A}"/>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26">
              <a:extLst>
                <a:ext uri="{FF2B5EF4-FFF2-40B4-BE49-F238E27FC236}">
                  <a16:creationId xmlns:a16="http://schemas.microsoft.com/office/drawing/2014/main" id="{99DAE27F-91A7-4228-89B9-579C17DD203B}"/>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27">
              <a:extLst>
                <a:ext uri="{FF2B5EF4-FFF2-40B4-BE49-F238E27FC236}">
                  <a16:creationId xmlns:a16="http://schemas.microsoft.com/office/drawing/2014/main" id="{E2FDFC8D-EC03-4ACA-A0E2-75249433AD67}"/>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28">
              <a:extLst>
                <a:ext uri="{FF2B5EF4-FFF2-40B4-BE49-F238E27FC236}">
                  <a16:creationId xmlns:a16="http://schemas.microsoft.com/office/drawing/2014/main" id="{1F6A0BE9-2FE8-424F-81F4-F312EED051DB}"/>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29">
              <a:extLst>
                <a:ext uri="{FF2B5EF4-FFF2-40B4-BE49-F238E27FC236}">
                  <a16:creationId xmlns:a16="http://schemas.microsoft.com/office/drawing/2014/main" id="{989C2F0F-26A8-43B1-8744-4D141ECC29B9}"/>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30">
              <a:extLst>
                <a:ext uri="{FF2B5EF4-FFF2-40B4-BE49-F238E27FC236}">
                  <a16:creationId xmlns:a16="http://schemas.microsoft.com/office/drawing/2014/main" id="{8CC96257-10E0-497E-9F68-F362B0A2EA43}"/>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31">
              <a:extLst>
                <a:ext uri="{FF2B5EF4-FFF2-40B4-BE49-F238E27FC236}">
                  <a16:creationId xmlns:a16="http://schemas.microsoft.com/office/drawing/2014/main" id="{DC023516-CD42-486E-AFD5-A57E77AB8E1E}"/>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32">
              <a:extLst>
                <a:ext uri="{FF2B5EF4-FFF2-40B4-BE49-F238E27FC236}">
                  <a16:creationId xmlns:a16="http://schemas.microsoft.com/office/drawing/2014/main" id="{C95AA38C-E11A-48A8-8ED7-4916B0FF8C8A}"/>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33">
              <a:extLst>
                <a:ext uri="{FF2B5EF4-FFF2-40B4-BE49-F238E27FC236}">
                  <a16:creationId xmlns:a16="http://schemas.microsoft.com/office/drawing/2014/main" id="{2956E1EB-062A-4634-AE6E-E6D915E88DAC}"/>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34">
              <a:extLst>
                <a:ext uri="{FF2B5EF4-FFF2-40B4-BE49-F238E27FC236}">
                  <a16:creationId xmlns:a16="http://schemas.microsoft.com/office/drawing/2014/main" id="{D96F424B-38F2-41BC-8B1D-A9295FC728A4}"/>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35">
              <a:extLst>
                <a:ext uri="{FF2B5EF4-FFF2-40B4-BE49-F238E27FC236}">
                  <a16:creationId xmlns:a16="http://schemas.microsoft.com/office/drawing/2014/main" id="{603DC0E6-3C8D-4A65-B2FD-90CB73404F0A}"/>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36">
              <a:extLst>
                <a:ext uri="{FF2B5EF4-FFF2-40B4-BE49-F238E27FC236}">
                  <a16:creationId xmlns:a16="http://schemas.microsoft.com/office/drawing/2014/main" id="{7689F629-2D4D-4D86-A748-DF1FC3786F4E}"/>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37">
              <a:extLst>
                <a:ext uri="{FF2B5EF4-FFF2-40B4-BE49-F238E27FC236}">
                  <a16:creationId xmlns:a16="http://schemas.microsoft.com/office/drawing/2014/main" id="{2E30B189-B7C5-4DBD-AA03-EBAF2783DBDB}"/>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38">
              <a:extLst>
                <a:ext uri="{FF2B5EF4-FFF2-40B4-BE49-F238E27FC236}">
                  <a16:creationId xmlns:a16="http://schemas.microsoft.com/office/drawing/2014/main" id="{B2F4BD7D-0DCF-4254-841D-838284F32AC4}"/>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39">
              <a:extLst>
                <a:ext uri="{FF2B5EF4-FFF2-40B4-BE49-F238E27FC236}">
                  <a16:creationId xmlns:a16="http://schemas.microsoft.com/office/drawing/2014/main" id="{A4638157-81B8-48B6-914A-4FC63E9F30A3}"/>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40">
              <a:extLst>
                <a:ext uri="{FF2B5EF4-FFF2-40B4-BE49-F238E27FC236}">
                  <a16:creationId xmlns:a16="http://schemas.microsoft.com/office/drawing/2014/main" id="{7AF33D4C-F05E-4956-8121-486521EB6F23}"/>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41">
              <a:extLst>
                <a:ext uri="{FF2B5EF4-FFF2-40B4-BE49-F238E27FC236}">
                  <a16:creationId xmlns:a16="http://schemas.microsoft.com/office/drawing/2014/main" id="{7FAB4083-BBB8-4F95-9510-A964F0933C00}"/>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42">
              <a:extLst>
                <a:ext uri="{FF2B5EF4-FFF2-40B4-BE49-F238E27FC236}">
                  <a16:creationId xmlns:a16="http://schemas.microsoft.com/office/drawing/2014/main" id="{C2E79A88-66D7-43CB-AF6A-BF10C5E22EDA}"/>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43">
              <a:extLst>
                <a:ext uri="{FF2B5EF4-FFF2-40B4-BE49-F238E27FC236}">
                  <a16:creationId xmlns:a16="http://schemas.microsoft.com/office/drawing/2014/main" id="{6A54C3AF-07F8-4DCB-B732-B71959B40893}"/>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44">
              <a:extLst>
                <a:ext uri="{FF2B5EF4-FFF2-40B4-BE49-F238E27FC236}">
                  <a16:creationId xmlns:a16="http://schemas.microsoft.com/office/drawing/2014/main" id="{BD536372-74B3-4B86-99F9-62386720E6C8}"/>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45">
              <a:extLst>
                <a:ext uri="{FF2B5EF4-FFF2-40B4-BE49-F238E27FC236}">
                  <a16:creationId xmlns:a16="http://schemas.microsoft.com/office/drawing/2014/main" id="{FF223878-9F0A-481D-859D-3CE4CC17A260}"/>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46">
              <a:extLst>
                <a:ext uri="{FF2B5EF4-FFF2-40B4-BE49-F238E27FC236}">
                  <a16:creationId xmlns:a16="http://schemas.microsoft.com/office/drawing/2014/main" id="{363C7447-0DD6-48F4-9241-9A0B76FF02DF}"/>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47">
              <a:extLst>
                <a:ext uri="{FF2B5EF4-FFF2-40B4-BE49-F238E27FC236}">
                  <a16:creationId xmlns:a16="http://schemas.microsoft.com/office/drawing/2014/main" id="{2868A4CA-12CC-4099-8677-DB3808395605}"/>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48">
              <a:extLst>
                <a:ext uri="{FF2B5EF4-FFF2-40B4-BE49-F238E27FC236}">
                  <a16:creationId xmlns:a16="http://schemas.microsoft.com/office/drawing/2014/main" id="{0C7EDDE3-3D2E-4535-802F-CDDAEAC84A46}"/>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49">
              <a:extLst>
                <a:ext uri="{FF2B5EF4-FFF2-40B4-BE49-F238E27FC236}">
                  <a16:creationId xmlns:a16="http://schemas.microsoft.com/office/drawing/2014/main" id="{AC640E87-D668-46B9-92F5-064CE41EBAAD}"/>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50">
              <a:extLst>
                <a:ext uri="{FF2B5EF4-FFF2-40B4-BE49-F238E27FC236}">
                  <a16:creationId xmlns:a16="http://schemas.microsoft.com/office/drawing/2014/main" id="{33E76A6E-0D96-4151-8D9D-B68AD6C5F25D}"/>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1" name="Freeform 51">
              <a:extLst>
                <a:ext uri="{FF2B5EF4-FFF2-40B4-BE49-F238E27FC236}">
                  <a16:creationId xmlns:a16="http://schemas.microsoft.com/office/drawing/2014/main" id="{861B59AE-54AE-40F7-9030-C0DD09F83755}"/>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2" name="Freeform 52">
              <a:extLst>
                <a:ext uri="{FF2B5EF4-FFF2-40B4-BE49-F238E27FC236}">
                  <a16:creationId xmlns:a16="http://schemas.microsoft.com/office/drawing/2014/main" id="{C0C220D7-4CB7-4E26-A574-27ADC961EBE3}"/>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3" name="Freeform 53">
              <a:extLst>
                <a:ext uri="{FF2B5EF4-FFF2-40B4-BE49-F238E27FC236}">
                  <a16:creationId xmlns:a16="http://schemas.microsoft.com/office/drawing/2014/main" id="{4533B8A5-1E63-4FB7-91C7-C7EE9E8DC4D0}"/>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4" name="Freeform 54">
              <a:extLst>
                <a:ext uri="{FF2B5EF4-FFF2-40B4-BE49-F238E27FC236}">
                  <a16:creationId xmlns:a16="http://schemas.microsoft.com/office/drawing/2014/main" id="{D8EB8C2F-7C6F-4DC0-977F-276FC8302DAF}"/>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5" name="Freeform 55">
              <a:extLst>
                <a:ext uri="{FF2B5EF4-FFF2-40B4-BE49-F238E27FC236}">
                  <a16:creationId xmlns:a16="http://schemas.microsoft.com/office/drawing/2014/main" id="{294D0320-FBD4-4355-80F2-57B7B8925D27}"/>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6" name="Freeform 56">
              <a:extLst>
                <a:ext uri="{FF2B5EF4-FFF2-40B4-BE49-F238E27FC236}">
                  <a16:creationId xmlns:a16="http://schemas.microsoft.com/office/drawing/2014/main" id="{C9C81744-E068-4407-BC88-51CAC76A4E8A}"/>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7" name="Freeform 57">
              <a:extLst>
                <a:ext uri="{FF2B5EF4-FFF2-40B4-BE49-F238E27FC236}">
                  <a16:creationId xmlns:a16="http://schemas.microsoft.com/office/drawing/2014/main" id="{43444BDD-8C14-4EA1-BC0F-B2D84959E04B}"/>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8" name="Freeform 58">
              <a:extLst>
                <a:ext uri="{FF2B5EF4-FFF2-40B4-BE49-F238E27FC236}">
                  <a16:creationId xmlns:a16="http://schemas.microsoft.com/office/drawing/2014/main" id="{FDFA62F9-8778-497B-9F0E-8E047B2C6798}"/>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9" name="Freeform 59">
              <a:extLst>
                <a:ext uri="{FF2B5EF4-FFF2-40B4-BE49-F238E27FC236}">
                  <a16:creationId xmlns:a16="http://schemas.microsoft.com/office/drawing/2014/main" id="{CAA4EC9C-ED1B-437B-A711-11AAEBB6B90C}"/>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70" name="Freeform 60">
              <a:extLst>
                <a:ext uri="{FF2B5EF4-FFF2-40B4-BE49-F238E27FC236}">
                  <a16:creationId xmlns:a16="http://schemas.microsoft.com/office/drawing/2014/main" id="{D0ADAD4E-6C89-4B46-A9E5-9E45ECBE252C}"/>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73" name="标题 71">
            <a:extLst>
              <a:ext uri="{FF2B5EF4-FFF2-40B4-BE49-F238E27FC236}">
                <a16:creationId xmlns:a16="http://schemas.microsoft.com/office/drawing/2014/main" id="{8C91076E-D2A6-4D6E-8806-A0974E18D6D1}"/>
              </a:ext>
            </a:extLst>
          </p:cNvPr>
          <p:cNvSpPr>
            <a:spLocks noGrp="1"/>
          </p:cNvSpPr>
          <p:nvPr>
            <p:ph type="title" hasCustomPrompt="1"/>
          </p:nvPr>
        </p:nvSpPr>
        <p:spPr>
          <a:xfrm>
            <a:off x="982029" y="310629"/>
            <a:ext cx="3365024" cy="480131"/>
          </a:xfrm>
        </p:spPr>
        <p:txBody>
          <a:bodyPr wrap="none">
            <a:spAutoFit/>
          </a:bodyPr>
          <a:lstStyle>
            <a:lvl1pPr>
              <a:defRPr lang="zh-CN" altLang="en-US" sz="2800" b="1" spc="300">
                <a:gradFill>
                  <a:gsLst>
                    <a:gs pos="0">
                      <a:schemeClr val="accent1"/>
                    </a:gs>
                    <a:gs pos="100000">
                      <a:schemeClr val="accent2"/>
                    </a:gs>
                  </a:gsLst>
                  <a:lin ang="5400000" scaled="1"/>
                </a:gradFill>
                <a:latin typeface="微软雅黑"/>
                <a:ea typeface="+mn-ea"/>
                <a:cs typeface="+mn-cs"/>
              </a:defRPr>
            </a:lvl1pPr>
          </a:lstStyle>
          <a:p>
            <a:pPr marL="0" lvl="0"/>
            <a:r>
              <a:rPr lang="zh-CN" altLang="en-US" dirty="0"/>
              <a:t>单击此处修改标题</a:t>
            </a:r>
          </a:p>
        </p:txBody>
      </p:sp>
      <p:grpSp>
        <p:nvGrpSpPr>
          <p:cNvPr id="74" name="组合 73">
            <a:extLst>
              <a:ext uri="{FF2B5EF4-FFF2-40B4-BE49-F238E27FC236}">
                <a16:creationId xmlns:a16="http://schemas.microsoft.com/office/drawing/2014/main" id="{6C88898A-2D54-443D-8937-F07DC1C8C4AF}"/>
              </a:ext>
            </a:extLst>
          </p:cNvPr>
          <p:cNvGrpSpPr/>
          <p:nvPr userDrawn="1"/>
        </p:nvGrpSpPr>
        <p:grpSpPr>
          <a:xfrm>
            <a:off x="538787" y="6356268"/>
            <a:ext cx="11232453" cy="298670"/>
            <a:chOff x="518245" y="6359633"/>
            <a:chExt cx="11232453" cy="298670"/>
          </a:xfrm>
        </p:grpSpPr>
        <p:grpSp>
          <p:nvGrpSpPr>
            <p:cNvPr id="75" name="组合 74">
              <a:extLst>
                <a:ext uri="{FF2B5EF4-FFF2-40B4-BE49-F238E27FC236}">
                  <a16:creationId xmlns:a16="http://schemas.microsoft.com/office/drawing/2014/main" id="{115F1E5F-27DE-4BC3-AB20-086905AC859B}"/>
                </a:ext>
              </a:extLst>
            </p:cNvPr>
            <p:cNvGrpSpPr/>
            <p:nvPr/>
          </p:nvGrpSpPr>
          <p:grpSpPr>
            <a:xfrm>
              <a:off x="2712258" y="6461388"/>
              <a:ext cx="6767484" cy="116829"/>
              <a:chOff x="2602885" y="6447691"/>
              <a:chExt cx="6986230" cy="144226"/>
            </a:xfrm>
          </p:grpSpPr>
          <p:sp>
            <p:nvSpPr>
              <p:cNvPr id="78" name="任意多边形: 形状 77">
                <a:extLst>
                  <a:ext uri="{FF2B5EF4-FFF2-40B4-BE49-F238E27FC236}">
                    <a16:creationId xmlns:a16="http://schemas.microsoft.com/office/drawing/2014/main" id="{0F48E7C1-60A4-4AE8-B6A2-7749F950A803}"/>
                  </a:ext>
                </a:extLst>
              </p:cNvPr>
              <p:cNvSpPr/>
              <p:nvPr/>
            </p:nvSpPr>
            <p:spPr>
              <a:xfrm>
                <a:off x="2602885" y="6447691"/>
                <a:ext cx="3482371" cy="144226"/>
              </a:xfrm>
              <a:custGeom>
                <a:avLst/>
                <a:gdLst>
                  <a:gd name="connsiteX0" fmla="*/ 72113 w 3482371"/>
                  <a:gd name="connsiteY0" fmla="*/ 0 h 144226"/>
                  <a:gd name="connsiteX1" fmla="*/ 3482371 w 3482371"/>
                  <a:gd name="connsiteY1" fmla="*/ 0 h 144226"/>
                  <a:gd name="connsiteX2" fmla="*/ 3482371 w 3482371"/>
                  <a:gd name="connsiteY2" fmla="*/ 144226 h 144226"/>
                  <a:gd name="connsiteX3" fmla="*/ 72113 w 3482371"/>
                  <a:gd name="connsiteY3" fmla="*/ 144225 h 144226"/>
                  <a:gd name="connsiteX4" fmla="*/ 5667 w 3482371"/>
                  <a:gd name="connsiteY4" fmla="*/ 100182 h 144226"/>
                  <a:gd name="connsiteX5" fmla="*/ 0 w 3482371"/>
                  <a:gd name="connsiteY5" fmla="*/ 72113 h 144226"/>
                  <a:gd name="connsiteX6" fmla="*/ 5667 w 3482371"/>
                  <a:gd name="connsiteY6" fmla="*/ 44043 h 144226"/>
                  <a:gd name="connsiteX7" fmla="*/ 72113 w 3482371"/>
                  <a:gd name="connsiteY7"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371" h="144226">
                    <a:moveTo>
                      <a:pt x="72113" y="0"/>
                    </a:moveTo>
                    <a:lnTo>
                      <a:pt x="3482371" y="0"/>
                    </a:lnTo>
                    <a:lnTo>
                      <a:pt x="3482371" y="144226"/>
                    </a:lnTo>
                    <a:lnTo>
                      <a:pt x="72113" y="144225"/>
                    </a:lnTo>
                    <a:cubicBezTo>
                      <a:pt x="42243" y="144225"/>
                      <a:pt x="16614" y="126064"/>
                      <a:pt x="5667" y="100182"/>
                    </a:cubicBezTo>
                    <a:lnTo>
                      <a:pt x="0" y="72113"/>
                    </a:lnTo>
                    <a:lnTo>
                      <a:pt x="5667" y="44043"/>
                    </a:lnTo>
                    <a:cubicBezTo>
                      <a:pt x="16614" y="18161"/>
                      <a:pt x="42243" y="0"/>
                      <a:pt x="721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8308337A-3960-471E-8E66-7DB1C0F01BFA}"/>
                  </a:ext>
                </a:extLst>
              </p:cNvPr>
              <p:cNvSpPr/>
              <p:nvPr/>
            </p:nvSpPr>
            <p:spPr>
              <a:xfrm>
                <a:off x="6085256" y="6447691"/>
                <a:ext cx="3503859" cy="144226"/>
              </a:xfrm>
              <a:custGeom>
                <a:avLst/>
                <a:gdLst>
                  <a:gd name="connsiteX0" fmla="*/ 0 w 3503859"/>
                  <a:gd name="connsiteY0" fmla="*/ 0 h 144226"/>
                  <a:gd name="connsiteX1" fmla="*/ 3431746 w 3503859"/>
                  <a:gd name="connsiteY1" fmla="*/ 0 h 144226"/>
                  <a:gd name="connsiteX2" fmla="*/ 3503859 w 3503859"/>
                  <a:gd name="connsiteY2" fmla="*/ 72113 h 144226"/>
                  <a:gd name="connsiteX3" fmla="*/ 3503858 w 3503859"/>
                  <a:gd name="connsiteY3" fmla="*/ 72113 h 144226"/>
                  <a:gd name="connsiteX4" fmla="*/ 3431745 w 3503859"/>
                  <a:gd name="connsiteY4" fmla="*/ 144226 h 144226"/>
                  <a:gd name="connsiteX5" fmla="*/ 0 w 3503859"/>
                  <a:gd name="connsiteY5" fmla="*/ 144226 h 144226"/>
                  <a:gd name="connsiteX6" fmla="*/ 0 w 3503859"/>
                  <a:gd name="connsiteY6"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859" h="144226">
                    <a:moveTo>
                      <a:pt x="0" y="0"/>
                    </a:moveTo>
                    <a:lnTo>
                      <a:pt x="3431746" y="0"/>
                    </a:lnTo>
                    <a:cubicBezTo>
                      <a:pt x="3471573" y="0"/>
                      <a:pt x="3503859" y="32286"/>
                      <a:pt x="3503859" y="72113"/>
                    </a:cubicBezTo>
                    <a:lnTo>
                      <a:pt x="3503858" y="72113"/>
                    </a:lnTo>
                    <a:cubicBezTo>
                      <a:pt x="3503858" y="111940"/>
                      <a:pt x="3471572" y="144226"/>
                      <a:pt x="3431745" y="144226"/>
                    </a:cubicBezTo>
                    <a:lnTo>
                      <a:pt x="0" y="14422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矩形 75">
              <a:extLst>
                <a:ext uri="{FF2B5EF4-FFF2-40B4-BE49-F238E27FC236}">
                  <a16:creationId xmlns:a16="http://schemas.microsoft.com/office/drawing/2014/main" id="{3753CEA1-A283-4780-A254-75CF6F99D8CE}"/>
                </a:ext>
              </a:extLst>
            </p:cNvPr>
            <p:cNvSpPr/>
            <p:nvPr/>
          </p:nvSpPr>
          <p:spPr>
            <a:xfrm>
              <a:off x="518245" y="6359633"/>
              <a:ext cx="1877437" cy="276999"/>
            </a:xfrm>
            <a:prstGeom prst="rect">
              <a:avLst/>
            </a:prstGeom>
          </p:spPr>
          <p:txBody>
            <a:bodyPr wrap="none">
              <a:spAutoFit/>
            </a:bodyPr>
            <a:lstStyle/>
            <a:p>
              <a:r>
                <a:rPr lang="zh-CN" altLang="en-US" sz="1200" spc="1000" dirty="0">
                  <a:solidFill>
                    <a:schemeClr val="tx1">
                      <a:lumMod val="75000"/>
                      <a:lumOff val="25000"/>
                    </a:schemeClr>
                  </a:solidFill>
                  <a:latin typeface="Microsoft YaHei" panose="020B0503020204020204" pitchFamily="34" charset="-122"/>
                  <a:ea typeface="Microsoft YaHei" panose="020B0503020204020204" pitchFamily="34" charset="-122"/>
                </a:rPr>
                <a:t>网络服务教育</a:t>
              </a:r>
              <a:endParaRPr lang="zh-CN" altLang="en-US" sz="1200" spc="1000" dirty="0">
                <a:solidFill>
                  <a:schemeClr val="tx1">
                    <a:lumMod val="75000"/>
                    <a:lumOff val="25000"/>
                  </a:schemeClr>
                </a:solidFill>
              </a:endParaRPr>
            </a:p>
          </p:txBody>
        </p:sp>
        <p:sp>
          <p:nvSpPr>
            <p:cNvPr id="77" name="矩形 76">
              <a:extLst>
                <a:ext uri="{FF2B5EF4-FFF2-40B4-BE49-F238E27FC236}">
                  <a16:creationId xmlns:a16="http://schemas.microsoft.com/office/drawing/2014/main" id="{B9347482-6CD2-4C71-B45A-9A34765FCDA8}"/>
                </a:ext>
              </a:extLst>
            </p:cNvPr>
            <p:cNvSpPr/>
            <p:nvPr/>
          </p:nvSpPr>
          <p:spPr>
            <a:xfrm>
              <a:off x="9873261" y="6381304"/>
              <a:ext cx="1877437" cy="276999"/>
            </a:xfrm>
            <a:prstGeom prst="rect">
              <a:avLst/>
            </a:prstGeom>
          </p:spPr>
          <p:txBody>
            <a:bodyPr wrap="none">
              <a:spAutoFit/>
            </a:bodyPr>
            <a:lstStyle/>
            <a:p>
              <a:r>
                <a:rPr lang="zh-CN" altLang="en-US" sz="1200" spc="1000" dirty="0">
                  <a:solidFill>
                    <a:schemeClr val="tx1">
                      <a:lumMod val="75000"/>
                      <a:lumOff val="25000"/>
                    </a:schemeClr>
                  </a:solidFill>
                  <a:latin typeface="Microsoft YaHei" panose="020B0503020204020204" pitchFamily="34" charset="-122"/>
                  <a:ea typeface="Microsoft YaHei" panose="020B0503020204020204" pitchFamily="34" charset="-122"/>
                </a:rPr>
                <a:t>创新开拓未来</a:t>
              </a:r>
              <a:endParaRPr lang="zh-CN" altLang="en-US" sz="1200" spc="1000" dirty="0">
                <a:solidFill>
                  <a:schemeClr val="tx1">
                    <a:lumMod val="75000"/>
                    <a:lumOff val="25000"/>
                  </a:schemeClr>
                </a:solidFill>
              </a:endParaRPr>
            </a:p>
          </p:txBody>
        </p:sp>
      </p:grpSp>
      <p:grpSp>
        <p:nvGrpSpPr>
          <p:cNvPr id="80" name="组合 79">
            <a:extLst>
              <a:ext uri="{FF2B5EF4-FFF2-40B4-BE49-F238E27FC236}">
                <a16:creationId xmlns:a16="http://schemas.microsoft.com/office/drawing/2014/main" id="{02DE66A2-F0B8-48EE-8CB7-D79975FEDC9F}"/>
              </a:ext>
            </a:extLst>
          </p:cNvPr>
          <p:cNvGrpSpPr/>
          <p:nvPr userDrawn="1"/>
        </p:nvGrpSpPr>
        <p:grpSpPr>
          <a:xfrm>
            <a:off x="340623" y="397396"/>
            <a:ext cx="400694" cy="266321"/>
            <a:chOff x="6688475" y="261634"/>
            <a:chExt cx="400694" cy="266321"/>
          </a:xfrm>
        </p:grpSpPr>
        <p:sp>
          <p:nvSpPr>
            <p:cNvPr id="81" name="矩形 80">
              <a:extLst>
                <a:ext uri="{FF2B5EF4-FFF2-40B4-BE49-F238E27FC236}">
                  <a16:creationId xmlns:a16="http://schemas.microsoft.com/office/drawing/2014/main" id="{581155E4-B4E0-4261-9490-08213AD501A6}"/>
                </a:ext>
              </a:extLst>
            </p:cNvPr>
            <p:cNvSpPr/>
            <p:nvPr/>
          </p:nvSpPr>
          <p:spPr>
            <a:xfrm>
              <a:off x="6688476" y="261634"/>
              <a:ext cx="40069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C07AA53D-1605-46E1-AE21-B19A95B9B2A9}"/>
                </a:ext>
              </a:extLst>
            </p:cNvPr>
            <p:cNvSpPr/>
            <p:nvPr/>
          </p:nvSpPr>
          <p:spPr>
            <a:xfrm>
              <a:off x="6688475" y="371935"/>
              <a:ext cx="40069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F1ED92A6-4B38-4BC5-AF83-A87F20BB288E}"/>
                </a:ext>
              </a:extLst>
            </p:cNvPr>
            <p:cNvSpPr/>
            <p:nvPr/>
          </p:nvSpPr>
          <p:spPr>
            <a:xfrm>
              <a:off x="6688475" y="482236"/>
              <a:ext cx="40069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13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4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A1ABDC77-40F7-4A84-A99C-4239DC3F7771}"/>
              </a:ext>
            </a:extLst>
          </p:cNvPr>
          <p:cNvGrpSpPr>
            <a:grpSpLocks noChangeAspect="1"/>
          </p:cNvGrpSpPr>
          <p:nvPr userDrawn="1"/>
        </p:nvGrpSpPr>
        <p:grpSpPr bwMode="auto">
          <a:xfrm>
            <a:off x="10175779" y="393036"/>
            <a:ext cx="1429032" cy="377239"/>
            <a:chOff x="254" y="2177"/>
            <a:chExt cx="894" cy="236"/>
          </a:xfrm>
        </p:grpSpPr>
        <p:sp>
          <p:nvSpPr>
            <p:cNvPr id="15" name="Freeform 5">
              <a:extLst>
                <a:ext uri="{FF2B5EF4-FFF2-40B4-BE49-F238E27FC236}">
                  <a16:creationId xmlns:a16="http://schemas.microsoft.com/office/drawing/2014/main" id="{0F74D149-062F-4C18-9F9D-5806D2E54F47}"/>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6">
              <a:extLst>
                <a:ext uri="{FF2B5EF4-FFF2-40B4-BE49-F238E27FC236}">
                  <a16:creationId xmlns:a16="http://schemas.microsoft.com/office/drawing/2014/main" id="{D21C87F5-2121-4AEA-8645-1F2DFDF5C5D3}"/>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7">
              <a:extLst>
                <a:ext uri="{FF2B5EF4-FFF2-40B4-BE49-F238E27FC236}">
                  <a16:creationId xmlns:a16="http://schemas.microsoft.com/office/drawing/2014/main" id="{A271F003-BB9D-431D-BF9A-A50E50F266B2}"/>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8">
              <a:extLst>
                <a:ext uri="{FF2B5EF4-FFF2-40B4-BE49-F238E27FC236}">
                  <a16:creationId xmlns:a16="http://schemas.microsoft.com/office/drawing/2014/main" id="{6AFE47E2-E767-4152-82BC-5458F5309407}"/>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9">
              <a:extLst>
                <a:ext uri="{FF2B5EF4-FFF2-40B4-BE49-F238E27FC236}">
                  <a16:creationId xmlns:a16="http://schemas.microsoft.com/office/drawing/2014/main" id="{B633CCB9-E8B6-4A27-BBFC-5F74A39FEB3D}"/>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10">
              <a:extLst>
                <a:ext uri="{FF2B5EF4-FFF2-40B4-BE49-F238E27FC236}">
                  <a16:creationId xmlns:a16="http://schemas.microsoft.com/office/drawing/2014/main" id="{07783BAB-CED1-4087-BA4F-C37258CE2405}"/>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11">
              <a:extLst>
                <a:ext uri="{FF2B5EF4-FFF2-40B4-BE49-F238E27FC236}">
                  <a16:creationId xmlns:a16="http://schemas.microsoft.com/office/drawing/2014/main" id="{192F4229-9AA5-4446-AC3D-C07706597919}"/>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12">
              <a:extLst>
                <a:ext uri="{FF2B5EF4-FFF2-40B4-BE49-F238E27FC236}">
                  <a16:creationId xmlns:a16="http://schemas.microsoft.com/office/drawing/2014/main" id="{DD3BB7B1-2AB8-466C-9977-4FB18587292A}"/>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13">
              <a:extLst>
                <a:ext uri="{FF2B5EF4-FFF2-40B4-BE49-F238E27FC236}">
                  <a16:creationId xmlns:a16="http://schemas.microsoft.com/office/drawing/2014/main" id="{A1A751E7-4A55-48CF-9C7A-496D77BB4DC3}"/>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14">
              <a:extLst>
                <a:ext uri="{FF2B5EF4-FFF2-40B4-BE49-F238E27FC236}">
                  <a16:creationId xmlns:a16="http://schemas.microsoft.com/office/drawing/2014/main" id="{9C12FBE2-9608-40E0-B88A-EF6F21646D60}"/>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15">
              <a:extLst>
                <a:ext uri="{FF2B5EF4-FFF2-40B4-BE49-F238E27FC236}">
                  <a16:creationId xmlns:a16="http://schemas.microsoft.com/office/drawing/2014/main" id="{F5C90890-C22B-4704-A0B2-32466E4F824B}"/>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16">
              <a:extLst>
                <a:ext uri="{FF2B5EF4-FFF2-40B4-BE49-F238E27FC236}">
                  <a16:creationId xmlns:a16="http://schemas.microsoft.com/office/drawing/2014/main" id="{8F05C89D-C1D0-4373-9F95-2E9C52C6FE72}"/>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17">
              <a:extLst>
                <a:ext uri="{FF2B5EF4-FFF2-40B4-BE49-F238E27FC236}">
                  <a16:creationId xmlns:a16="http://schemas.microsoft.com/office/drawing/2014/main" id="{D4CFD8D6-7B99-4752-90B4-78920C73B256}"/>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18">
              <a:extLst>
                <a:ext uri="{FF2B5EF4-FFF2-40B4-BE49-F238E27FC236}">
                  <a16:creationId xmlns:a16="http://schemas.microsoft.com/office/drawing/2014/main" id="{BCEB80A4-BC1D-4BD0-B36F-5051A1457357}"/>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19">
              <a:extLst>
                <a:ext uri="{FF2B5EF4-FFF2-40B4-BE49-F238E27FC236}">
                  <a16:creationId xmlns:a16="http://schemas.microsoft.com/office/drawing/2014/main" id="{E51E57C9-71ED-47F5-9C8F-E48B3D58FA61}"/>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20">
              <a:extLst>
                <a:ext uri="{FF2B5EF4-FFF2-40B4-BE49-F238E27FC236}">
                  <a16:creationId xmlns:a16="http://schemas.microsoft.com/office/drawing/2014/main" id="{5938D295-F9FC-4AB4-BA2E-AAEC37B01CF8}"/>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21">
              <a:extLst>
                <a:ext uri="{FF2B5EF4-FFF2-40B4-BE49-F238E27FC236}">
                  <a16:creationId xmlns:a16="http://schemas.microsoft.com/office/drawing/2014/main" id="{37C12228-FDF1-488E-BAC7-95EAA82AC186}"/>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22">
              <a:extLst>
                <a:ext uri="{FF2B5EF4-FFF2-40B4-BE49-F238E27FC236}">
                  <a16:creationId xmlns:a16="http://schemas.microsoft.com/office/drawing/2014/main" id="{DE164396-E2CD-4545-A643-E9909B540256}"/>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23">
              <a:extLst>
                <a:ext uri="{FF2B5EF4-FFF2-40B4-BE49-F238E27FC236}">
                  <a16:creationId xmlns:a16="http://schemas.microsoft.com/office/drawing/2014/main" id="{5130D6EC-FE36-47A2-8A25-F945D00CF951}"/>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24">
              <a:extLst>
                <a:ext uri="{FF2B5EF4-FFF2-40B4-BE49-F238E27FC236}">
                  <a16:creationId xmlns:a16="http://schemas.microsoft.com/office/drawing/2014/main" id="{45DF8F28-E728-492B-BD0E-796F3155BDF2}"/>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25">
              <a:extLst>
                <a:ext uri="{FF2B5EF4-FFF2-40B4-BE49-F238E27FC236}">
                  <a16:creationId xmlns:a16="http://schemas.microsoft.com/office/drawing/2014/main" id="{510810EF-60D8-43F8-B72F-B8DF24FA573A}"/>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26">
              <a:extLst>
                <a:ext uri="{FF2B5EF4-FFF2-40B4-BE49-F238E27FC236}">
                  <a16:creationId xmlns:a16="http://schemas.microsoft.com/office/drawing/2014/main" id="{99DAE27F-91A7-4228-89B9-579C17DD203B}"/>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27">
              <a:extLst>
                <a:ext uri="{FF2B5EF4-FFF2-40B4-BE49-F238E27FC236}">
                  <a16:creationId xmlns:a16="http://schemas.microsoft.com/office/drawing/2014/main" id="{E2FDFC8D-EC03-4ACA-A0E2-75249433AD67}"/>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28">
              <a:extLst>
                <a:ext uri="{FF2B5EF4-FFF2-40B4-BE49-F238E27FC236}">
                  <a16:creationId xmlns:a16="http://schemas.microsoft.com/office/drawing/2014/main" id="{1F6A0BE9-2FE8-424F-81F4-F312EED051DB}"/>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29">
              <a:extLst>
                <a:ext uri="{FF2B5EF4-FFF2-40B4-BE49-F238E27FC236}">
                  <a16:creationId xmlns:a16="http://schemas.microsoft.com/office/drawing/2014/main" id="{989C2F0F-26A8-43B1-8744-4D141ECC29B9}"/>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30">
              <a:extLst>
                <a:ext uri="{FF2B5EF4-FFF2-40B4-BE49-F238E27FC236}">
                  <a16:creationId xmlns:a16="http://schemas.microsoft.com/office/drawing/2014/main" id="{8CC96257-10E0-497E-9F68-F362B0A2EA43}"/>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31">
              <a:extLst>
                <a:ext uri="{FF2B5EF4-FFF2-40B4-BE49-F238E27FC236}">
                  <a16:creationId xmlns:a16="http://schemas.microsoft.com/office/drawing/2014/main" id="{DC023516-CD42-486E-AFD5-A57E77AB8E1E}"/>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32">
              <a:extLst>
                <a:ext uri="{FF2B5EF4-FFF2-40B4-BE49-F238E27FC236}">
                  <a16:creationId xmlns:a16="http://schemas.microsoft.com/office/drawing/2014/main" id="{C95AA38C-E11A-48A8-8ED7-4916B0FF8C8A}"/>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33">
              <a:extLst>
                <a:ext uri="{FF2B5EF4-FFF2-40B4-BE49-F238E27FC236}">
                  <a16:creationId xmlns:a16="http://schemas.microsoft.com/office/drawing/2014/main" id="{2956E1EB-062A-4634-AE6E-E6D915E88DAC}"/>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34">
              <a:extLst>
                <a:ext uri="{FF2B5EF4-FFF2-40B4-BE49-F238E27FC236}">
                  <a16:creationId xmlns:a16="http://schemas.microsoft.com/office/drawing/2014/main" id="{D96F424B-38F2-41BC-8B1D-A9295FC728A4}"/>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35">
              <a:extLst>
                <a:ext uri="{FF2B5EF4-FFF2-40B4-BE49-F238E27FC236}">
                  <a16:creationId xmlns:a16="http://schemas.microsoft.com/office/drawing/2014/main" id="{603DC0E6-3C8D-4A65-B2FD-90CB73404F0A}"/>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36">
              <a:extLst>
                <a:ext uri="{FF2B5EF4-FFF2-40B4-BE49-F238E27FC236}">
                  <a16:creationId xmlns:a16="http://schemas.microsoft.com/office/drawing/2014/main" id="{7689F629-2D4D-4D86-A748-DF1FC3786F4E}"/>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37">
              <a:extLst>
                <a:ext uri="{FF2B5EF4-FFF2-40B4-BE49-F238E27FC236}">
                  <a16:creationId xmlns:a16="http://schemas.microsoft.com/office/drawing/2014/main" id="{2E30B189-B7C5-4DBD-AA03-EBAF2783DBDB}"/>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38">
              <a:extLst>
                <a:ext uri="{FF2B5EF4-FFF2-40B4-BE49-F238E27FC236}">
                  <a16:creationId xmlns:a16="http://schemas.microsoft.com/office/drawing/2014/main" id="{B2F4BD7D-0DCF-4254-841D-838284F32AC4}"/>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39">
              <a:extLst>
                <a:ext uri="{FF2B5EF4-FFF2-40B4-BE49-F238E27FC236}">
                  <a16:creationId xmlns:a16="http://schemas.microsoft.com/office/drawing/2014/main" id="{A4638157-81B8-48B6-914A-4FC63E9F30A3}"/>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40">
              <a:extLst>
                <a:ext uri="{FF2B5EF4-FFF2-40B4-BE49-F238E27FC236}">
                  <a16:creationId xmlns:a16="http://schemas.microsoft.com/office/drawing/2014/main" id="{7AF33D4C-F05E-4956-8121-486521EB6F23}"/>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41">
              <a:extLst>
                <a:ext uri="{FF2B5EF4-FFF2-40B4-BE49-F238E27FC236}">
                  <a16:creationId xmlns:a16="http://schemas.microsoft.com/office/drawing/2014/main" id="{7FAB4083-BBB8-4F95-9510-A964F0933C00}"/>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42">
              <a:extLst>
                <a:ext uri="{FF2B5EF4-FFF2-40B4-BE49-F238E27FC236}">
                  <a16:creationId xmlns:a16="http://schemas.microsoft.com/office/drawing/2014/main" id="{C2E79A88-66D7-43CB-AF6A-BF10C5E22EDA}"/>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43">
              <a:extLst>
                <a:ext uri="{FF2B5EF4-FFF2-40B4-BE49-F238E27FC236}">
                  <a16:creationId xmlns:a16="http://schemas.microsoft.com/office/drawing/2014/main" id="{6A54C3AF-07F8-4DCB-B732-B71959B40893}"/>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44">
              <a:extLst>
                <a:ext uri="{FF2B5EF4-FFF2-40B4-BE49-F238E27FC236}">
                  <a16:creationId xmlns:a16="http://schemas.microsoft.com/office/drawing/2014/main" id="{BD536372-74B3-4B86-99F9-62386720E6C8}"/>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45">
              <a:extLst>
                <a:ext uri="{FF2B5EF4-FFF2-40B4-BE49-F238E27FC236}">
                  <a16:creationId xmlns:a16="http://schemas.microsoft.com/office/drawing/2014/main" id="{FF223878-9F0A-481D-859D-3CE4CC17A260}"/>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46">
              <a:extLst>
                <a:ext uri="{FF2B5EF4-FFF2-40B4-BE49-F238E27FC236}">
                  <a16:creationId xmlns:a16="http://schemas.microsoft.com/office/drawing/2014/main" id="{363C7447-0DD6-48F4-9241-9A0B76FF02DF}"/>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47">
              <a:extLst>
                <a:ext uri="{FF2B5EF4-FFF2-40B4-BE49-F238E27FC236}">
                  <a16:creationId xmlns:a16="http://schemas.microsoft.com/office/drawing/2014/main" id="{2868A4CA-12CC-4099-8677-DB3808395605}"/>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48">
              <a:extLst>
                <a:ext uri="{FF2B5EF4-FFF2-40B4-BE49-F238E27FC236}">
                  <a16:creationId xmlns:a16="http://schemas.microsoft.com/office/drawing/2014/main" id="{0C7EDDE3-3D2E-4535-802F-CDDAEAC84A46}"/>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49">
              <a:extLst>
                <a:ext uri="{FF2B5EF4-FFF2-40B4-BE49-F238E27FC236}">
                  <a16:creationId xmlns:a16="http://schemas.microsoft.com/office/drawing/2014/main" id="{AC640E87-D668-46B9-92F5-064CE41EBAAD}"/>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50">
              <a:extLst>
                <a:ext uri="{FF2B5EF4-FFF2-40B4-BE49-F238E27FC236}">
                  <a16:creationId xmlns:a16="http://schemas.microsoft.com/office/drawing/2014/main" id="{33E76A6E-0D96-4151-8D9D-B68AD6C5F25D}"/>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1" name="Freeform 51">
              <a:extLst>
                <a:ext uri="{FF2B5EF4-FFF2-40B4-BE49-F238E27FC236}">
                  <a16:creationId xmlns:a16="http://schemas.microsoft.com/office/drawing/2014/main" id="{861B59AE-54AE-40F7-9030-C0DD09F83755}"/>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2" name="Freeform 52">
              <a:extLst>
                <a:ext uri="{FF2B5EF4-FFF2-40B4-BE49-F238E27FC236}">
                  <a16:creationId xmlns:a16="http://schemas.microsoft.com/office/drawing/2014/main" id="{C0C220D7-4CB7-4E26-A574-27ADC961EBE3}"/>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3" name="Freeform 53">
              <a:extLst>
                <a:ext uri="{FF2B5EF4-FFF2-40B4-BE49-F238E27FC236}">
                  <a16:creationId xmlns:a16="http://schemas.microsoft.com/office/drawing/2014/main" id="{4533B8A5-1E63-4FB7-91C7-C7EE9E8DC4D0}"/>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4" name="Freeform 54">
              <a:extLst>
                <a:ext uri="{FF2B5EF4-FFF2-40B4-BE49-F238E27FC236}">
                  <a16:creationId xmlns:a16="http://schemas.microsoft.com/office/drawing/2014/main" id="{D8EB8C2F-7C6F-4DC0-977F-276FC8302DAF}"/>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5" name="Freeform 55">
              <a:extLst>
                <a:ext uri="{FF2B5EF4-FFF2-40B4-BE49-F238E27FC236}">
                  <a16:creationId xmlns:a16="http://schemas.microsoft.com/office/drawing/2014/main" id="{294D0320-FBD4-4355-80F2-57B7B8925D27}"/>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6" name="Freeform 56">
              <a:extLst>
                <a:ext uri="{FF2B5EF4-FFF2-40B4-BE49-F238E27FC236}">
                  <a16:creationId xmlns:a16="http://schemas.microsoft.com/office/drawing/2014/main" id="{C9C81744-E068-4407-BC88-51CAC76A4E8A}"/>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7" name="Freeform 57">
              <a:extLst>
                <a:ext uri="{FF2B5EF4-FFF2-40B4-BE49-F238E27FC236}">
                  <a16:creationId xmlns:a16="http://schemas.microsoft.com/office/drawing/2014/main" id="{43444BDD-8C14-4EA1-BC0F-B2D84959E04B}"/>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8" name="Freeform 58">
              <a:extLst>
                <a:ext uri="{FF2B5EF4-FFF2-40B4-BE49-F238E27FC236}">
                  <a16:creationId xmlns:a16="http://schemas.microsoft.com/office/drawing/2014/main" id="{FDFA62F9-8778-497B-9F0E-8E047B2C6798}"/>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9" name="Freeform 59">
              <a:extLst>
                <a:ext uri="{FF2B5EF4-FFF2-40B4-BE49-F238E27FC236}">
                  <a16:creationId xmlns:a16="http://schemas.microsoft.com/office/drawing/2014/main" id="{CAA4EC9C-ED1B-437B-A711-11AAEBB6B90C}"/>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70" name="Freeform 60">
              <a:extLst>
                <a:ext uri="{FF2B5EF4-FFF2-40B4-BE49-F238E27FC236}">
                  <a16:creationId xmlns:a16="http://schemas.microsoft.com/office/drawing/2014/main" id="{D0ADAD4E-6C89-4B46-A9E5-9E45ECBE252C}"/>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73" name="标题 71">
            <a:extLst>
              <a:ext uri="{FF2B5EF4-FFF2-40B4-BE49-F238E27FC236}">
                <a16:creationId xmlns:a16="http://schemas.microsoft.com/office/drawing/2014/main" id="{8C91076E-D2A6-4D6E-8806-A0974E18D6D1}"/>
              </a:ext>
            </a:extLst>
          </p:cNvPr>
          <p:cNvSpPr>
            <a:spLocks noGrp="1"/>
          </p:cNvSpPr>
          <p:nvPr>
            <p:ph type="title" hasCustomPrompt="1"/>
          </p:nvPr>
        </p:nvSpPr>
        <p:spPr>
          <a:xfrm>
            <a:off x="982029" y="310629"/>
            <a:ext cx="3365024" cy="480131"/>
          </a:xfrm>
        </p:spPr>
        <p:txBody>
          <a:bodyPr wrap="none">
            <a:spAutoFit/>
          </a:bodyPr>
          <a:lstStyle>
            <a:lvl1pPr>
              <a:defRPr lang="zh-CN" altLang="en-US" sz="2800" b="1" spc="300">
                <a:gradFill>
                  <a:gsLst>
                    <a:gs pos="0">
                      <a:schemeClr val="accent1"/>
                    </a:gs>
                    <a:gs pos="100000">
                      <a:schemeClr val="accent2"/>
                    </a:gs>
                  </a:gsLst>
                  <a:lin ang="5400000" scaled="1"/>
                </a:gradFill>
                <a:latin typeface="微软雅黑"/>
                <a:ea typeface="+mn-ea"/>
                <a:cs typeface="+mn-cs"/>
              </a:defRPr>
            </a:lvl1pPr>
          </a:lstStyle>
          <a:p>
            <a:pPr marL="0" lvl="0"/>
            <a:r>
              <a:rPr lang="zh-CN" altLang="en-US" dirty="0"/>
              <a:t>单击此处修改标题</a:t>
            </a:r>
          </a:p>
        </p:txBody>
      </p:sp>
      <p:grpSp>
        <p:nvGrpSpPr>
          <p:cNvPr id="75" name="组合 74">
            <a:extLst>
              <a:ext uri="{FF2B5EF4-FFF2-40B4-BE49-F238E27FC236}">
                <a16:creationId xmlns:a16="http://schemas.microsoft.com/office/drawing/2014/main" id="{115F1E5F-27DE-4BC3-AB20-086905AC859B}"/>
              </a:ext>
            </a:extLst>
          </p:cNvPr>
          <p:cNvGrpSpPr/>
          <p:nvPr/>
        </p:nvGrpSpPr>
        <p:grpSpPr>
          <a:xfrm>
            <a:off x="2732800" y="6458023"/>
            <a:ext cx="6767484" cy="116829"/>
            <a:chOff x="2602885" y="6447691"/>
            <a:chExt cx="6986230" cy="144226"/>
          </a:xfrm>
        </p:grpSpPr>
        <p:sp>
          <p:nvSpPr>
            <p:cNvPr id="78" name="任意多边形: 形状 77">
              <a:extLst>
                <a:ext uri="{FF2B5EF4-FFF2-40B4-BE49-F238E27FC236}">
                  <a16:creationId xmlns:a16="http://schemas.microsoft.com/office/drawing/2014/main" id="{0F48E7C1-60A4-4AE8-B6A2-7749F950A803}"/>
                </a:ext>
              </a:extLst>
            </p:cNvPr>
            <p:cNvSpPr/>
            <p:nvPr/>
          </p:nvSpPr>
          <p:spPr>
            <a:xfrm>
              <a:off x="2602885" y="6447691"/>
              <a:ext cx="3482371" cy="144226"/>
            </a:xfrm>
            <a:custGeom>
              <a:avLst/>
              <a:gdLst>
                <a:gd name="connsiteX0" fmla="*/ 72113 w 3482371"/>
                <a:gd name="connsiteY0" fmla="*/ 0 h 144226"/>
                <a:gd name="connsiteX1" fmla="*/ 3482371 w 3482371"/>
                <a:gd name="connsiteY1" fmla="*/ 0 h 144226"/>
                <a:gd name="connsiteX2" fmla="*/ 3482371 w 3482371"/>
                <a:gd name="connsiteY2" fmla="*/ 144226 h 144226"/>
                <a:gd name="connsiteX3" fmla="*/ 72113 w 3482371"/>
                <a:gd name="connsiteY3" fmla="*/ 144225 h 144226"/>
                <a:gd name="connsiteX4" fmla="*/ 5667 w 3482371"/>
                <a:gd name="connsiteY4" fmla="*/ 100182 h 144226"/>
                <a:gd name="connsiteX5" fmla="*/ 0 w 3482371"/>
                <a:gd name="connsiteY5" fmla="*/ 72113 h 144226"/>
                <a:gd name="connsiteX6" fmla="*/ 5667 w 3482371"/>
                <a:gd name="connsiteY6" fmla="*/ 44043 h 144226"/>
                <a:gd name="connsiteX7" fmla="*/ 72113 w 3482371"/>
                <a:gd name="connsiteY7"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371" h="144226">
                  <a:moveTo>
                    <a:pt x="72113" y="0"/>
                  </a:moveTo>
                  <a:lnTo>
                    <a:pt x="3482371" y="0"/>
                  </a:lnTo>
                  <a:lnTo>
                    <a:pt x="3482371" y="144226"/>
                  </a:lnTo>
                  <a:lnTo>
                    <a:pt x="72113" y="144225"/>
                  </a:lnTo>
                  <a:cubicBezTo>
                    <a:pt x="42243" y="144225"/>
                    <a:pt x="16614" y="126064"/>
                    <a:pt x="5667" y="100182"/>
                  </a:cubicBezTo>
                  <a:lnTo>
                    <a:pt x="0" y="72113"/>
                  </a:lnTo>
                  <a:lnTo>
                    <a:pt x="5667" y="44043"/>
                  </a:lnTo>
                  <a:cubicBezTo>
                    <a:pt x="16614" y="18161"/>
                    <a:pt x="42243" y="0"/>
                    <a:pt x="721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8308337A-3960-471E-8E66-7DB1C0F01BFA}"/>
                </a:ext>
              </a:extLst>
            </p:cNvPr>
            <p:cNvSpPr/>
            <p:nvPr/>
          </p:nvSpPr>
          <p:spPr>
            <a:xfrm>
              <a:off x="6085256" y="6447691"/>
              <a:ext cx="3503859" cy="144226"/>
            </a:xfrm>
            <a:custGeom>
              <a:avLst/>
              <a:gdLst>
                <a:gd name="connsiteX0" fmla="*/ 0 w 3503859"/>
                <a:gd name="connsiteY0" fmla="*/ 0 h 144226"/>
                <a:gd name="connsiteX1" fmla="*/ 3431746 w 3503859"/>
                <a:gd name="connsiteY1" fmla="*/ 0 h 144226"/>
                <a:gd name="connsiteX2" fmla="*/ 3503859 w 3503859"/>
                <a:gd name="connsiteY2" fmla="*/ 72113 h 144226"/>
                <a:gd name="connsiteX3" fmla="*/ 3503858 w 3503859"/>
                <a:gd name="connsiteY3" fmla="*/ 72113 h 144226"/>
                <a:gd name="connsiteX4" fmla="*/ 3431745 w 3503859"/>
                <a:gd name="connsiteY4" fmla="*/ 144226 h 144226"/>
                <a:gd name="connsiteX5" fmla="*/ 0 w 3503859"/>
                <a:gd name="connsiteY5" fmla="*/ 144226 h 144226"/>
                <a:gd name="connsiteX6" fmla="*/ 0 w 3503859"/>
                <a:gd name="connsiteY6"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859" h="144226">
                  <a:moveTo>
                    <a:pt x="0" y="0"/>
                  </a:moveTo>
                  <a:lnTo>
                    <a:pt x="3431746" y="0"/>
                  </a:lnTo>
                  <a:cubicBezTo>
                    <a:pt x="3471573" y="0"/>
                    <a:pt x="3503859" y="32286"/>
                    <a:pt x="3503859" y="72113"/>
                  </a:cubicBezTo>
                  <a:lnTo>
                    <a:pt x="3503858" y="72113"/>
                  </a:lnTo>
                  <a:cubicBezTo>
                    <a:pt x="3503858" y="111940"/>
                    <a:pt x="3471572" y="144226"/>
                    <a:pt x="3431745" y="144226"/>
                  </a:cubicBezTo>
                  <a:lnTo>
                    <a:pt x="0" y="14422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a:extLst>
              <a:ext uri="{FF2B5EF4-FFF2-40B4-BE49-F238E27FC236}">
                <a16:creationId xmlns:a16="http://schemas.microsoft.com/office/drawing/2014/main" id="{02DE66A2-F0B8-48EE-8CB7-D79975FEDC9F}"/>
              </a:ext>
            </a:extLst>
          </p:cNvPr>
          <p:cNvGrpSpPr/>
          <p:nvPr userDrawn="1"/>
        </p:nvGrpSpPr>
        <p:grpSpPr>
          <a:xfrm>
            <a:off x="340623" y="397396"/>
            <a:ext cx="400694" cy="266321"/>
            <a:chOff x="6688475" y="261634"/>
            <a:chExt cx="400694" cy="266321"/>
          </a:xfrm>
        </p:grpSpPr>
        <p:sp>
          <p:nvSpPr>
            <p:cNvPr id="81" name="矩形 80">
              <a:extLst>
                <a:ext uri="{FF2B5EF4-FFF2-40B4-BE49-F238E27FC236}">
                  <a16:creationId xmlns:a16="http://schemas.microsoft.com/office/drawing/2014/main" id="{581155E4-B4E0-4261-9490-08213AD501A6}"/>
                </a:ext>
              </a:extLst>
            </p:cNvPr>
            <p:cNvSpPr/>
            <p:nvPr/>
          </p:nvSpPr>
          <p:spPr>
            <a:xfrm>
              <a:off x="6688476" y="261634"/>
              <a:ext cx="40069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C07AA53D-1605-46E1-AE21-B19A95B9B2A9}"/>
                </a:ext>
              </a:extLst>
            </p:cNvPr>
            <p:cNvSpPr/>
            <p:nvPr/>
          </p:nvSpPr>
          <p:spPr>
            <a:xfrm>
              <a:off x="6688475" y="371935"/>
              <a:ext cx="40069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F1ED92A6-4B38-4BC5-AF83-A87F20BB288E}"/>
                </a:ext>
              </a:extLst>
            </p:cNvPr>
            <p:cNvSpPr/>
            <p:nvPr/>
          </p:nvSpPr>
          <p:spPr>
            <a:xfrm>
              <a:off x="6688475" y="482236"/>
              <a:ext cx="40069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486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A1ABDC77-40F7-4A84-A99C-4239DC3F7771}"/>
              </a:ext>
            </a:extLst>
          </p:cNvPr>
          <p:cNvGrpSpPr>
            <a:grpSpLocks noChangeAspect="1"/>
          </p:cNvGrpSpPr>
          <p:nvPr userDrawn="1"/>
        </p:nvGrpSpPr>
        <p:grpSpPr bwMode="auto">
          <a:xfrm>
            <a:off x="10175779" y="393036"/>
            <a:ext cx="1429032" cy="377239"/>
            <a:chOff x="254" y="2177"/>
            <a:chExt cx="894" cy="236"/>
          </a:xfrm>
        </p:grpSpPr>
        <p:sp>
          <p:nvSpPr>
            <p:cNvPr id="15" name="Freeform 5">
              <a:extLst>
                <a:ext uri="{FF2B5EF4-FFF2-40B4-BE49-F238E27FC236}">
                  <a16:creationId xmlns:a16="http://schemas.microsoft.com/office/drawing/2014/main" id="{0F74D149-062F-4C18-9F9D-5806D2E54F47}"/>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6">
              <a:extLst>
                <a:ext uri="{FF2B5EF4-FFF2-40B4-BE49-F238E27FC236}">
                  <a16:creationId xmlns:a16="http://schemas.microsoft.com/office/drawing/2014/main" id="{D21C87F5-2121-4AEA-8645-1F2DFDF5C5D3}"/>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7">
              <a:extLst>
                <a:ext uri="{FF2B5EF4-FFF2-40B4-BE49-F238E27FC236}">
                  <a16:creationId xmlns:a16="http://schemas.microsoft.com/office/drawing/2014/main" id="{A271F003-BB9D-431D-BF9A-A50E50F266B2}"/>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8">
              <a:extLst>
                <a:ext uri="{FF2B5EF4-FFF2-40B4-BE49-F238E27FC236}">
                  <a16:creationId xmlns:a16="http://schemas.microsoft.com/office/drawing/2014/main" id="{6AFE47E2-E767-4152-82BC-5458F5309407}"/>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9">
              <a:extLst>
                <a:ext uri="{FF2B5EF4-FFF2-40B4-BE49-F238E27FC236}">
                  <a16:creationId xmlns:a16="http://schemas.microsoft.com/office/drawing/2014/main" id="{B633CCB9-E8B6-4A27-BBFC-5F74A39FEB3D}"/>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10">
              <a:extLst>
                <a:ext uri="{FF2B5EF4-FFF2-40B4-BE49-F238E27FC236}">
                  <a16:creationId xmlns:a16="http://schemas.microsoft.com/office/drawing/2014/main" id="{07783BAB-CED1-4087-BA4F-C37258CE2405}"/>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11">
              <a:extLst>
                <a:ext uri="{FF2B5EF4-FFF2-40B4-BE49-F238E27FC236}">
                  <a16:creationId xmlns:a16="http://schemas.microsoft.com/office/drawing/2014/main" id="{192F4229-9AA5-4446-AC3D-C07706597919}"/>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12">
              <a:extLst>
                <a:ext uri="{FF2B5EF4-FFF2-40B4-BE49-F238E27FC236}">
                  <a16:creationId xmlns:a16="http://schemas.microsoft.com/office/drawing/2014/main" id="{DD3BB7B1-2AB8-466C-9977-4FB18587292A}"/>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13">
              <a:extLst>
                <a:ext uri="{FF2B5EF4-FFF2-40B4-BE49-F238E27FC236}">
                  <a16:creationId xmlns:a16="http://schemas.microsoft.com/office/drawing/2014/main" id="{A1A751E7-4A55-48CF-9C7A-496D77BB4DC3}"/>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14">
              <a:extLst>
                <a:ext uri="{FF2B5EF4-FFF2-40B4-BE49-F238E27FC236}">
                  <a16:creationId xmlns:a16="http://schemas.microsoft.com/office/drawing/2014/main" id="{9C12FBE2-9608-40E0-B88A-EF6F21646D60}"/>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15">
              <a:extLst>
                <a:ext uri="{FF2B5EF4-FFF2-40B4-BE49-F238E27FC236}">
                  <a16:creationId xmlns:a16="http://schemas.microsoft.com/office/drawing/2014/main" id="{F5C90890-C22B-4704-A0B2-32466E4F824B}"/>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16">
              <a:extLst>
                <a:ext uri="{FF2B5EF4-FFF2-40B4-BE49-F238E27FC236}">
                  <a16:creationId xmlns:a16="http://schemas.microsoft.com/office/drawing/2014/main" id="{8F05C89D-C1D0-4373-9F95-2E9C52C6FE72}"/>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17">
              <a:extLst>
                <a:ext uri="{FF2B5EF4-FFF2-40B4-BE49-F238E27FC236}">
                  <a16:creationId xmlns:a16="http://schemas.microsoft.com/office/drawing/2014/main" id="{D4CFD8D6-7B99-4752-90B4-78920C73B256}"/>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18">
              <a:extLst>
                <a:ext uri="{FF2B5EF4-FFF2-40B4-BE49-F238E27FC236}">
                  <a16:creationId xmlns:a16="http://schemas.microsoft.com/office/drawing/2014/main" id="{BCEB80A4-BC1D-4BD0-B36F-5051A1457357}"/>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19">
              <a:extLst>
                <a:ext uri="{FF2B5EF4-FFF2-40B4-BE49-F238E27FC236}">
                  <a16:creationId xmlns:a16="http://schemas.microsoft.com/office/drawing/2014/main" id="{E51E57C9-71ED-47F5-9C8F-E48B3D58FA61}"/>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20">
              <a:extLst>
                <a:ext uri="{FF2B5EF4-FFF2-40B4-BE49-F238E27FC236}">
                  <a16:creationId xmlns:a16="http://schemas.microsoft.com/office/drawing/2014/main" id="{5938D295-F9FC-4AB4-BA2E-AAEC37B01CF8}"/>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21">
              <a:extLst>
                <a:ext uri="{FF2B5EF4-FFF2-40B4-BE49-F238E27FC236}">
                  <a16:creationId xmlns:a16="http://schemas.microsoft.com/office/drawing/2014/main" id="{37C12228-FDF1-488E-BAC7-95EAA82AC186}"/>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22">
              <a:extLst>
                <a:ext uri="{FF2B5EF4-FFF2-40B4-BE49-F238E27FC236}">
                  <a16:creationId xmlns:a16="http://schemas.microsoft.com/office/drawing/2014/main" id="{DE164396-E2CD-4545-A643-E9909B540256}"/>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23">
              <a:extLst>
                <a:ext uri="{FF2B5EF4-FFF2-40B4-BE49-F238E27FC236}">
                  <a16:creationId xmlns:a16="http://schemas.microsoft.com/office/drawing/2014/main" id="{5130D6EC-FE36-47A2-8A25-F945D00CF951}"/>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24">
              <a:extLst>
                <a:ext uri="{FF2B5EF4-FFF2-40B4-BE49-F238E27FC236}">
                  <a16:creationId xmlns:a16="http://schemas.microsoft.com/office/drawing/2014/main" id="{45DF8F28-E728-492B-BD0E-796F3155BDF2}"/>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25">
              <a:extLst>
                <a:ext uri="{FF2B5EF4-FFF2-40B4-BE49-F238E27FC236}">
                  <a16:creationId xmlns:a16="http://schemas.microsoft.com/office/drawing/2014/main" id="{510810EF-60D8-43F8-B72F-B8DF24FA573A}"/>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26">
              <a:extLst>
                <a:ext uri="{FF2B5EF4-FFF2-40B4-BE49-F238E27FC236}">
                  <a16:creationId xmlns:a16="http://schemas.microsoft.com/office/drawing/2014/main" id="{99DAE27F-91A7-4228-89B9-579C17DD203B}"/>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27">
              <a:extLst>
                <a:ext uri="{FF2B5EF4-FFF2-40B4-BE49-F238E27FC236}">
                  <a16:creationId xmlns:a16="http://schemas.microsoft.com/office/drawing/2014/main" id="{E2FDFC8D-EC03-4ACA-A0E2-75249433AD67}"/>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28">
              <a:extLst>
                <a:ext uri="{FF2B5EF4-FFF2-40B4-BE49-F238E27FC236}">
                  <a16:creationId xmlns:a16="http://schemas.microsoft.com/office/drawing/2014/main" id="{1F6A0BE9-2FE8-424F-81F4-F312EED051DB}"/>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29">
              <a:extLst>
                <a:ext uri="{FF2B5EF4-FFF2-40B4-BE49-F238E27FC236}">
                  <a16:creationId xmlns:a16="http://schemas.microsoft.com/office/drawing/2014/main" id="{989C2F0F-26A8-43B1-8744-4D141ECC29B9}"/>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30">
              <a:extLst>
                <a:ext uri="{FF2B5EF4-FFF2-40B4-BE49-F238E27FC236}">
                  <a16:creationId xmlns:a16="http://schemas.microsoft.com/office/drawing/2014/main" id="{8CC96257-10E0-497E-9F68-F362B0A2EA43}"/>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31">
              <a:extLst>
                <a:ext uri="{FF2B5EF4-FFF2-40B4-BE49-F238E27FC236}">
                  <a16:creationId xmlns:a16="http://schemas.microsoft.com/office/drawing/2014/main" id="{DC023516-CD42-486E-AFD5-A57E77AB8E1E}"/>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32">
              <a:extLst>
                <a:ext uri="{FF2B5EF4-FFF2-40B4-BE49-F238E27FC236}">
                  <a16:creationId xmlns:a16="http://schemas.microsoft.com/office/drawing/2014/main" id="{C95AA38C-E11A-48A8-8ED7-4916B0FF8C8A}"/>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33">
              <a:extLst>
                <a:ext uri="{FF2B5EF4-FFF2-40B4-BE49-F238E27FC236}">
                  <a16:creationId xmlns:a16="http://schemas.microsoft.com/office/drawing/2014/main" id="{2956E1EB-062A-4634-AE6E-E6D915E88DAC}"/>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34">
              <a:extLst>
                <a:ext uri="{FF2B5EF4-FFF2-40B4-BE49-F238E27FC236}">
                  <a16:creationId xmlns:a16="http://schemas.microsoft.com/office/drawing/2014/main" id="{D96F424B-38F2-41BC-8B1D-A9295FC728A4}"/>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35">
              <a:extLst>
                <a:ext uri="{FF2B5EF4-FFF2-40B4-BE49-F238E27FC236}">
                  <a16:creationId xmlns:a16="http://schemas.microsoft.com/office/drawing/2014/main" id="{603DC0E6-3C8D-4A65-B2FD-90CB73404F0A}"/>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36">
              <a:extLst>
                <a:ext uri="{FF2B5EF4-FFF2-40B4-BE49-F238E27FC236}">
                  <a16:creationId xmlns:a16="http://schemas.microsoft.com/office/drawing/2014/main" id="{7689F629-2D4D-4D86-A748-DF1FC3786F4E}"/>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37">
              <a:extLst>
                <a:ext uri="{FF2B5EF4-FFF2-40B4-BE49-F238E27FC236}">
                  <a16:creationId xmlns:a16="http://schemas.microsoft.com/office/drawing/2014/main" id="{2E30B189-B7C5-4DBD-AA03-EBAF2783DBDB}"/>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38">
              <a:extLst>
                <a:ext uri="{FF2B5EF4-FFF2-40B4-BE49-F238E27FC236}">
                  <a16:creationId xmlns:a16="http://schemas.microsoft.com/office/drawing/2014/main" id="{B2F4BD7D-0DCF-4254-841D-838284F32AC4}"/>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39">
              <a:extLst>
                <a:ext uri="{FF2B5EF4-FFF2-40B4-BE49-F238E27FC236}">
                  <a16:creationId xmlns:a16="http://schemas.microsoft.com/office/drawing/2014/main" id="{A4638157-81B8-48B6-914A-4FC63E9F30A3}"/>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40">
              <a:extLst>
                <a:ext uri="{FF2B5EF4-FFF2-40B4-BE49-F238E27FC236}">
                  <a16:creationId xmlns:a16="http://schemas.microsoft.com/office/drawing/2014/main" id="{7AF33D4C-F05E-4956-8121-486521EB6F23}"/>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41">
              <a:extLst>
                <a:ext uri="{FF2B5EF4-FFF2-40B4-BE49-F238E27FC236}">
                  <a16:creationId xmlns:a16="http://schemas.microsoft.com/office/drawing/2014/main" id="{7FAB4083-BBB8-4F95-9510-A964F0933C00}"/>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42">
              <a:extLst>
                <a:ext uri="{FF2B5EF4-FFF2-40B4-BE49-F238E27FC236}">
                  <a16:creationId xmlns:a16="http://schemas.microsoft.com/office/drawing/2014/main" id="{C2E79A88-66D7-43CB-AF6A-BF10C5E22EDA}"/>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43">
              <a:extLst>
                <a:ext uri="{FF2B5EF4-FFF2-40B4-BE49-F238E27FC236}">
                  <a16:creationId xmlns:a16="http://schemas.microsoft.com/office/drawing/2014/main" id="{6A54C3AF-07F8-4DCB-B732-B71959B40893}"/>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44">
              <a:extLst>
                <a:ext uri="{FF2B5EF4-FFF2-40B4-BE49-F238E27FC236}">
                  <a16:creationId xmlns:a16="http://schemas.microsoft.com/office/drawing/2014/main" id="{BD536372-74B3-4B86-99F9-62386720E6C8}"/>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45">
              <a:extLst>
                <a:ext uri="{FF2B5EF4-FFF2-40B4-BE49-F238E27FC236}">
                  <a16:creationId xmlns:a16="http://schemas.microsoft.com/office/drawing/2014/main" id="{FF223878-9F0A-481D-859D-3CE4CC17A260}"/>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46">
              <a:extLst>
                <a:ext uri="{FF2B5EF4-FFF2-40B4-BE49-F238E27FC236}">
                  <a16:creationId xmlns:a16="http://schemas.microsoft.com/office/drawing/2014/main" id="{363C7447-0DD6-48F4-9241-9A0B76FF02DF}"/>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47">
              <a:extLst>
                <a:ext uri="{FF2B5EF4-FFF2-40B4-BE49-F238E27FC236}">
                  <a16:creationId xmlns:a16="http://schemas.microsoft.com/office/drawing/2014/main" id="{2868A4CA-12CC-4099-8677-DB3808395605}"/>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48">
              <a:extLst>
                <a:ext uri="{FF2B5EF4-FFF2-40B4-BE49-F238E27FC236}">
                  <a16:creationId xmlns:a16="http://schemas.microsoft.com/office/drawing/2014/main" id="{0C7EDDE3-3D2E-4535-802F-CDDAEAC84A46}"/>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49">
              <a:extLst>
                <a:ext uri="{FF2B5EF4-FFF2-40B4-BE49-F238E27FC236}">
                  <a16:creationId xmlns:a16="http://schemas.microsoft.com/office/drawing/2014/main" id="{AC640E87-D668-46B9-92F5-064CE41EBAAD}"/>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50">
              <a:extLst>
                <a:ext uri="{FF2B5EF4-FFF2-40B4-BE49-F238E27FC236}">
                  <a16:creationId xmlns:a16="http://schemas.microsoft.com/office/drawing/2014/main" id="{33E76A6E-0D96-4151-8D9D-B68AD6C5F25D}"/>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1" name="Freeform 51">
              <a:extLst>
                <a:ext uri="{FF2B5EF4-FFF2-40B4-BE49-F238E27FC236}">
                  <a16:creationId xmlns:a16="http://schemas.microsoft.com/office/drawing/2014/main" id="{861B59AE-54AE-40F7-9030-C0DD09F83755}"/>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2" name="Freeform 52">
              <a:extLst>
                <a:ext uri="{FF2B5EF4-FFF2-40B4-BE49-F238E27FC236}">
                  <a16:creationId xmlns:a16="http://schemas.microsoft.com/office/drawing/2014/main" id="{C0C220D7-4CB7-4E26-A574-27ADC961EBE3}"/>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3" name="Freeform 53">
              <a:extLst>
                <a:ext uri="{FF2B5EF4-FFF2-40B4-BE49-F238E27FC236}">
                  <a16:creationId xmlns:a16="http://schemas.microsoft.com/office/drawing/2014/main" id="{4533B8A5-1E63-4FB7-91C7-C7EE9E8DC4D0}"/>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4" name="Freeform 54">
              <a:extLst>
                <a:ext uri="{FF2B5EF4-FFF2-40B4-BE49-F238E27FC236}">
                  <a16:creationId xmlns:a16="http://schemas.microsoft.com/office/drawing/2014/main" id="{D8EB8C2F-7C6F-4DC0-977F-276FC8302DAF}"/>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5" name="Freeform 55">
              <a:extLst>
                <a:ext uri="{FF2B5EF4-FFF2-40B4-BE49-F238E27FC236}">
                  <a16:creationId xmlns:a16="http://schemas.microsoft.com/office/drawing/2014/main" id="{294D0320-FBD4-4355-80F2-57B7B8925D27}"/>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6" name="Freeform 56">
              <a:extLst>
                <a:ext uri="{FF2B5EF4-FFF2-40B4-BE49-F238E27FC236}">
                  <a16:creationId xmlns:a16="http://schemas.microsoft.com/office/drawing/2014/main" id="{C9C81744-E068-4407-BC88-51CAC76A4E8A}"/>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7" name="Freeform 57">
              <a:extLst>
                <a:ext uri="{FF2B5EF4-FFF2-40B4-BE49-F238E27FC236}">
                  <a16:creationId xmlns:a16="http://schemas.microsoft.com/office/drawing/2014/main" id="{43444BDD-8C14-4EA1-BC0F-B2D84959E04B}"/>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8" name="Freeform 58">
              <a:extLst>
                <a:ext uri="{FF2B5EF4-FFF2-40B4-BE49-F238E27FC236}">
                  <a16:creationId xmlns:a16="http://schemas.microsoft.com/office/drawing/2014/main" id="{FDFA62F9-8778-497B-9F0E-8E047B2C6798}"/>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9" name="Freeform 59">
              <a:extLst>
                <a:ext uri="{FF2B5EF4-FFF2-40B4-BE49-F238E27FC236}">
                  <a16:creationId xmlns:a16="http://schemas.microsoft.com/office/drawing/2014/main" id="{CAA4EC9C-ED1B-437B-A711-11AAEBB6B90C}"/>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70" name="Freeform 60">
              <a:extLst>
                <a:ext uri="{FF2B5EF4-FFF2-40B4-BE49-F238E27FC236}">
                  <a16:creationId xmlns:a16="http://schemas.microsoft.com/office/drawing/2014/main" id="{D0ADAD4E-6C89-4B46-A9E5-9E45ECBE252C}"/>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grpSp>
        <p:nvGrpSpPr>
          <p:cNvPr id="75" name="组合 74">
            <a:extLst>
              <a:ext uri="{FF2B5EF4-FFF2-40B4-BE49-F238E27FC236}">
                <a16:creationId xmlns:a16="http://schemas.microsoft.com/office/drawing/2014/main" id="{115F1E5F-27DE-4BC3-AB20-086905AC859B}"/>
              </a:ext>
            </a:extLst>
          </p:cNvPr>
          <p:cNvGrpSpPr/>
          <p:nvPr/>
        </p:nvGrpSpPr>
        <p:grpSpPr>
          <a:xfrm>
            <a:off x="2732800" y="6458023"/>
            <a:ext cx="6767484" cy="116829"/>
            <a:chOff x="2602885" y="6447691"/>
            <a:chExt cx="6986230" cy="144226"/>
          </a:xfrm>
        </p:grpSpPr>
        <p:sp>
          <p:nvSpPr>
            <p:cNvPr id="78" name="任意多边形: 形状 77">
              <a:extLst>
                <a:ext uri="{FF2B5EF4-FFF2-40B4-BE49-F238E27FC236}">
                  <a16:creationId xmlns:a16="http://schemas.microsoft.com/office/drawing/2014/main" id="{0F48E7C1-60A4-4AE8-B6A2-7749F950A803}"/>
                </a:ext>
              </a:extLst>
            </p:cNvPr>
            <p:cNvSpPr/>
            <p:nvPr/>
          </p:nvSpPr>
          <p:spPr>
            <a:xfrm>
              <a:off x="2602885" y="6447691"/>
              <a:ext cx="3482371" cy="144226"/>
            </a:xfrm>
            <a:custGeom>
              <a:avLst/>
              <a:gdLst>
                <a:gd name="connsiteX0" fmla="*/ 72113 w 3482371"/>
                <a:gd name="connsiteY0" fmla="*/ 0 h 144226"/>
                <a:gd name="connsiteX1" fmla="*/ 3482371 w 3482371"/>
                <a:gd name="connsiteY1" fmla="*/ 0 h 144226"/>
                <a:gd name="connsiteX2" fmla="*/ 3482371 w 3482371"/>
                <a:gd name="connsiteY2" fmla="*/ 144226 h 144226"/>
                <a:gd name="connsiteX3" fmla="*/ 72113 w 3482371"/>
                <a:gd name="connsiteY3" fmla="*/ 144225 h 144226"/>
                <a:gd name="connsiteX4" fmla="*/ 5667 w 3482371"/>
                <a:gd name="connsiteY4" fmla="*/ 100182 h 144226"/>
                <a:gd name="connsiteX5" fmla="*/ 0 w 3482371"/>
                <a:gd name="connsiteY5" fmla="*/ 72113 h 144226"/>
                <a:gd name="connsiteX6" fmla="*/ 5667 w 3482371"/>
                <a:gd name="connsiteY6" fmla="*/ 44043 h 144226"/>
                <a:gd name="connsiteX7" fmla="*/ 72113 w 3482371"/>
                <a:gd name="connsiteY7"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371" h="144226">
                  <a:moveTo>
                    <a:pt x="72113" y="0"/>
                  </a:moveTo>
                  <a:lnTo>
                    <a:pt x="3482371" y="0"/>
                  </a:lnTo>
                  <a:lnTo>
                    <a:pt x="3482371" y="144226"/>
                  </a:lnTo>
                  <a:lnTo>
                    <a:pt x="72113" y="144225"/>
                  </a:lnTo>
                  <a:cubicBezTo>
                    <a:pt x="42243" y="144225"/>
                    <a:pt x="16614" y="126064"/>
                    <a:pt x="5667" y="100182"/>
                  </a:cubicBezTo>
                  <a:lnTo>
                    <a:pt x="0" y="72113"/>
                  </a:lnTo>
                  <a:lnTo>
                    <a:pt x="5667" y="44043"/>
                  </a:lnTo>
                  <a:cubicBezTo>
                    <a:pt x="16614" y="18161"/>
                    <a:pt x="42243" y="0"/>
                    <a:pt x="721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8308337A-3960-471E-8E66-7DB1C0F01BFA}"/>
                </a:ext>
              </a:extLst>
            </p:cNvPr>
            <p:cNvSpPr/>
            <p:nvPr/>
          </p:nvSpPr>
          <p:spPr>
            <a:xfrm>
              <a:off x="6085256" y="6447691"/>
              <a:ext cx="3503859" cy="144226"/>
            </a:xfrm>
            <a:custGeom>
              <a:avLst/>
              <a:gdLst>
                <a:gd name="connsiteX0" fmla="*/ 0 w 3503859"/>
                <a:gd name="connsiteY0" fmla="*/ 0 h 144226"/>
                <a:gd name="connsiteX1" fmla="*/ 3431746 w 3503859"/>
                <a:gd name="connsiteY1" fmla="*/ 0 h 144226"/>
                <a:gd name="connsiteX2" fmla="*/ 3503859 w 3503859"/>
                <a:gd name="connsiteY2" fmla="*/ 72113 h 144226"/>
                <a:gd name="connsiteX3" fmla="*/ 3503858 w 3503859"/>
                <a:gd name="connsiteY3" fmla="*/ 72113 h 144226"/>
                <a:gd name="connsiteX4" fmla="*/ 3431745 w 3503859"/>
                <a:gd name="connsiteY4" fmla="*/ 144226 h 144226"/>
                <a:gd name="connsiteX5" fmla="*/ 0 w 3503859"/>
                <a:gd name="connsiteY5" fmla="*/ 144226 h 144226"/>
                <a:gd name="connsiteX6" fmla="*/ 0 w 3503859"/>
                <a:gd name="connsiteY6"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859" h="144226">
                  <a:moveTo>
                    <a:pt x="0" y="0"/>
                  </a:moveTo>
                  <a:lnTo>
                    <a:pt x="3431746" y="0"/>
                  </a:lnTo>
                  <a:cubicBezTo>
                    <a:pt x="3471573" y="0"/>
                    <a:pt x="3503859" y="32286"/>
                    <a:pt x="3503859" y="72113"/>
                  </a:cubicBezTo>
                  <a:lnTo>
                    <a:pt x="3503858" y="72113"/>
                  </a:lnTo>
                  <a:cubicBezTo>
                    <a:pt x="3503858" y="111940"/>
                    <a:pt x="3471572" y="144226"/>
                    <a:pt x="3431745" y="144226"/>
                  </a:cubicBezTo>
                  <a:lnTo>
                    <a:pt x="0" y="14422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002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C4CA20-C5EB-4CC9-A0F2-93ADDD6AA1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1" y="0"/>
            <a:ext cx="12196761" cy="6843711"/>
          </a:xfrm>
          <a:prstGeom prst="rect">
            <a:avLst/>
          </a:prstGeom>
        </p:spPr>
      </p:pic>
      <p:sp>
        <p:nvSpPr>
          <p:cNvPr id="3" name="矩形 2">
            <a:extLst>
              <a:ext uri="{FF2B5EF4-FFF2-40B4-BE49-F238E27FC236}">
                <a16:creationId xmlns:a16="http://schemas.microsoft.com/office/drawing/2014/main" id="{381E1339-7834-4964-82B2-83BFF356B9C6}"/>
              </a:ext>
            </a:extLst>
          </p:cNvPr>
          <p:cNvSpPr/>
          <p:nvPr userDrawn="1"/>
        </p:nvSpPr>
        <p:spPr>
          <a:xfrm>
            <a:off x="-9523" y="0"/>
            <a:ext cx="12219164" cy="5838092"/>
          </a:xfrm>
          <a:prstGeom prst="rect">
            <a:avLst/>
          </a:prstGeom>
          <a:gradFill flip="none" rotWithShape="1">
            <a:gsLst>
              <a:gs pos="100000">
                <a:schemeClr val="bg1">
                  <a:alpha val="0"/>
                </a:schemeClr>
              </a:gs>
              <a:gs pos="50366">
                <a:srgbClr val="FFFFFF">
                  <a:alpha val="90000"/>
                </a:srgbClr>
              </a:gs>
              <a:gs pos="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6F371783-DFC2-4E9C-AD3E-288AC6F733C9}"/>
              </a:ext>
            </a:extLst>
          </p:cNvPr>
          <p:cNvSpPr txBox="1"/>
          <p:nvPr userDrawn="1"/>
        </p:nvSpPr>
        <p:spPr>
          <a:xfrm>
            <a:off x="330730" y="423199"/>
            <a:ext cx="3414197" cy="338554"/>
          </a:xfrm>
          <a:prstGeom prst="rect">
            <a:avLst/>
          </a:prstGeom>
          <a:noFill/>
          <a:effectLst/>
        </p:spPr>
        <p:txBody>
          <a:bodyPr wrap="square" rtlCol="0">
            <a:spAutoFit/>
          </a:bodyPr>
          <a:lstStyle/>
          <a:p>
            <a:pPr defTabSz="1219140"/>
            <a:r>
              <a:rPr lang="zh-CN" altLang="en-US" sz="1600" b="1" spc="400" dirty="0">
                <a:solidFill>
                  <a:schemeClr val="accent2"/>
                </a:solidFill>
                <a:latin typeface="+mn-ea"/>
              </a:rPr>
              <a:t>网络服务教育 创新开拓未来</a:t>
            </a:r>
          </a:p>
        </p:txBody>
      </p:sp>
      <p:grpSp>
        <p:nvGrpSpPr>
          <p:cNvPr id="7" name="Group 4">
            <a:extLst>
              <a:ext uri="{FF2B5EF4-FFF2-40B4-BE49-F238E27FC236}">
                <a16:creationId xmlns:a16="http://schemas.microsoft.com/office/drawing/2014/main" id="{EE295CEE-F46F-4D60-BD3F-1D8D0150798D}"/>
              </a:ext>
            </a:extLst>
          </p:cNvPr>
          <p:cNvGrpSpPr>
            <a:grpSpLocks noChangeAspect="1"/>
          </p:cNvGrpSpPr>
          <p:nvPr userDrawn="1"/>
        </p:nvGrpSpPr>
        <p:grpSpPr bwMode="auto">
          <a:xfrm>
            <a:off x="10175779" y="393036"/>
            <a:ext cx="1429032" cy="377239"/>
            <a:chOff x="254" y="2177"/>
            <a:chExt cx="894" cy="236"/>
          </a:xfrm>
        </p:grpSpPr>
        <p:sp>
          <p:nvSpPr>
            <p:cNvPr id="8" name="Freeform 5">
              <a:extLst>
                <a:ext uri="{FF2B5EF4-FFF2-40B4-BE49-F238E27FC236}">
                  <a16:creationId xmlns:a16="http://schemas.microsoft.com/office/drawing/2014/main" id="{AD418C2F-7D41-4E09-8D2F-C4BDBA7BED00}"/>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9" name="Freeform 6">
              <a:extLst>
                <a:ext uri="{FF2B5EF4-FFF2-40B4-BE49-F238E27FC236}">
                  <a16:creationId xmlns:a16="http://schemas.microsoft.com/office/drawing/2014/main" id="{C5072C18-523C-4A8C-AE22-17AF721504BB}"/>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0" name="Freeform 7">
              <a:extLst>
                <a:ext uri="{FF2B5EF4-FFF2-40B4-BE49-F238E27FC236}">
                  <a16:creationId xmlns:a16="http://schemas.microsoft.com/office/drawing/2014/main" id="{9D8F34F3-AE52-45EE-A0A8-18F92E79CB88}"/>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1" name="Freeform 8">
              <a:extLst>
                <a:ext uri="{FF2B5EF4-FFF2-40B4-BE49-F238E27FC236}">
                  <a16:creationId xmlns:a16="http://schemas.microsoft.com/office/drawing/2014/main" id="{4906548D-EDA1-4D55-9007-62ED5C1EBA66}"/>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2" name="Freeform 9">
              <a:extLst>
                <a:ext uri="{FF2B5EF4-FFF2-40B4-BE49-F238E27FC236}">
                  <a16:creationId xmlns:a16="http://schemas.microsoft.com/office/drawing/2014/main" id="{BC924EAD-C0F4-48B4-84AE-685B7026FB7C}"/>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3" name="Freeform 10">
              <a:extLst>
                <a:ext uri="{FF2B5EF4-FFF2-40B4-BE49-F238E27FC236}">
                  <a16:creationId xmlns:a16="http://schemas.microsoft.com/office/drawing/2014/main" id="{6893ACA5-393F-4751-9220-F73447736E20}"/>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4" name="Freeform 11">
              <a:extLst>
                <a:ext uri="{FF2B5EF4-FFF2-40B4-BE49-F238E27FC236}">
                  <a16:creationId xmlns:a16="http://schemas.microsoft.com/office/drawing/2014/main" id="{FB314708-129B-45F1-91FB-030F1E689489}"/>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5" name="Freeform 12">
              <a:extLst>
                <a:ext uri="{FF2B5EF4-FFF2-40B4-BE49-F238E27FC236}">
                  <a16:creationId xmlns:a16="http://schemas.microsoft.com/office/drawing/2014/main" id="{3A23394A-8ED8-4389-BF4E-247722DF6C92}"/>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13">
              <a:extLst>
                <a:ext uri="{FF2B5EF4-FFF2-40B4-BE49-F238E27FC236}">
                  <a16:creationId xmlns:a16="http://schemas.microsoft.com/office/drawing/2014/main" id="{325EFCAF-4460-458F-809C-68C4356644BB}"/>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14">
              <a:extLst>
                <a:ext uri="{FF2B5EF4-FFF2-40B4-BE49-F238E27FC236}">
                  <a16:creationId xmlns:a16="http://schemas.microsoft.com/office/drawing/2014/main" id="{859ABCED-7A77-4A37-BF52-57A8ABE11AA6}"/>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15">
              <a:extLst>
                <a:ext uri="{FF2B5EF4-FFF2-40B4-BE49-F238E27FC236}">
                  <a16:creationId xmlns:a16="http://schemas.microsoft.com/office/drawing/2014/main" id="{772CA184-0276-4B51-8FB4-FD082E4EC201}"/>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16">
              <a:extLst>
                <a:ext uri="{FF2B5EF4-FFF2-40B4-BE49-F238E27FC236}">
                  <a16:creationId xmlns:a16="http://schemas.microsoft.com/office/drawing/2014/main" id="{F601604A-4D16-4818-94B5-F894852BCB06}"/>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17">
              <a:extLst>
                <a:ext uri="{FF2B5EF4-FFF2-40B4-BE49-F238E27FC236}">
                  <a16:creationId xmlns:a16="http://schemas.microsoft.com/office/drawing/2014/main" id="{97D0E33B-73B0-42C4-8B84-7E835A2EEB9E}"/>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18">
              <a:extLst>
                <a:ext uri="{FF2B5EF4-FFF2-40B4-BE49-F238E27FC236}">
                  <a16:creationId xmlns:a16="http://schemas.microsoft.com/office/drawing/2014/main" id="{E812DB05-B07F-4DC6-A34F-65181A116564}"/>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19">
              <a:extLst>
                <a:ext uri="{FF2B5EF4-FFF2-40B4-BE49-F238E27FC236}">
                  <a16:creationId xmlns:a16="http://schemas.microsoft.com/office/drawing/2014/main" id="{B9633324-30AE-434D-8C1E-C5258A59C8A7}"/>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20">
              <a:extLst>
                <a:ext uri="{FF2B5EF4-FFF2-40B4-BE49-F238E27FC236}">
                  <a16:creationId xmlns:a16="http://schemas.microsoft.com/office/drawing/2014/main" id="{42FFEAEE-6915-4262-8896-E50F044FCF9C}"/>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21">
              <a:extLst>
                <a:ext uri="{FF2B5EF4-FFF2-40B4-BE49-F238E27FC236}">
                  <a16:creationId xmlns:a16="http://schemas.microsoft.com/office/drawing/2014/main" id="{DE88FD03-20C3-436B-BB0D-EC568A28E89B}"/>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22">
              <a:extLst>
                <a:ext uri="{FF2B5EF4-FFF2-40B4-BE49-F238E27FC236}">
                  <a16:creationId xmlns:a16="http://schemas.microsoft.com/office/drawing/2014/main" id="{09BC96DA-F7B7-492C-B19C-AEF00F49CC7F}"/>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23">
              <a:extLst>
                <a:ext uri="{FF2B5EF4-FFF2-40B4-BE49-F238E27FC236}">
                  <a16:creationId xmlns:a16="http://schemas.microsoft.com/office/drawing/2014/main" id="{9894ED45-9A28-4879-B7C2-26167EDC3723}"/>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24">
              <a:extLst>
                <a:ext uri="{FF2B5EF4-FFF2-40B4-BE49-F238E27FC236}">
                  <a16:creationId xmlns:a16="http://schemas.microsoft.com/office/drawing/2014/main" id="{041B1506-57FB-4F71-ABA3-582AC393257E}"/>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25">
              <a:extLst>
                <a:ext uri="{FF2B5EF4-FFF2-40B4-BE49-F238E27FC236}">
                  <a16:creationId xmlns:a16="http://schemas.microsoft.com/office/drawing/2014/main" id="{E4A6EFD5-AC34-415A-8163-E4DD4B425B1C}"/>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26">
              <a:extLst>
                <a:ext uri="{FF2B5EF4-FFF2-40B4-BE49-F238E27FC236}">
                  <a16:creationId xmlns:a16="http://schemas.microsoft.com/office/drawing/2014/main" id="{5959CEFC-AB84-43AB-BE9E-9DD6EAC5E0FC}"/>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27">
              <a:extLst>
                <a:ext uri="{FF2B5EF4-FFF2-40B4-BE49-F238E27FC236}">
                  <a16:creationId xmlns:a16="http://schemas.microsoft.com/office/drawing/2014/main" id="{9ED32C09-5F27-42F2-8253-21E23C696F5C}"/>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28">
              <a:extLst>
                <a:ext uri="{FF2B5EF4-FFF2-40B4-BE49-F238E27FC236}">
                  <a16:creationId xmlns:a16="http://schemas.microsoft.com/office/drawing/2014/main" id="{02EF5BE2-E7A5-4276-8CAE-223D1D77D3F7}"/>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29">
              <a:extLst>
                <a:ext uri="{FF2B5EF4-FFF2-40B4-BE49-F238E27FC236}">
                  <a16:creationId xmlns:a16="http://schemas.microsoft.com/office/drawing/2014/main" id="{B7F0E853-6A2F-4258-A908-A40C987A8A0A}"/>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30">
              <a:extLst>
                <a:ext uri="{FF2B5EF4-FFF2-40B4-BE49-F238E27FC236}">
                  <a16:creationId xmlns:a16="http://schemas.microsoft.com/office/drawing/2014/main" id="{7BEF9C71-4C92-4D09-9631-092D1B82E62B}"/>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31">
              <a:extLst>
                <a:ext uri="{FF2B5EF4-FFF2-40B4-BE49-F238E27FC236}">
                  <a16:creationId xmlns:a16="http://schemas.microsoft.com/office/drawing/2014/main" id="{EE3089CD-5C56-4EB8-95BA-70AFFCC70F65}"/>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32">
              <a:extLst>
                <a:ext uri="{FF2B5EF4-FFF2-40B4-BE49-F238E27FC236}">
                  <a16:creationId xmlns:a16="http://schemas.microsoft.com/office/drawing/2014/main" id="{B0B3932F-AF8E-4DE4-AD6C-55F53FFB260C}"/>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33">
              <a:extLst>
                <a:ext uri="{FF2B5EF4-FFF2-40B4-BE49-F238E27FC236}">
                  <a16:creationId xmlns:a16="http://schemas.microsoft.com/office/drawing/2014/main" id="{F8465DF5-63E9-4693-BF5D-0AF18A22ABD2}"/>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34">
              <a:extLst>
                <a:ext uri="{FF2B5EF4-FFF2-40B4-BE49-F238E27FC236}">
                  <a16:creationId xmlns:a16="http://schemas.microsoft.com/office/drawing/2014/main" id="{592B5E92-E5AA-4895-92E5-054D80259C3B}"/>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35">
              <a:extLst>
                <a:ext uri="{FF2B5EF4-FFF2-40B4-BE49-F238E27FC236}">
                  <a16:creationId xmlns:a16="http://schemas.microsoft.com/office/drawing/2014/main" id="{B06A6A02-B5ED-43B1-A760-23B410D4F8DF}"/>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36">
              <a:extLst>
                <a:ext uri="{FF2B5EF4-FFF2-40B4-BE49-F238E27FC236}">
                  <a16:creationId xmlns:a16="http://schemas.microsoft.com/office/drawing/2014/main" id="{40717B6B-FC50-4A90-B565-54C620173D18}"/>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37">
              <a:extLst>
                <a:ext uri="{FF2B5EF4-FFF2-40B4-BE49-F238E27FC236}">
                  <a16:creationId xmlns:a16="http://schemas.microsoft.com/office/drawing/2014/main" id="{C4427281-04E9-4AC5-B233-295CE4E43309}"/>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38">
              <a:extLst>
                <a:ext uri="{FF2B5EF4-FFF2-40B4-BE49-F238E27FC236}">
                  <a16:creationId xmlns:a16="http://schemas.microsoft.com/office/drawing/2014/main" id="{FFAC6C49-4483-4B8B-951F-549BEB92FD3E}"/>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39">
              <a:extLst>
                <a:ext uri="{FF2B5EF4-FFF2-40B4-BE49-F238E27FC236}">
                  <a16:creationId xmlns:a16="http://schemas.microsoft.com/office/drawing/2014/main" id="{284D3546-94C4-4244-932F-E5811DC0A96F}"/>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40">
              <a:extLst>
                <a:ext uri="{FF2B5EF4-FFF2-40B4-BE49-F238E27FC236}">
                  <a16:creationId xmlns:a16="http://schemas.microsoft.com/office/drawing/2014/main" id="{03D43991-C162-49E1-8771-8786DF7A3741}"/>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41">
              <a:extLst>
                <a:ext uri="{FF2B5EF4-FFF2-40B4-BE49-F238E27FC236}">
                  <a16:creationId xmlns:a16="http://schemas.microsoft.com/office/drawing/2014/main" id="{4004AEA9-5F4C-4663-8F2B-108D5F181191}"/>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42">
              <a:extLst>
                <a:ext uri="{FF2B5EF4-FFF2-40B4-BE49-F238E27FC236}">
                  <a16:creationId xmlns:a16="http://schemas.microsoft.com/office/drawing/2014/main" id="{3D6F4CB2-D2A9-418C-A8E7-6ED8681D70CC}"/>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43">
              <a:extLst>
                <a:ext uri="{FF2B5EF4-FFF2-40B4-BE49-F238E27FC236}">
                  <a16:creationId xmlns:a16="http://schemas.microsoft.com/office/drawing/2014/main" id="{9F643D03-2B1C-44DB-9468-231705F9BDC5}"/>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44">
              <a:extLst>
                <a:ext uri="{FF2B5EF4-FFF2-40B4-BE49-F238E27FC236}">
                  <a16:creationId xmlns:a16="http://schemas.microsoft.com/office/drawing/2014/main" id="{40645389-1659-431E-BA09-D36FB4D1E3A8}"/>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45">
              <a:extLst>
                <a:ext uri="{FF2B5EF4-FFF2-40B4-BE49-F238E27FC236}">
                  <a16:creationId xmlns:a16="http://schemas.microsoft.com/office/drawing/2014/main" id="{46D45190-6CA4-402A-A8E7-38A007C88B05}"/>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46">
              <a:extLst>
                <a:ext uri="{FF2B5EF4-FFF2-40B4-BE49-F238E27FC236}">
                  <a16:creationId xmlns:a16="http://schemas.microsoft.com/office/drawing/2014/main" id="{B774899C-B497-4A43-A99F-A6127CDB54BE}"/>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47">
              <a:extLst>
                <a:ext uri="{FF2B5EF4-FFF2-40B4-BE49-F238E27FC236}">
                  <a16:creationId xmlns:a16="http://schemas.microsoft.com/office/drawing/2014/main" id="{C339A2D3-C6E6-4408-9023-125223ECB5CF}"/>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48">
              <a:extLst>
                <a:ext uri="{FF2B5EF4-FFF2-40B4-BE49-F238E27FC236}">
                  <a16:creationId xmlns:a16="http://schemas.microsoft.com/office/drawing/2014/main" id="{E6F22C02-3E5F-40AD-9273-DFE7F87A70B2}"/>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49">
              <a:extLst>
                <a:ext uri="{FF2B5EF4-FFF2-40B4-BE49-F238E27FC236}">
                  <a16:creationId xmlns:a16="http://schemas.microsoft.com/office/drawing/2014/main" id="{3518D905-0F26-421A-8BE1-CDA19F27F776}"/>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50">
              <a:extLst>
                <a:ext uri="{FF2B5EF4-FFF2-40B4-BE49-F238E27FC236}">
                  <a16:creationId xmlns:a16="http://schemas.microsoft.com/office/drawing/2014/main" id="{61DAF406-C603-4AA8-9638-AD7AF35DE211}"/>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51">
              <a:extLst>
                <a:ext uri="{FF2B5EF4-FFF2-40B4-BE49-F238E27FC236}">
                  <a16:creationId xmlns:a16="http://schemas.microsoft.com/office/drawing/2014/main" id="{FA7EE6BD-9C6D-4C1D-8C42-ABAFF63FA10D}"/>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52">
              <a:extLst>
                <a:ext uri="{FF2B5EF4-FFF2-40B4-BE49-F238E27FC236}">
                  <a16:creationId xmlns:a16="http://schemas.microsoft.com/office/drawing/2014/main" id="{B262EB48-589F-47B8-8FB6-8B38AF4CA215}"/>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53">
              <a:extLst>
                <a:ext uri="{FF2B5EF4-FFF2-40B4-BE49-F238E27FC236}">
                  <a16:creationId xmlns:a16="http://schemas.microsoft.com/office/drawing/2014/main" id="{FEDB72EB-BBE5-4CC6-960D-91CA54ED780E}"/>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54">
              <a:extLst>
                <a:ext uri="{FF2B5EF4-FFF2-40B4-BE49-F238E27FC236}">
                  <a16:creationId xmlns:a16="http://schemas.microsoft.com/office/drawing/2014/main" id="{F411CB60-6689-4043-96CC-9AC5871CA957}"/>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55">
              <a:extLst>
                <a:ext uri="{FF2B5EF4-FFF2-40B4-BE49-F238E27FC236}">
                  <a16:creationId xmlns:a16="http://schemas.microsoft.com/office/drawing/2014/main" id="{322F70D3-CEB1-4D63-9AF8-E01720895937}"/>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56">
              <a:extLst>
                <a:ext uri="{FF2B5EF4-FFF2-40B4-BE49-F238E27FC236}">
                  <a16:creationId xmlns:a16="http://schemas.microsoft.com/office/drawing/2014/main" id="{AB728242-4039-4F93-97EA-D9CC98316AF0}"/>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57">
              <a:extLst>
                <a:ext uri="{FF2B5EF4-FFF2-40B4-BE49-F238E27FC236}">
                  <a16:creationId xmlns:a16="http://schemas.microsoft.com/office/drawing/2014/main" id="{47FF18EC-254D-4DD9-A4D2-22D07B1E713A}"/>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1" name="Freeform 58">
              <a:extLst>
                <a:ext uri="{FF2B5EF4-FFF2-40B4-BE49-F238E27FC236}">
                  <a16:creationId xmlns:a16="http://schemas.microsoft.com/office/drawing/2014/main" id="{E92978C4-6967-4A7F-95C8-B8B417F2CD8B}"/>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2" name="Freeform 59">
              <a:extLst>
                <a:ext uri="{FF2B5EF4-FFF2-40B4-BE49-F238E27FC236}">
                  <a16:creationId xmlns:a16="http://schemas.microsoft.com/office/drawing/2014/main" id="{D5ECD393-D8E7-4C4D-AC22-B1CECECF9E91}"/>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3" name="Freeform 60">
              <a:extLst>
                <a:ext uri="{FF2B5EF4-FFF2-40B4-BE49-F238E27FC236}">
                  <a16:creationId xmlns:a16="http://schemas.microsoft.com/office/drawing/2014/main" id="{46BB7708-8F74-4C81-B5E4-1C0C288AEA91}"/>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64" name="Freeform 7">
            <a:extLst>
              <a:ext uri="{FF2B5EF4-FFF2-40B4-BE49-F238E27FC236}">
                <a16:creationId xmlns:a16="http://schemas.microsoft.com/office/drawing/2014/main" id="{0334B52A-1AFE-4416-BB99-C449003DB847}"/>
              </a:ext>
            </a:extLst>
          </p:cNvPr>
          <p:cNvSpPr>
            <a:spLocks/>
          </p:cNvSpPr>
          <p:nvPr userDrawn="1"/>
        </p:nvSpPr>
        <p:spPr bwMode="auto">
          <a:xfrm>
            <a:off x="4040" y="4700587"/>
            <a:ext cx="4680673" cy="2143124"/>
          </a:xfrm>
          <a:custGeom>
            <a:avLst/>
            <a:gdLst>
              <a:gd name="T0" fmla="*/ 0 w 956"/>
              <a:gd name="T1" fmla="*/ 0 h 436"/>
              <a:gd name="T2" fmla="*/ 956 w 956"/>
              <a:gd name="T3" fmla="*/ 436 h 436"/>
              <a:gd name="T4" fmla="*/ 0 w 956"/>
              <a:gd name="T5" fmla="*/ 436 h 436"/>
              <a:gd name="T6" fmla="*/ 0 w 956"/>
              <a:gd name="T7" fmla="*/ 0 h 436"/>
            </a:gdLst>
            <a:ahLst/>
            <a:cxnLst>
              <a:cxn ang="0">
                <a:pos x="T0" y="T1"/>
              </a:cxn>
              <a:cxn ang="0">
                <a:pos x="T2" y="T3"/>
              </a:cxn>
              <a:cxn ang="0">
                <a:pos x="T4" y="T5"/>
              </a:cxn>
              <a:cxn ang="0">
                <a:pos x="T6" y="T7"/>
              </a:cxn>
            </a:cxnLst>
            <a:rect l="0" t="0" r="r" b="b"/>
            <a:pathLst>
              <a:path w="956" h="436">
                <a:moveTo>
                  <a:pt x="0" y="0"/>
                </a:moveTo>
                <a:cubicBezTo>
                  <a:pt x="0" y="0"/>
                  <a:pt x="536" y="320"/>
                  <a:pt x="956" y="436"/>
                </a:cubicBezTo>
                <a:cubicBezTo>
                  <a:pt x="0" y="436"/>
                  <a:pt x="0" y="436"/>
                  <a:pt x="0" y="436"/>
                </a:cubicBezTo>
                <a:lnTo>
                  <a:pt x="0" y="0"/>
                </a:lnTo>
                <a:close/>
              </a:path>
            </a:pathLst>
          </a:custGeom>
          <a:gradFill flip="none" rotWithShape="1">
            <a:gsLst>
              <a:gs pos="100000">
                <a:schemeClr val="accent2">
                  <a:alpha val="90000"/>
                </a:schemeClr>
              </a:gs>
              <a:gs pos="0">
                <a:schemeClr val="accent1">
                  <a:alpha val="80000"/>
                </a:schemeClr>
              </a:gs>
            </a:gsLst>
            <a:lin ang="0" scaled="1"/>
            <a:tileRect/>
          </a:gradFill>
          <a:ln w="206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8">
            <a:extLst>
              <a:ext uri="{FF2B5EF4-FFF2-40B4-BE49-F238E27FC236}">
                <a16:creationId xmlns:a16="http://schemas.microsoft.com/office/drawing/2014/main" id="{190AFB11-074E-4609-986D-466AA38715DC}"/>
              </a:ext>
            </a:extLst>
          </p:cNvPr>
          <p:cNvSpPr>
            <a:spLocks/>
          </p:cNvSpPr>
          <p:nvPr userDrawn="1"/>
        </p:nvSpPr>
        <p:spPr bwMode="auto">
          <a:xfrm>
            <a:off x="-4761" y="5299074"/>
            <a:ext cx="12191999" cy="1544637"/>
          </a:xfrm>
          <a:custGeom>
            <a:avLst/>
            <a:gdLst>
              <a:gd name="T0" fmla="*/ 2490 w 2490"/>
              <a:gd name="T1" fmla="*/ 96 h 314"/>
              <a:gd name="T2" fmla="*/ 2490 w 2490"/>
              <a:gd name="T3" fmla="*/ 314 h 314"/>
              <a:gd name="T4" fmla="*/ 0 w 2490"/>
              <a:gd name="T5" fmla="*/ 314 h 314"/>
              <a:gd name="T6" fmla="*/ 0 w 2490"/>
              <a:gd name="T7" fmla="*/ 0 h 314"/>
              <a:gd name="T8" fmla="*/ 1594 w 2490"/>
              <a:gd name="T9" fmla="*/ 228 h 314"/>
              <a:gd name="T10" fmla="*/ 2490 w 2490"/>
              <a:gd name="T11" fmla="*/ 96 h 314"/>
            </a:gdLst>
            <a:ahLst/>
            <a:cxnLst>
              <a:cxn ang="0">
                <a:pos x="T0" y="T1"/>
              </a:cxn>
              <a:cxn ang="0">
                <a:pos x="T2" y="T3"/>
              </a:cxn>
              <a:cxn ang="0">
                <a:pos x="T4" y="T5"/>
              </a:cxn>
              <a:cxn ang="0">
                <a:pos x="T6" y="T7"/>
              </a:cxn>
              <a:cxn ang="0">
                <a:pos x="T8" y="T9"/>
              </a:cxn>
              <a:cxn ang="0">
                <a:pos x="T10" y="T11"/>
              </a:cxn>
            </a:cxnLst>
            <a:rect l="0" t="0" r="r" b="b"/>
            <a:pathLst>
              <a:path w="2490" h="314">
                <a:moveTo>
                  <a:pt x="2490" y="96"/>
                </a:moveTo>
                <a:cubicBezTo>
                  <a:pt x="2490" y="314"/>
                  <a:pt x="2490" y="314"/>
                  <a:pt x="2490" y="314"/>
                </a:cubicBezTo>
                <a:cubicBezTo>
                  <a:pt x="0" y="314"/>
                  <a:pt x="0" y="314"/>
                  <a:pt x="0" y="314"/>
                </a:cubicBezTo>
                <a:cubicBezTo>
                  <a:pt x="0" y="0"/>
                  <a:pt x="0" y="0"/>
                  <a:pt x="0" y="0"/>
                </a:cubicBezTo>
                <a:cubicBezTo>
                  <a:pt x="0" y="0"/>
                  <a:pt x="722" y="248"/>
                  <a:pt x="1594" y="228"/>
                </a:cubicBezTo>
                <a:cubicBezTo>
                  <a:pt x="2106" y="216"/>
                  <a:pt x="2436" y="126"/>
                  <a:pt x="2490" y="96"/>
                </a:cubicBezTo>
                <a:close/>
              </a:path>
            </a:pathLst>
          </a:custGeom>
          <a:gradFill flip="none" rotWithShape="1">
            <a:gsLst>
              <a:gs pos="100000">
                <a:schemeClr val="accent2">
                  <a:alpha val="90000"/>
                </a:schemeClr>
              </a:gs>
              <a:gs pos="0">
                <a:schemeClr val="accent1">
                  <a:alpha val="80000"/>
                </a:schemeClr>
              </a:gs>
            </a:gsLst>
            <a:lin ang="0" scaled="1"/>
            <a:tileRect/>
          </a:gradFill>
          <a:ln w="206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5">
            <a:extLst>
              <a:ext uri="{FF2B5EF4-FFF2-40B4-BE49-F238E27FC236}">
                <a16:creationId xmlns:a16="http://schemas.microsoft.com/office/drawing/2014/main" id="{7A5200D1-70DE-4E55-85F2-FD2B704CA3E1}"/>
              </a:ext>
            </a:extLst>
          </p:cNvPr>
          <p:cNvSpPr>
            <a:spLocks/>
          </p:cNvSpPr>
          <p:nvPr userDrawn="1"/>
        </p:nvSpPr>
        <p:spPr bwMode="auto">
          <a:xfrm>
            <a:off x="9525" y="4956174"/>
            <a:ext cx="12177713" cy="1976437"/>
          </a:xfrm>
          <a:custGeom>
            <a:avLst/>
            <a:gdLst>
              <a:gd name="T0" fmla="*/ 0 w 2490"/>
              <a:gd name="T1" fmla="*/ 294 h 402"/>
              <a:gd name="T2" fmla="*/ 806 w 2490"/>
              <a:gd name="T3" fmla="*/ 346 h 402"/>
              <a:gd name="T4" fmla="*/ 2490 w 2490"/>
              <a:gd name="T5" fmla="*/ 84 h 402"/>
            </a:gdLst>
            <a:ahLst/>
            <a:cxnLst>
              <a:cxn ang="0">
                <a:pos x="T0" y="T1"/>
              </a:cxn>
              <a:cxn ang="0">
                <a:pos x="T2" y="T3"/>
              </a:cxn>
              <a:cxn ang="0">
                <a:pos x="T4" y="T5"/>
              </a:cxn>
            </a:cxnLst>
            <a:rect l="0" t="0" r="r" b="b"/>
            <a:pathLst>
              <a:path w="2490" h="402">
                <a:moveTo>
                  <a:pt x="0" y="294"/>
                </a:moveTo>
                <a:cubicBezTo>
                  <a:pt x="0" y="294"/>
                  <a:pt x="116" y="402"/>
                  <a:pt x="806" y="346"/>
                </a:cubicBezTo>
                <a:cubicBezTo>
                  <a:pt x="1118" y="320"/>
                  <a:pt x="2026" y="0"/>
                  <a:pt x="2490" y="84"/>
                </a:cubicBezTo>
              </a:path>
            </a:pathLst>
          </a:custGeom>
          <a:noFill/>
          <a:ln w="76200" cap="flat">
            <a:gradFill>
              <a:gsLst>
                <a:gs pos="0">
                  <a:schemeClr val="accent1"/>
                </a:gs>
                <a:gs pos="100000">
                  <a:schemeClr val="accent2"/>
                </a:gs>
              </a:gsLst>
              <a:lin ang="5400000" scaled="1"/>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
            <a:extLst>
              <a:ext uri="{FF2B5EF4-FFF2-40B4-BE49-F238E27FC236}">
                <a16:creationId xmlns:a16="http://schemas.microsoft.com/office/drawing/2014/main" id="{A25773DD-CB27-4CA6-B283-D6E1B12E7C8B}"/>
              </a:ext>
            </a:extLst>
          </p:cNvPr>
          <p:cNvSpPr>
            <a:spLocks/>
          </p:cNvSpPr>
          <p:nvPr userDrawn="1"/>
        </p:nvSpPr>
        <p:spPr bwMode="auto">
          <a:xfrm>
            <a:off x="49213" y="5221287"/>
            <a:ext cx="12138025" cy="1622424"/>
          </a:xfrm>
          <a:custGeom>
            <a:avLst/>
            <a:gdLst>
              <a:gd name="T0" fmla="*/ 0 w 2482"/>
              <a:gd name="T1" fmla="*/ 330 h 330"/>
              <a:gd name="T2" fmla="*/ 1286 w 2482"/>
              <a:gd name="T3" fmla="*/ 16 h 330"/>
              <a:gd name="T4" fmla="*/ 2482 w 2482"/>
              <a:gd name="T5" fmla="*/ 150 h 330"/>
            </a:gdLst>
            <a:ahLst/>
            <a:cxnLst>
              <a:cxn ang="0">
                <a:pos x="T0" y="T1"/>
              </a:cxn>
              <a:cxn ang="0">
                <a:pos x="T2" y="T3"/>
              </a:cxn>
              <a:cxn ang="0">
                <a:pos x="T4" y="T5"/>
              </a:cxn>
            </a:cxnLst>
            <a:rect l="0" t="0" r="r" b="b"/>
            <a:pathLst>
              <a:path w="2482" h="330">
                <a:moveTo>
                  <a:pt x="0" y="330"/>
                </a:moveTo>
                <a:cubicBezTo>
                  <a:pt x="0" y="330"/>
                  <a:pt x="400" y="0"/>
                  <a:pt x="1286" y="16"/>
                </a:cubicBezTo>
                <a:cubicBezTo>
                  <a:pt x="2172" y="32"/>
                  <a:pt x="2482" y="150"/>
                  <a:pt x="2482" y="150"/>
                </a:cubicBezTo>
              </a:path>
            </a:pathLst>
          </a:custGeom>
          <a:noFill/>
          <a:ln w="254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标题 69">
            <a:extLst>
              <a:ext uri="{FF2B5EF4-FFF2-40B4-BE49-F238E27FC236}">
                <a16:creationId xmlns:a16="http://schemas.microsoft.com/office/drawing/2014/main" id="{485447BF-6E39-40AC-8DAB-564C01693FCE}"/>
              </a:ext>
            </a:extLst>
          </p:cNvPr>
          <p:cNvSpPr>
            <a:spLocks noGrp="1"/>
          </p:cNvSpPr>
          <p:nvPr>
            <p:ph type="title" hasCustomPrompt="1"/>
          </p:nvPr>
        </p:nvSpPr>
        <p:spPr>
          <a:xfrm>
            <a:off x="838200" y="1628249"/>
            <a:ext cx="10515600" cy="1325563"/>
          </a:xfrm>
          <a:effectLst/>
        </p:spPr>
        <p:txBody>
          <a:bodyPr>
            <a:normAutofit/>
          </a:bodyPr>
          <a:lstStyle>
            <a:lvl1pPr algn="ctr">
              <a:defRPr sz="7200" b="1" spc="300">
                <a:gradFill flip="none" rotWithShape="1">
                  <a:gsLst>
                    <a:gs pos="0">
                      <a:schemeClr val="accent1"/>
                    </a:gs>
                    <a:gs pos="100000">
                      <a:schemeClr val="accent2"/>
                    </a:gs>
                  </a:gsLst>
                  <a:lin ang="5400000" scaled="1"/>
                  <a:tileRect/>
                </a:gradFill>
                <a:effectLst>
                  <a:outerShdw blurRad="190500" dist="127000" dir="2700000" algn="tl" rotWithShape="0">
                    <a:prstClr val="black">
                      <a:alpha val="20000"/>
                    </a:prstClr>
                  </a:outerShdw>
                </a:effectLst>
              </a:defRPr>
            </a:lvl1pPr>
          </a:lstStyle>
          <a:p>
            <a:r>
              <a:rPr lang="zh-CN" altLang="en-US" dirty="0"/>
              <a:t>协同发展 共建共赢</a:t>
            </a:r>
          </a:p>
        </p:txBody>
      </p:sp>
    </p:spTree>
    <p:extLst>
      <p:ext uri="{BB962C8B-B14F-4D97-AF65-F5344CB8AC3E}">
        <p14:creationId xmlns:p14="http://schemas.microsoft.com/office/powerpoint/2010/main" val="178967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AEB2B839-A3CB-46D5-821E-477F9C0DF29D}"/>
              </a:ext>
            </a:extLst>
          </p:cNvPr>
          <p:cNvSpPr/>
          <p:nvPr userDrawn="1"/>
        </p:nvSpPr>
        <p:spPr>
          <a:xfrm>
            <a:off x="518396" y="422031"/>
            <a:ext cx="11155208" cy="6013938"/>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34076F9-23C2-4D03-A96D-30C8A54FF6ED}"/>
              </a:ext>
            </a:extLst>
          </p:cNvPr>
          <p:cNvSpPr/>
          <p:nvPr userDrawn="1"/>
        </p:nvSpPr>
        <p:spPr>
          <a:xfrm>
            <a:off x="1142566" y="2133600"/>
            <a:ext cx="839234"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64E1207C-7288-44C0-97A8-A61876075BD7}"/>
              </a:ext>
            </a:extLst>
          </p:cNvPr>
          <p:cNvSpPr/>
          <p:nvPr userDrawn="1"/>
        </p:nvSpPr>
        <p:spPr>
          <a:xfrm>
            <a:off x="4014603" y="2133600"/>
            <a:ext cx="839234" cy="369332"/>
          </a:xfrm>
          <a:prstGeom prst="rect">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38E2E6E0-B293-4A23-8D17-831917ECD36C}"/>
              </a:ext>
            </a:extLst>
          </p:cNvPr>
          <p:cNvSpPr/>
          <p:nvPr userDrawn="1"/>
        </p:nvSpPr>
        <p:spPr>
          <a:xfrm>
            <a:off x="2034232" y="2157046"/>
            <a:ext cx="1048685" cy="338554"/>
          </a:xfrm>
          <a:prstGeom prst="rect">
            <a:avLst/>
          </a:prstGeom>
        </p:spPr>
        <p:txBody>
          <a:bodyPr wrap="none">
            <a:spAutoFit/>
          </a:bodyPr>
          <a:lstStyle/>
          <a:p>
            <a:r>
              <a:rPr lang="zh-CN" altLang="en-US" sz="1600" b="0" dirty="0">
                <a:solidFill>
                  <a:schemeClr val="tx1">
                    <a:lumMod val="95000"/>
                    <a:lumOff val="5000"/>
                  </a:schemeClr>
                </a:solidFill>
              </a:rPr>
              <a:t>#0A4EA8</a:t>
            </a:r>
          </a:p>
        </p:txBody>
      </p:sp>
      <p:sp>
        <p:nvSpPr>
          <p:cNvPr id="7" name="矩形 6">
            <a:extLst>
              <a:ext uri="{FF2B5EF4-FFF2-40B4-BE49-F238E27FC236}">
                <a16:creationId xmlns:a16="http://schemas.microsoft.com/office/drawing/2014/main" id="{7B999ED6-4218-4E47-8ADB-524B2B54CC9D}"/>
              </a:ext>
            </a:extLst>
          </p:cNvPr>
          <p:cNvSpPr/>
          <p:nvPr userDrawn="1"/>
        </p:nvSpPr>
        <p:spPr>
          <a:xfrm>
            <a:off x="4972157" y="2157046"/>
            <a:ext cx="966098" cy="338554"/>
          </a:xfrm>
          <a:prstGeom prst="rect">
            <a:avLst/>
          </a:prstGeom>
        </p:spPr>
        <p:txBody>
          <a:bodyPr wrap="none">
            <a:spAutoFit/>
          </a:bodyPr>
          <a:lstStyle/>
          <a:p>
            <a:r>
              <a:rPr lang="zh-CN" altLang="en-US" sz="1600" b="0" dirty="0">
                <a:solidFill>
                  <a:schemeClr val="tx1">
                    <a:lumMod val="95000"/>
                    <a:lumOff val="5000"/>
                  </a:schemeClr>
                </a:solidFill>
              </a:rPr>
              <a:t>#119999</a:t>
            </a:r>
          </a:p>
        </p:txBody>
      </p:sp>
      <p:sp>
        <p:nvSpPr>
          <p:cNvPr id="9" name="矩形 8">
            <a:extLst>
              <a:ext uri="{FF2B5EF4-FFF2-40B4-BE49-F238E27FC236}">
                <a16:creationId xmlns:a16="http://schemas.microsoft.com/office/drawing/2014/main" id="{85DE9E5F-B417-4192-881C-CE42AF867AB7}"/>
              </a:ext>
            </a:extLst>
          </p:cNvPr>
          <p:cNvSpPr/>
          <p:nvPr userDrawn="1"/>
        </p:nvSpPr>
        <p:spPr>
          <a:xfrm>
            <a:off x="7354286" y="2133600"/>
            <a:ext cx="839234" cy="3693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C9C662D-F54B-48ED-B1B7-43A2E82A8974}"/>
              </a:ext>
            </a:extLst>
          </p:cNvPr>
          <p:cNvSpPr/>
          <p:nvPr userDrawn="1"/>
        </p:nvSpPr>
        <p:spPr>
          <a:xfrm>
            <a:off x="8269286" y="2157046"/>
            <a:ext cx="1037463" cy="338554"/>
          </a:xfrm>
          <a:prstGeom prst="rect">
            <a:avLst/>
          </a:prstGeom>
        </p:spPr>
        <p:txBody>
          <a:bodyPr wrap="none">
            <a:spAutoFit/>
          </a:bodyPr>
          <a:lstStyle/>
          <a:p>
            <a:r>
              <a:rPr lang="zh-CN" altLang="en-US" sz="1600" b="0" dirty="0">
                <a:solidFill>
                  <a:schemeClr val="tx1">
                    <a:lumMod val="95000"/>
                    <a:lumOff val="5000"/>
                  </a:schemeClr>
                </a:solidFill>
              </a:rPr>
              <a:t>#819EC0</a:t>
            </a:r>
          </a:p>
        </p:txBody>
      </p:sp>
      <p:sp>
        <p:nvSpPr>
          <p:cNvPr id="14" name="文本框 13">
            <a:extLst>
              <a:ext uri="{FF2B5EF4-FFF2-40B4-BE49-F238E27FC236}">
                <a16:creationId xmlns:a16="http://schemas.microsoft.com/office/drawing/2014/main" id="{81C67B91-9EDF-46E2-BAC8-A61BA01E1D65}"/>
              </a:ext>
            </a:extLst>
          </p:cNvPr>
          <p:cNvSpPr txBox="1"/>
          <p:nvPr userDrawn="1"/>
        </p:nvSpPr>
        <p:spPr>
          <a:xfrm>
            <a:off x="1001623" y="4617902"/>
            <a:ext cx="2178802" cy="307777"/>
          </a:xfrm>
          <a:prstGeom prst="rect">
            <a:avLst/>
          </a:prstGeom>
          <a:noFill/>
        </p:spPr>
        <p:txBody>
          <a:bodyPr wrap="none" rtlCol="0">
            <a:spAutoFit/>
          </a:bodyPr>
          <a:lstStyle/>
          <a:p>
            <a:r>
              <a:rPr lang="zh-CN" altLang="en-US" sz="1400" dirty="0"/>
              <a:t>标题字体大小：</a:t>
            </a:r>
            <a:r>
              <a:rPr lang="en-US" altLang="zh-CN" sz="1400" dirty="0"/>
              <a:t>28</a:t>
            </a:r>
            <a:r>
              <a:rPr lang="zh-CN" altLang="en-US" sz="1400" dirty="0"/>
              <a:t>号加粗</a:t>
            </a:r>
          </a:p>
        </p:txBody>
      </p:sp>
      <p:sp>
        <p:nvSpPr>
          <p:cNvPr id="15" name="文本框 14">
            <a:extLst>
              <a:ext uri="{FF2B5EF4-FFF2-40B4-BE49-F238E27FC236}">
                <a16:creationId xmlns:a16="http://schemas.microsoft.com/office/drawing/2014/main" id="{745A3506-A323-49D3-889A-6FC8A46FB25F}"/>
              </a:ext>
            </a:extLst>
          </p:cNvPr>
          <p:cNvSpPr txBox="1"/>
          <p:nvPr userDrawn="1"/>
        </p:nvSpPr>
        <p:spPr>
          <a:xfrm>
            <a:off x="3604542" y="4611805"/>
            <a:ext cx="2698175" cy="307777"/>
          </a:xfrm>
          <a:prstGeom prst="rect">
            <a:avLst/>
          </a:prstGeom>
          <a:noFill/>
        </p:spPr>
        <p:txBody>
          <a:bodyPr wrap="none" rtlCol="0">
            <a:spAutoFit/>
          </a:bodyPr>
          <a:lstStyle/>
          <a:p>
            <a:r>
              <a:rPr lang="zh-CN" altLang="en-US" sz="1400" dirty="0"/>
              <a:t>标题字体颜色：</a:t>
            </a:r>
            <a:r>
              <a:rPr lang="zh-CN" altLang="en-US" sz="1400" b="1" dirty="0">
                <a:gradFill>
                  <a:gsLst>
                    <a:gs pos="99000">
                      <a:schemeClr val="accent1"/>
                    </a:gs>
                    <a:gs pos="0">
                      <a:schemeClr val="accent2"/>
                    </a:gs>
                  </a:gsLst>
                  <a:lin ang="16200000" scaled="1"/>
                </a:gradFill>
              </a:rPr>
              <a:t>标准色蓝绿渐变</a:t>
            </a:r>
          </a:p>
        </p:txBody>
      </p:sp>
      <p:sp>
        <p:nvSpPr>
          <p:cNvPr id="16" name="文本框 15">
            <a:extLst>
              <a:ext uri="{FF2B5EF4-FFF2-40B4-BE49-F238E27FC236}">
                <a16:creationId xmlns:a16="http://schemas.microsoft.com/office/drawing/2014/main" id="{9E6C9385-44FC-46AA-A35E-3E16131FD651}"/>
              </a:ext>
            </a:extLst>
          </p:cNvPr>
          <p:cNvSpPr txBox="1"/>
          <p:nvPr userDrawn="1"/>
        </p:nvSpPr>
        <p:spPr>
          <a:xfrm>
            <a:off x="1001623" y="5126918"/>
            <a:ext cx="1819729" cy="307777"/>
          </a:xfrm>
          <a:prstGeom prst="rect">
            <a:avLst/>
          </a:prstGeom>
          <a:noFill/>
        </p:spPr>
        <p:txBody>
          <a:bodyPr wrap="none" rtlCol="0">
            <a:spAutoFit/>
          </a:bodyPr>
          <a:lstStyle/>
          <a:p>
            <a:r>
              <a:rPr lang="zh-CN" altLang="en-US" sz="1400" dirty="0"/>
              <a:t>内容字体大小：</a:t>
            </a:r>
            <a:r>
              <a:rPr lang="en-US" altLang="zh-CN" sz="1400" dirty="0"/>
              <a:t>18</a:t>
            </a:r>
            <a:r>
              <a:rPr lang="zh-CN" altLang="en-US" sz="1400" dirty="0"/>
              <a:t>号</a:t>
            </a:r>
          </a:p>
        </p:txBody>
      </p:sp>
      <p:sp>
        <p:nvSpPr>
          <p:cNvPr id="17" name="文本框 16">
            <a:extLst>
              <a:ext uri="{FF2B5EF4-FFF2-40B4-BE49-F238E27FC236}">
                <a16:creationId xmlns:a16="http://schemas.microsoft.com/office/drawing/2014/main" id="{0F58BECD-4429-48D7-9F6A-17E5E34783EE}"/>
              </a:ext>
            </a:extLst>
          </p:cNvPr>
          <p:cNvSpPr txBox="1"/>
          <p:nvPr userDrawn="1"/>
        </p:nvSpPr>
        <p:spPr>
          <a:xfrm>
            <a:off x="3604542" y="5126918"/>
            <a:ext cx="3305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lumMod val="95000"/>
                    <a:lumOff val="5000"/>
                  </a:schemeClr>
                </a:solidFill>
              </a:rPr>
              <a:t>内容字体颜色：黑色，色号：</a:t>
            </a:r>
            <a:r>
              <a:rPr lang="zh-CN" altLang="en-US" sz="1400" dirty="0"/>
              <a:t>#0D0D0D</a:t>
            </a:r>
          </a:p>
        </p:txBody>
      </p:sp>
      <p:sp>
        <p:nvSpPr>
          <p:cNvPr id="20" name="矩形 19">
            <a:extLst>
              <a:ext uri="{FF2B5EF4-FFF2-40B4-BE49-F238E27FC236}">
                <a16:creationId xmlns:a16="http://schemas.microsoft.com/office/drawing/2014/main" id="{CFD572D2-F91E-4D19-AA21-8AC959AD8234}"/>
              </a:ext>
            </a:extLst>
          </p:cNvPr>
          <p:cNvSpPr/>
          <p:nvPr userDrawn="1"/>
        </p:nvSpPr>
        <p:spPr>
          <a:xfrm>
            <a:off x="825443" y="643289"/>
            <a:ext cx="7713784" cy="667420"/>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840FABF-6C80-4B32-AF33-2BF68A701E10}"/>
              </a:ext>
            </a:extLst>
          </p:cNvPr>
          <p:cNvSpPr txBox="1"/>
          <p:nvPr userDrawn="1"/>
        </p:nvSpPr>
        <p:spPr>
          <a:xfrm>
            <a:off x="1024701" y="729043"/>
            <a:ext cx="2569934" cy="523220"/>
          </a:xfrm>
          <a:prstGeom prst="rect">
            <a:avLst/>
          </a:prstGeom>
          <a:noFill/>
        </p:spPr>
        <p:txBody>
          <a:bodyPr wrap="none" rtlCol="0">
            <a:spAutoFit/>
          </a:bodyPr>
          <a:lstStyle/>
          <a:p>
            <a:r>
              <a:rPr lang="zh-CN" altLang="en-US" sz="2800" b="1" spc="300" dirty="0">
                <a:solidFill>
                  <a:schemeClr val="tx1">
                    <a:lumMod val="95000"/>
                    <a:lumOff val="5000"/>
                  </a:schemeClr>
                </a:solidFill>
              </a:rPr>
              <a:t>模板使用规范</a:t>
            </a:r>
          </a:p>
        </p:txBody>
      </p:sp>
      <p:sp>
        <p:nvSpPr>
          <p:cNvPr id="22" name="矩形 21">
            <a:extLst>
              <a:ext uri="{FF2B5EF4-FFF2-40B4-BE49-F238E27FC236}">
                <a16:creationId xmlns:a16="http://schemas.microsoft.com/office/drawing/2014/main" id="{0D0BBF3B-F7E5-4449-9F06-C5D0DF20DE42}"/>
              </a:ext>
            </a:extLst>
          </p:cNvPr>
          <p:cNvSpPr/>
          <p:nvPr userDrawn="1"/>
        </p:nvSpPr>
        <p:spPr>
          <a:xfrm>
            <a:off x="819552" y="1672498"/>
            <a:ext cx="4251412"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B5F3623-69EC-49B1-9978-F5195CDF4CA1}"/>
              </a:ext>
            </a:extLst>
          </p:cNvPr>
          <p:cNvSpPr/>
          <p:nvPr userDrawn="1"/>
        </p:nvSpPr>
        <p:spPr>
          <a:xfrm>
            <a:off x="7121036" y="1672498"/>
            <a:ext cx="4251412"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A632CDFB-60E9-4901-AF9E-71383B3C6CCC}"/>
              </a:ext>
            </a:extLst>
          </p:cNvPr>
          <p:cNvSpPr txBox="1"/>
          <p:nvPr userDrawn="1"/>
        </p:nvSpPr>
        <p:spPr>
          <a:xfrm>
            <a:off x="1008185" y="1652953"/>
            <a:ext cx="1005403" cy="338554"/>
          </a:xfrm>
          <a:prstGeom prst="rect">
            <a:avLst/>
          </a:prstGeom>
          <a:noFill/>
        </p:spPr>
        <p:txBody>
          <a:bodyPr wrap="none" rtlCol="0">
            <a:spAutoFit/>
          </a:bodyPr>
          <a:lstStyle/>
          <a:p>
            <a:r>
              <a:rPr lang="zh-CN" altLang="en-US" sz="1600" b="1" dirty="0"/>
              <a:t>标准色：</a:t>
            </a:r>
          </a:p>
        </p:txBody>
      </p:sp>
      <p:sp>
        <p:nvSpPr>
          <p:cNvPr id="25" name="文本框 24">
            <a:extLst>
              <a:ext uri="{FF2B5EF4-FFF2-40B4-BE49-F238E27FC236}">
                <a16:creationId xmlns:a16="http://schemas.microsoft.com/office/drawing/2014/main" id="{42E3C707-7B37-4603-83F9-203944F79516}"/>
              </a:ext>
            </a:extLst>
          </p:cNvPr>
          <p:cNvSpPr txBox="1"/>
          <p:nvPr userDrawn="1"/>
        </p:nvSpPr>
        <p:spPr>
          <a:xfrm>
            <a:off x="7245967" y="1652953"/>
            <a:ext cx="1005403" cy="338554"/>
          </a:xfrm>
          <a:prstGeom prst="rect">
            <a:avLst/>
          </a:prstGeom>
          <a:noFill/>
        </p:spPr>
        <p:txBody>
          <a:bodyPr wrap="none" rtlCol="0">
            <a:spAutoFit/>
          </a:bodyPr>
          <a:lstStyle/>
          <a:p>
            <a:r>
              <a:rPr lang="zh-CN" altLang="en-US" sz="1600" b="1" dirty="0"/>
              <a:t>辅助色：</a:t>
            </a:r>
          </a:p>
        </p:txBody>
      </p:sp>
      <p:sp>
        <p:nvSpPr>
          <p:cNvPr id="26" name="矩形 25">
            <a:extLst>
              <a:ext uri="{FF2B5EF4-FFF2-40B4-BE49-F238E27FC236}">
                <a16:creationId xmlns:a16="http://schemas.microsoft.com/office/drawing/2014/main" id="{953C7D5F-E5DD-4422-AD0A-F0811207E005}"/>
              </a:ext>
            </a:extLst>
          </p:cNvPr>
          <p:cNvSpPr/>
          <p:nvPr userDrawn="1"/>
        </p:nvSpPr>
        <p:spPr>
          <a:xfrm>
            <a:off x="819773" y="3149323"/>
            <a:ext cx="10347525"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D3363E1B-FDD3-4860-B344-28F686EFC589}"/>
              </a:ext>
            </a:extLst>
          </p:cNvPr>
          <p:cNvSpPr txBox="1"/>
          <p:nvPr userDrawn="1"/>
        </p:nvSpPr>
        <p:spPr>
          <a:xfrm>
            <a:off x="1008185" y="3131149"/>
            <a:ext cx="2499402" cy="338554"/>
          </a:xfrm>
          <a:prstGeom prst="rect">
            <a:avLst/>
          </a:prstGeom>
          <a:noFill/>
        </p:spPr>
        <p:txBody>
          <a:bodyPr wrap="none" rtlCol="0">
            <a:spAutoFit/>
          </a:bodyPr>
          <a:lstStyle/>
          <a:p>
            <a:r>
              <a:rPr lang="zh-CN" altLang="en-US" sz="1600" b="1" dirty="0"/>
              <a:t>中文标准字体： </a:t>
            </a:r>
            <a:r>
              <a:rPr lang="zh-CN" altLang="en-US" sz="1600" b="0" dirty="0"/>
              <a:t>微软雅黑</a:t>
            </a:r>
          </a:p>
        </p:txBody>
      </p:sp>
      <p:sp>
        <p:nvSpPr>
          <p:cNvPr id="28" name="文本框 27">
            <a:extLst>
              <a:ext uri="{FF2B5EF4-FFF2-40B4-BE49-F238E27FC236}">
                <a16:creationId xmlns:a16="http://schemas.microsoft.com/office/drawing/2014/main" id="{720FFA0E-BB82-43DB-82C8-E6B0F47CA29D}"/>
              </a:ext>
            </a:extLst>
          </p:cNvPr>
          <p:cNvSpPr txBox="1"/>
          <p:nvPr userDrawn="1"/>
        </p:nvSpPr>
        <p:spPr>
          <a:xfrm>
            <a:off x="4387328" y="3130715"/>
            <a:ext cx="2127890" cy="338554"/>
          </a:xfrm>
          <a:prstGeom prst="rect">
            <a:avLst/>
          </a:prstGeom>
          <a:noFill/>
        </p:spPr>
        <p:txBody>
          <a:bodyPr wrap="none" rtlCol="0">
            <a:spAutoFit/>
          </a:bodyPr>
          <a:lstStyle/>
          <a:p>
            <a:r>
              <a:rPr lang="zh-CN" altLang="en-US" sz="1600" b="1" dirty="0"/>
              <a:t>英文标准字体： </a:t>
            </a:r>
            <a:r>
              <a:rPr lang="en-US" altLang="zh-CN" sz="1600" b="0" dirty="0"/>
              <a:t>Arial</a:t>
            </a:r>
            <a:endParaRPr lang="zh-CN" altLang="en-US" sz="1600" b="0" dirty="0"/>
          </a:p>
        </p:txBody>
      </p:sp>
      <p:sp>
        <p:nvSpPr>
          <p:cNvPr id="29" name="矩形 28">
            <a:extLst>
              <a:ext uri="{FF2B5EF4-FFF2-40B4-BE49-F238E27FC236}">
                <a16:creationId xmlns:a16="http://schemas.microsoft.com/office/drawing/2014/main" id="{10ECD08F-5A53-489E-B387-7E2CCDF77981}"/>
              </a:ext>
            </a:extLst>
          </p:cNvPr>
          <p:cNvSpPr/>
          <p:nvPr userDrawn="1"/>
        </p:nvSpPr>
        <p:spPr>
          <a:xfrm>
            <a:off x="819552" y="4002991"/>
            <a:ext cx="4251412"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B4268E7C-ED28-4AE6-9E07-4A63FDAF244C}"/>
              </a:ext>
            </a:extLst>
          </p:cNvPr>
          <p:cNvSpPr txBox="1"/>
          <p:nvPr userDrawn="1"/>
        </p:nvSpPr>
        <p:spPr>
          <a:xfrm>
            <a:off x="1008185" y="3987602"/>
            <a:ext cx="1826141" cy="338554"/>
          </a:xfrm>
          <a:prstGeom prst="rect">
            <a:avLst/>
          </a:prstGeom>
          <a:noFill/>
        </p:spPr>
        <p:txBody>
          <a:bodyPr wrap="none" rtlCol="0">
            <a:spAutoFit/>
          </a:bodyPr>
          <a:lstStyle/>
          <a:p>
            <a:r>
              <a:rPr lang="zh-CN" altLang="en-US" sz="1600" b="1" dirty="0"/>
              <a:t>内容页字体标准：</a:t>
            </a:r>
          </a:p>
        </p:txBody>
      </p:sp>
    </p:spTree>
    <p:extLst>
      <p:ext uri="{BB962C8B-B14F-4D97-AF65-F5344CB8AC3E}">
        <p14:creationId xmlns:p14="http://schemas.microsoft.com/office/powerpoint/2010/main" val="41090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74409D4-D487-4D07-81C7-BDE2B5299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57BAF08-089D-48C7-ADFD-08DDF4065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B2BE3B0-A08A-4E1B-BB67-0239A8D7D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FB943-31B4-454F-BDE8-0EBEF400D88D}" type="datetimeFigureOut">
              <a:rPr lang="zh-CN" altLang="en-US" smtClean="0"/>
              <a:t>2020/7/16</a:t>
            </a:fld>
            <a:endParaRPr lang="zh-CN" altLang="en-US"/>
          </a:p>
        </p:txBody>
      </p:sp>
      <p:sp>
        <p:nvSpPr>
          <p:cNvPr id="5" name="页脚占位符 4">
            <a:extLst>
              <a:ext uri="{FF2B5EF4-FFF2-40B4-BE49-F238E27FC236}">
                <a16:creationId xmlns:a16="http://schemas.microsoft.com/office/drawing/2014/main" id="{4D06831C-84E7-4929-A147-F0BB151CE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E770753-2A39-400D-98D2-E9602FFE7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7921C-D3DE-4CD9-8805-B4D7DF39619F}" type="slidenum">
              <a:rPr lang="zh-CN" altLang="en-US" smtClean="0"/>
              <a:t>‹#›</a:t>
            </a:fld>
            <a:endParaRPr lang="zh-CN" altLang="en-US"/>
          </a:p>
        </p:txBody>
      </p:sp>
    </p:spTree>
    <p:extLst>
      <p:ext uri="{BB962C8B-B14F-4D97-AF65-F5344CB8AC3E}">
        <p14:creationId xmlns:p14="http://schemas.microsoft.com/office/powerpoint/2010/main" val="3386105727"/>
      </p:ext>
    </p:extLst>
  </p:cSld>
  <p:clrMap bg1="lt1" tx1="dk1" bg2="lt2" tx2="dk2" accent1="accent1" accent2="accent2" accent3="accent3" accent4="accent4" accent5="accent5" accent6="accent6" hlink="hlink" folHlink="folHlink"/>
  <p:sldLayoutIdLst>
    <p:sldLayoutId id="2147483679" r:id="rId1"/>
    <p:sldLayoutId id="2147483687" r:id="rId2"/>
    <p:sldLayoutId id="2147483683" r:id="rId3"/>
    <p:sldLayoutId id="2147483671" r:id="rId4"/>
    <p:sldLayoutId id="2147483688" r:id="rId5"/>
    <p:sldLayoutId id="2147483684" r:id="rId6"/>
    <p:sldLayoutId id="2147483689" r:id="rId7"/>
    <p:sldLayoutId id="2147483682" r:id="rId8"/>
    <p:sldLayoutId id="214748365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6.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s://www.degruyter.com/" TargetMode="External"/><Relationship Id="rId13" Type="http://schemas.openxmlformats.org/officeDocument/2006/relationships/image" Target="../media/image31.svg"/><Relationship Id="rId18" Type="http://schemas.openxmlformats.org/officeDocument/2006/relationships/image" Target="../media/image36.tiff"/><Relationship Id="rId26" Type="http://schemas.openxmlformats.org/officeDocument/2006/relationships/image" Target="../media/image43.jpg"/><Relationship Id="rId3" Type="http://schemas.openxmlformats.org/officeDocument/2006/relationships/image" Target="../media/image22.png"/><Relationship Id="rId21" Type="http://schemas.openxmlformats.org/officeDocument/2006/relationships/image" Target="../media/image39.tiff"/><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2.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jpg"/><Relationship Id="rId29"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25.jpeg"/><Relationship Id="rId11" Type="http://schemas.openxmlformats.org/officeDocument/2006/relationships/image" Target="../media/image29.tiff"/><Relationship Id="rId24" Type="http://schemas.openxmlformats.org/officeDocument/2006/relationships/hyperlink" Target="https://www.paratera.com/index.html" TargetMode="External"/><Relationship Id="rId5" Type="http://schemas.openxmlformats.org/officeDocument/2006/relationships/image" Target="../media/image24.png"/><Relationship Id="rId15" Type="http://schemas.openxmlformats.org/officeDocument/2006/relationships/image" Target="../media/image33.tiff"/><Relationship Id="rId23" Type="http://schemas.openxmlformats.org/officeDocument/2006/relationships/image" Target="../media/image41.tiff"/><Relationship Id="rId28" Type="http://schemas.openxmlformats.org/officeDocument/2006/relationships/image" Target="../media/image45.jpg"/><Relationship Id="rId10" Type="http://schemas.openxmlformats.org/officeDocument/2006/relationships/image" Target="../media/image28.jpeg"/><Relationship Id="rId19" Type="http://schemas.openxmlformats.org/officeDocument/2006/relationships/image" Target="../media/image37.png"/><Relationship Id="rId31"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tiff"/><Relationship Id="rId22" Type="http://schemas.openxmlformats.org/officeDocument/2006/relationships/image" Target="../media/image40.tiff"/><Relationship Id="rId27" Type="http://schemas.openxmlformats.org/officeDocument/2006/relationships/image" Target="../media/image44.jpg"/><Relationship Id="rId30"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fsso.cnki.net/&#65292;&#36873;&#25321;" TargetMode="Externa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230080"/>
            <a:ext cx="7112420" cy="1754326"/>
          </a:xfrm>
        </p:spPr>
        <p:txBody>
          <a:bodyPr/>
          <a:lstStyle/>
          <a:p>
            <a:r>
              <a:rPr lang="en-US" altLang="zh-CN" dirty="0" err="1"/>
              <a:t>CRASI+eduroam</a:t>
            </a:r>
            <a:r>
              <a:rPr lang="zh-CN" altLang="en-US" dirty="0"/>
              <a:t>服务介绍</a:t>
            </a:r>
          </a:p>
        </p:txBody>
      </p:sp>
      <p:sp>
        <p:nvSpPr>
          <p:cNvPr id="4" name="矩形 3">
            <a:extLst>
              <a:ext uri="{FF2B5EF4-FFF2-40B4-BE49-F238E27FC236}">
                <a16:creationId xmlns:a16="http://schemas.microsoft.com/office/drawing/2014/main" id="{55B7C200-DD46-2F4C-888F-2ED7C2EBEC8D}"/>
              </a:ext>
            </a:extLst>
          </p:cNvPr>
          <p:cNvSpPr/>
          <p:nvPr/>
        </p:nvSpPr>
        <p:spPr>
          <a:xfrm>
            <a:off x="7861777" y="3234522"/>
            <a:ext cx="1095172" cy="497316"/>
          </a:xfrm>
          <a:prstGeom prst="rect">
            <a:avLst/>
          </a:prstGeom>
        </p:spPr>
        <p:txBody>
          <a:bodyPr wrap="none">
            <a:spAutoFit/>
          </a:bodyPr>
          <a:lstStyle/>
          <a:p>
            <a:pPr algn="ctr">
              <a:lnSpc>
                <a:spcPct val="120000"/>
              </a:lnSpc>
            </a:pPr>
            <a:r>
              <a:rPr lang="en-US" altLang="zh-CN" sz="2400" b="1" spc="300" dirty="0">
                <a:solidFill>
                  <a:schemeClr val="tx1">
                    <a:lumMod val="75000"/>
                    <a:lumOff val="25000"/>
                  </a:schemeClr>
                </a:solidFill>
                <a:latin typeface="微软雅黑" panose="020B0503020204020204" pitchFamily="34" charset="-122"/>
                <a:ea typeface="微软雅黑" panose="020B0503020204020204" pitchFamily="34" charset="-122"/>
              </a:rPr>
              <a:t>2020</a:t>
            </a:r>
            <a:endParaRPr lang="zh-CN" altLang="en-US" sz="2400" spc="300" dirty="0">
              <a:solidFill>
                <a:schemeClr val="tx1">
                  <a:lumMod val="75000"/>
                  <a:lumOff val="25000"/>
                </a:schemeClr>
              </a:solidFill>
            </a:endParaRPr>
          </a:p>
        </p:txBody>
      </p:sp>
      <p:sp>
        <p:nvSpPr>
          <p:cNvPr id="5" name="文本框 4">
            <a:extLst>
              <a:ext uri="{FF2B5EF4-FFF2-40B4-BE49-F238E27FC236}">
                <a16:creationId xmlns:a16="http://schemas.microsoft.com/office/drawing/2014/main" id="{88B2B425-C352-46D2-BF6D-8A9EE352B4CC}"/>
              </a:ext>
            </a:extLst>
          </p:cNvPr>
          <p:cNvSpPr txBox="1"/>
          <p:nvPr/>
        </p:nvSpPr>
        <p:spPr>
          <a:xfrm>
            <a:off x="609600" y="4655985"/>
            <a:ext cx="4636168" cy="646331"/>
          </a:xfrm>
          <a:prstGeom prst="rect">
            <a:avLst/>
          </a:prstGeom>
          <a:effectLst/>
        </p:spPr>
        <p:txBody>
          <a:bodyPr vert="horz" wrap="square" lIns="91440" tIns="45720" rIns="91440" bIns="45720" rtlCol="0" anchor="ctr">
            <a:spAutoFit/>
          </a:bodyPr>
          <a:lstStyle>
            <a:lvl1pPr>
              <a:lnSpc>
                <a:spcPct val="90000"/>
              </a:lnSpc>
              <a:spcBef>
                <a:spcPct val="0"/>
              </a:spcBef>
              <a:buNone/>
              <a:defRPr lang="zh-CN" altLang="en-US"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defRPr>
            </a:lvl1pPr>
          </a:lstStyle>
          <a:p>
            <a:r>
              <a:rPr lang="zh-CN" altLang="en-US" sz="2000" dirty="0"/>
              <a:t>汇报人：王龙</a:t>
            </a:r>
            <a:endParaRPr lang="en-US" altLang="zh-CN" sz="2000" dirty="0"/>
          </a:p>
          <a:p>
            <a:r>
              <a:rPr lang="zh-CN" altLang="en-US" sz="2000" dirty="0"/>
              <a:t>公司：赛尔网络有限公司</a:t>
            </a:r>
          </a:p>
        </p:txBody>
      </p:sp>
    </p:spTree>
    <p:extLst>
      <p:ext uri="{BB962C8B-B14F-4D97-AF65-F5344CB8AC3E}">
        <p14:creationId xmlns:p14="http://schemas.microsoft.com/office/powerpoint/2010/main" val="300994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79289D-0A91-C34C-9C8A-2BFC0E517B42}"/>
              </a:ext>
            </a:extLst>
          </p:cNvPr>
          <p:cNvSpPr>
            <a:spLocks noGrp="1"/>
          </p:cNvSpPr>
          <p:nvPr>
            <p:ph type="title"/>
          </p:nvPr>
        </p:nvSpPr>
        <p:spPr>
          <a:xfrm>
            <a:off x="982029" y="310629"/>
            <a:ext cx="3116559" cy="480131"/>
          </a:xfrm>
        </p:spPr>
        <p:txBody>
          <a:bodyPr/>
          <a:lstStyle/>
          <a:p>
            <a:r>
              <a:rPr kumimoji="1" lang="en-US" altLang="zh-CN" dirty="0"/>
              <a:t>2.</a:t>
            </a:r>
            <a:r>
              <a:rPr kumimoji="1" lang="zh-CN" altLang="en-US" dirty="0"/>
              <a:t> 学术资源保障</a:t>
            </a:r>
          </a:p>
        </p:txBody>
      </p:sp>
      <p:pic>
        <p:nvPicPr>
          <p:cNvPr id="3" name="图片 2" descr="../../../Desktop/境外数据库.png">
            <a:extLst>
              <a:ext uri="{FF2B5EF4-FFF2-40B4-BE49-F238E27FC236}">
                <a16:creationId xmlns:a16="http://schemas.microsoft.com/office/drawing/2014/main" id="{34D0483C-538E-4E4E-B9BD-662AB14B259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0886" y="1522826"/>
            <a:ext cx="7815714" cy="4820810"/>
          </a:xfrm>
          <a:prstGeom prst="rect">
            <a:avLst/>
          </a:prstGeom>
          <a:noFill/>
          <a:ln>
            <a:noFill/>
          </a:ln>
        </p:spPr>
      </p:pic>
      <p:pic>
        <p:nvPicPr>
          <p:cNvPr id="4" name="图片 3" descr="logo.png">
            <a:extLst>
              <a:ext uri="{FF2B5EF4-FFF2-40B4-BE49-F238E27FC236}">
                <a16:creationId xmlns:a16="http://schemas.microsoft.com/office/drawing/2014/main" id="{F75A540C-8810-3A40-BFAB-0D8EA41E68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853" y="3567221"/>
            <a:ext cx="2018462" cy="877592"/>
          </a:xfrm>
          <a:prstGeom prst="rect">
            <a:avLst/>
          </a:prstGeom>
        </p:spPr>
      </p:pic>
      <p:pic>
        <p:nvPicPr>
          <p:cNvPr id="5" name="图片 4">
            <a:extLst>
              <a:ext uri="{FF2B5EF4-FFF2-40B4-BE49-F238E27FC236}">
                <a16:creationId xmlns:a16="http://schemas.microsoft.com/office/drawing/2014/main" id="{9CC8919F-D2A6-6B4E-91DA-8259BF7A5C10}"/>
              </a:ext>
            </a:extLst>
          </p:cNvPr>
          <p:cNvPicPr/>
          <p:nvPr/>
        </p:nvPicPr>
        <p:blipFill>
          <a:blip r:embed="rId4" cstate="email">
            <a:extLst>
              <a:ext uri="{BEBA8EAE-BF5A-486C-A8C5-ECC9F3942E4B}">
                <a14:imgProps xmlns:a14="http://schemas.microsoft.com/office/drawing/2010/main">
                  <a14:imgLayer r:embed="rId5">
                    <a14:imgEffect>
                      <a14:backgroundRemoval t="9949" b="100000" l="9738" r="97004">
                        <a14:foregroundMark x1="52622" y1="22959" x2="52622" y2="22959"/>
                        <a14:foregroundMark x1="41948" y1="46939" x2="41948" y2="46939"/>
                        <a14:foregroundMark x1="12547" y1="45153" x2="12547" y2="45153"/>
                        <a14:foregroundMark x1="21348" y1="44643" x2="21348" y2="44643"/>
                        <a14:foregroundMark x1="33146" y1="42347" x2="33146" y2="42347"/>
                        <a14:foregroundMark x1="55056" y1="47449" x2="55056" y2="47449"/>
                        <a14:foregroundMark x1="65543" y1="49235" x2="65543" y2="49235"/>
                        <a14:foregroundMark x1="75655" y1="48724" x2="75655" y2="48724"/>
                        <a14:foregroundMark x1="86330" y1="41837" x2="86330" y2="41837"/>
                      </a14:backgroundRemoval>
                    </a14:imgEffect>
                  </a14:imgLayer>
                </a14:imgProps>
              </a:ext>
              <a:ext uri="{28A0092B-C50C-407E-A947-70E740481C1C}">
                <a14:useLocalDpi xmlns:a14="http://schemas.microsoft.com/office/drawing/2010/main"/>
              </a:ext>
            </a:extLst>
          </a:blip>
          <a:stretch>
            <a:fillRect/>
          </a:stretch>
        </p:blipFill>
        <p:spPr>
          <a:xfrm>
            <a:off x="621853" y="1840365"/>
            <a:ext cx="2018462" cy="1482104"/>
          </a:xfrm>
          <a:prstGeom prst="rect">
            <a:avLst/>
          </a:prstGeom>
        </p:spPr>
      </p:pic>
      <p:cxnSp>
        <p:nvCxnSpPr>
          <p:cNvPr id="6" name="直线连接符 5">
            <a:extLst>
              <a:ext uri="{FF2B5EF4-FFF2-40B4-BE49-F238E27FC236}">
                <a16:creationId xmlns:a16="http://schemas.microsoft.com/office/drawing/2014/main" id="{279C6738-5A00-BF40-A158-6B42F342383F}"/>
              </a:ext>
            </a:extLst>
          </p:cNvPr>
          <p:cNvCxnSpPr/>
          <p:nvPr/>
        </p:nvCxnSpPr>
        <p:spPr>
          <a:xfrm>
            <a:off x="3329609" y="1492802"/>
            <a:ext cx="0" cy="4497181"/>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F79B7D3A-2A9A-3F4B-B791-7AA4C73E1485}"/>
              </a:ext>
            </a:extLst>
          </p:cNvPr>
          <p:cNvSpPr/>
          <p:nvPr/>
        </p:nvSpPr>
        <p:spPr>
          <a:xfrm>
            <a:off x="626709" y="1075681"/>
            <a:ext cx="2749471" cy="400110"/>
          </a:xfrm>
          <a:prstGeom prst="rect">
            <a:avLst/>
          </a:prstGeom>
        </p:spPr>
        <p:txBody>
          <a:bodyPr wrap="none">
            <a:spAutoFit/>
          </a:bodyPr>
          <a:lstStyle/>
          <a:p>
            <a:r>
              <a:rPr lang="zh-CN" altLang="en-US" sz="2000" b="1" dirty="0"/>
              <a:t>合作先进的学术网组织</a:t>
            </a:r>
          </a:p>
        </p:txBody>
      </p:sp>
      <p:sp>
        <p:nvSpPr>
          <p:cNvPr id="8" name="矩形 7">
            <a:extLst>
              <a:ext uri="{FF2B5EF4-FFF2-40B4-BE49-F238E27FC236}">
                <a16:creationId xmlns:a16="http://schemas.microsoft.com/office/drawing/2014/main" id="{888B7F1B-33EB-724D-8D61-AE0E6E409EDA}"/>
              </a:ext>
            </a:extLst>
          </p:cNvPr>
          <p:cNvSpPr/>
          <p:nvPr/>
        </p:nvSpPr>
        <p:spPr>
          <a:xfrm>
            <a:off x="6883911" y="1075681"/>
            <a:ext cx="4804520" cy="400110"/>
          </a:xfrm>
          <a:prstGeom prst="rect">
            <a:avLst/>
          </a:prstGeom>
        </p:spPr>
        <p:txBody>
          <a:bodyPr wrap="none">
            <a:spAutoFit/>
          </a:bodyPr>
          <a:lstStyle/>
          <a:p>
            <a:r>
              <a:rPr lang="en-US" altLang="zh-CN" sz="2000" b="1" dirty="0">
                <a:solidFill>
                  <a:srgbClr val="C00000"/>
                </a:solidFill>
              </a:rPr>
              <a:t>50</a:t>
            </a:r>
            <a:r>
              <a:rPr lang="zh-CN" altLang="en-US" sz="2000" b="1" dirty="0"/>
              <a:t>多个境外数据库商接入教育网国际带宽</a:t>
            </a:r>
          </a:p>
        </p:txBody>
      </p:sp>
      <p:pic>
        <p:nvPicPr>
          <p:cNvPr id="9" name="图片 8">
            <a:extLst>
              <a:ext uri="{FF2B5EF4-FFF2-40B4-BE49-F238E27FC236}">
                <a16:creationId xmlns:a16="http://schemas.microsoft.com/office/drawing/2014/main" id="{31ABE8F5-4C86-2941-845D-070815261F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8051" y="4827767"/>
            <a:ext cx="1966066" cy="932621"/>
          </a:xfrm>
          <a:prstGeom prst="rect">
            <a:avLst/>
          </a:prstGeom>
        </p:spPr>
      </p:pic>
    </p:spTree>
    <p:extLst>
      <p:ext uri="{BB962C8B-B14F-4D97-AF65-F5344CB8AC3E}">
        <p14:creationId xmlns:p14="http://schemas.microsoft.com/office/powerpoint/2010/main" val="69217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17C5747-6F89-4347-A9AF-266506694E70}"/>
              </a:ext>
            </a:extLst>
          </p:cNvPr>
          <p:cNvSpPr>
            <a:spLocks noGrp="1"/>
          </p:cNvSpPr>
          <p:nvPr>
            <p:ph type="body" sz="quarter" idx="10"/>
          </p:nvPr>
        </p:nvSpPr>
        <p:spPr>
          <a:xfrm>
            <a:off x="1115279" y="3877082"/>
            <a:ext cx="7914421" cy="563172"/>
          </a:xfrm>
        </p:spPr>
        <p:txBody>
          <a:bodyPr/>
          <a:lstStyle/>
          <a:p>
            <a:r>
              <a:rPr kumimoji="1" lang="en-US" altLang="zh-CN" sz="3200" dirty="0"/>
              <a:t>CERNET</a:t>
            </a:r>
            <a:r>
              <a:rPr kumimoji="1" lang="zh-CN" altLang="en-US" sz="3200" dirty="0"/>
              <a:t>增值服务 </a:t>
            </a:r>
            <a:r>
              <a:rPr kumimoji="1" lang="en-US" altLang="zh-CN" sz="3200" dirty="0"/>
              <a:t>CARSI</a:t>
            </a:r>
            <a:r>
              <a:rPr kumimoji="1" lang="zh-CN" altLang="en-US" sz="3200" dirty="0"/>
              <a:t>、</a:t>
            </a:r>
            <a:r>
              <a:rPr kumimoji="1" lang="en-US" altLang="zh-CN" sz="3200" dirty="0"/>
              <a:t>EDUROAM</a:t>
            </a:r>
          </a:p>
        </p:txBody>
      </p:sp>
    </p:spTree>
    <p:extLst>
      <p:ext uri="{BB962C8B-B14F-4D97-AF65-F5344CB8AC3E}">
        <p14:creationId xmlns:p14="http://schemas.microsoft.com/office/powerpoint/2010/main" val="212578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234188-8CEA-45A2-85FD-EBFA887D9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6086"/>
            <a:ext cx="12192000" cy="1862534"/>
          </a:xfrm>
          <a:prstGeom prst="rect">
            <a:avLst/>
          </a:prstGeom>
        </p:spPr>
      </p:pic>
      <p:sp>
        <p:nvSpPr>
          <p:cNvPr id="2" name="标题 1">
            <a:extLst>
              <a:ext uri="{FF2B5EF4-FFF2-40B4-BE49-F238E27FC236}">
                <a16:creationId xmlns:a16="http://schemas.microsoft.com/office/drawing/2014/main" id="{E52491B5-D77D-4B8A-8E99-958243BDBCCD}"/>
              </a:ext>
            </a:extLst>
          </p:cNvPr>
          <p:cNvSpPr>
            <a:spLocks noGrp="1"/>
          </p:cNvSpPr>
          <p:nvPr>
            <p:ph type="title"/>
          </p:nvPr>
        </p:nvSpPr>
        <p:spPr>
          <a:xfrm>
            <a:off x="982029" y="310629"/>
            <a:ext cx="3416769" cy="480131"/>
          </a:xfrm>
        </p:spPr>
        <p:txBody>
          <a:bodyPr/>
          <a:lstStyle/>
          <a:p>
            <a:r>
              <a:rPr kumimoji="1" lang="en-US" altLang="zh-CN" dirty="0"/>
              <a:t>1.</a:t>
            </a:r>
            <a:r>
              <a:rPr kumimoji="1" lang="zh-CN" altLang="en-US" dirty="0"/>
              <a:t> </a:t>
            </a:r>
            <a:r>
              <a:rPr kumimoji="1" lang="en" altLang="zh-CN" dirty="0"/>
              <a:t>eduroam</a:t>
            </a:r>
            <a:r>
              <a:rPr kumimoji="1" lang="zh-CN" altLang="en-US" dirty="0"/>
              <a:t>服务</a:t>
            </a:r>
            <a:endParaRPr lang="zh-CN" altLang="en-US" dirty="0"/>
          </a:p>
        </p:txBody>
      </p:sp>
      <p:sp>
        <p:nvSpPr>
          <p:cNvPr id="3" name="矩形 2">
            <a:extLst>
              <a:ext uri="{FF2B5EF4-FFF2-40B4-BE49-F238E27FC236}">
                <a16:creationId xmlns:a16="http://schemas.microsoft.com/office/drawing/2014/main" id="{B3B4D5F1-86E2-4518-A4D1-45561EE60821}"/>
              </a:ext>
            </a:extLst>
          </p:cNvPr>
          <p:cNvSpPr/>
          <p:nvPr/>
        </p:nvSpPr>
        <p:spPr>
          <a:xfrm>
            <a:off x="224589" y="1609679"/>
            <a:ext cx="11742821" cy="2796407"/>
          </a:xfrm>
          <a:prstGeom prst="rect">
            <a:avLst/>
          </a:prstGeom>
        </p:spPr>
        <p:txBody>
          <a:bodyPr wrap="square">
            <a:spAutoFit/>
          </a:bodyPr>
          <a:lstStyle/>
          <a:p>
            <a:pPr>
              <a:lnSpc>
                <a:spcPct val="150000"/>
              </a:lnSpc>
            </a:pPr>
            <a:r>
              <a:rPr lang="en-US" altLang="zh-CN" sz="2400" dirty="0"/>
              <a:t>       eduroam</a:t>
            </a:r>
            <a:r>
              <a:rPr lang="zh-CN" altLang="en-US" sz="2400" dirty="0"/>
              <a:t>即</a:t>
            </a:r>
            <a:r>
              <a:rPr lang="en-US" altLang="zh-CN" sz="2400" dirty="0"/>
              <a:t>education roaming</a:t>
            </a:r>
            <a:r>
              <a:rPr lang="zh-CN" altLang="en-US" sz="2400" dirty="0"/>
              <a:t>的缩写，是一种安全、便捷的全球无线漫游服务，为各国的教育科研网广泛采用，截至</a:t>
            </a:r>
            <a:r>
              <a:rPr lang="en-US" altLang="zh-CN" sz="2400" dirty="0"/>
              <a:t>2020</a:t>
            </a:r>
            <a:r>
              <a:rPr lang="zh-CN" altLang="en-US" sz="2400" dirty="0"/>
              <a:t>年</a:t>
            </a:r>
            <a:r>
              <a:rPr lang="en-US" altLang="zh-CN" sz="2400" dirty="0"/>
              <a:t>7</a:t>
            </a:r>
            <a:r>
              <a:rPr lang="zh-CN" altLang="en-US" sz="2400" dirty="0"/>
              <a:t>月，</a:t>
            </a:r>
            <a:r>
              <a:rPr lang="en-US" altLang="zh-CN" sz="2400" dirty="0"/>
              <a:t>eduroam</a:t>
            </a:r>
            <a:r>
              <a:rPr lang="zh-CN" altLang="en-US" sz="2400" dirty="0"/>
              <a:t>服务已覆盖全球</a:t>
            </a:r>
            <a:r>
              <a:rPr lang="en-US" altLang="zh-CN" sz="2400" dirty="0"/>
              <a:t>106</a:t>
            </a:r>
            <a:r>
              <a:rPr lang="zh-CN" altLang="en-US" sz="2400" dirty="0"/>
              <a:t>个国家和地区。教育网</a:t>
            </a:r>
            <a:r>
              <a:rPr lang="en-US" altLang="zh-CN" sz="2400" dirty="0"/>
              <a:t>eduroam</a:t>
            </a:r>
            <a:r>
              <a:rPr lang="zh-CN" altLang="en-US" sz="2400" dirty="0"/>
              <a:t>面向中国大中小学和科研机构提供服务。对于学生、教师和科研人员来讲，如果所在学校</a:t>
            </a:r>
            <a:r>
              <a:rPr lang="en-US" altLang="zh-CN" sz="2400" dirty="0"/>
              <a:t>/</a:t>
            </a:r>
            <a:r>
              <a:rPr lang="zh-CN" altLang="en-US" sz="2400" dirty="0"/>
              <a:t>单位已经支持</a:t>
            </a:r>
            <a:r>
              <a:rPr lang="en-US" altLang="zh-CN" sz="2400" dirty="0"/>
              <a:t>eduroam</a:t>
            </a:r>
            <a:r>
              <a:rPr lang="zh-CN" altLang="en-US" sz="2400" dirty="0"/>
              <a:t>，他们可以在国内外任何能搜索到</a:t>
            </a:r>
            <a:r>
              <a:rPr lang="en-US" altLang="zh-CN" sz="2400" dirty="0"/>
              <a:t>eduroam </a:t>
            </a:r>
            <a:r>
              <a:rPr lang="en-US" altLang="zh-CN" sz="2400" dirty="0" err="1"/>
              <a:t>wifi</a:t>
            </a:r>
            <a:r>
              <a:rPr lang="zh-CN" altLang="en-US" sz="2400" dirty="0"/>
              <a:t>的地方，以其所在学校</a:t>
            </a:r>
            <a:r>
              <a:rPr lang="en-US" altLang="zh-CN" sz="2400" dirty="0"/>
              <a:t>/</a:t>
            </a:r>
            <a:r>
              <a:rPr lang="zh-CN" altLang="en-US" sz="2400" dirty="0"/>
              <a:t>单位的网络身份使用互联网。</a:t>
            </a:r>
          </a:p>
        </p:txBody>
      </p:sp>
    </p:spTree>
    <p:extLst>
      <p:ext uri="{BB962C8B-B14F-4D97-AF65-F5344CB8AC3E}">
        <p14:creationId xmlns:p14="http://schemas.microsoft.com/office/powerpoint/2010/main" val="290927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61B3B7-DE62-7148-861E-F7BA92DA197F}"/>
              </a:ext>
            </a:extLst>
          </p:cNvPr>
          <p:cNvSpPr>
            <a:spLocks noGrp="1"/>
          </p:cNvSpPr>
          <p:nvPr>
            <p:ph type="title"/>
          </p:nvPr>
        </p:nvSpPr>
        <p:spPr>
          <a:xfrm>
            <a:off x="982029" y="310628"/>
            <a:ext cx="4211859" cy="480131"/>
          </a:xfrm>
        </p:spPr>
        <p:txBody>
          <a:bodyPr/>
          <a:lstStyle/>
          <a:p>
            <a:r>
              <a:rPr kumimoji="1" lang="en-US" altLang="zh-CN" dirty="0"/>
              <a:t>1.</a:t>
            </a:r>
            <a:r>
              <a:rPr kumimoji="1" lang="zh-CN" altLang="en-US" dirty="0"/>
              <a:t> </a:t>
            </a:r>
            <a:r>
              <a:rPr kumimoji="1" lang="en" altLang="zh-CN" dirty="0"/>
              <a:t>eduroam</a:t>
            </a:r>
            <a:r>
              <a:rPr kumimoji="1" lang="zh-CN" altLang="en-US" dirty="0"/>
              <a:t>服务优势</a:t>
            </a:r>
          </a:p>
        </p:txBody>
      </p:sp>
      <p:sp>
        <p:nvSpPr>
          <p:cNvPr id="3" name="矩形 2">
            <a:extLst>
              <a:ext uri="{FF2B5EF4-FFF2-40B4-BE49-F238E27FC236}">
                <a16:creationId xmlns:a16="http://schemas.microsoft.com/office/drawing/2014/main" id="{AF7739FE-CCE6-274C-8856-3D5120D4FA8E}"/>
              </a:ext>
            </a:extLst>
          </p:cNvPr>
          <p:cNvSpPr/>
          <p:nvPr/>
        </p:nvSpPr>
        <p:spPr>
          <a:xfrm>
            <a:off x="857290" y="1202755"/>
            <a:ext cx="10384638" cy="400110"/>
          </a:xfrm>
          <a:prstGeom prst="rect">
            <a:avLst/>
          </a:prstGeom>
        </p:spPr>
        <p:txBody>
          <a:bodyPr wrap="none">
            <a:spAutoFit/>
          </a:bodyPr>
          <a:lstStyle/>
          <a:p>
            <a:pPr defTabSz="914423">
              <a:defRPr/>
            </a:pPr>
            <a:r>
              <a:rPr lang="zh-CN" altLang="en-US" sz="2000" dirty="0">
                <a:solidFill>
                  <a:schemeClr val="tx1">
                    <a:lumMod val="85000"/>
                    <a:lumOff val="15000"/>
                  </a:schemeClr>
                </a:solidFill>
                <a:ea typeface="微软雅黑"/>
              </a:rPr>
              <a:t>国际学术交流常态化，高校迫切需要与之配套的网络基础设施</a:t>
            </a:r>
            <a:r>
              <a:rPr lang="zh-Hans" altLang="en-US" sz="2000" dirty="0">
                <a:solidFill>
                  <a:schemeClr val="tx1">
                    <a:lumMod val="85000"/>
                    <a:lumOff val="15000"/>
                  </a:schemeClr>
                </a:solidFill>
                <a:ea typeface="微软雅黑"/>
              </a:rPr>
              <a:t>，</a:t>
            </a:r>
            <a:r>
              <a:rPr lang="en-US" altLang="zh-CN" sz="2000" dirty="0">
                <a:solidFill>
                  <a:schemeClr val="tx1">
                    <a:lumMod val="85000"/>
                    <a:lumOff val="15000"/>
                  </a:schemeClr>
                </a:solidFill>
                <a:ea typeface="微软雅黑"/>
              </a:rPr>
              <a:t>eduroam</a:t>
            </a:r>
            <a:r>
              <a:rPr lang="zh-CN" altLang="en-US" sz="2000" dirty="0">
                <a:solidFill>
                  <a:schemeClr val="tx1">
                    <a:lumMod val="85000"/>
                    <a:lumOff val="15000"/>
                  </a:schemeClr>
                </a:solidFill>
                <a:ea typeface="微软雅黑"/>
              </a:rPr>
              <a:t>具备五项服务优势</a:t>
            </a:r>
          </a:p>
        </p:txBody>
      </p:sp>
      <p:grpSp>
        <p:nvGrpSpPr>
          <p:cNvPr id="62" name="组合 61">
            <a:extLst>
              <a:ext uri="{FF2B5EF4-FFF2-40B4-BE49-F238E27FC236}">
                <a16:creationId xmlns:a16="http://schemas.microsoft.com/office/drawing/2014/main" id="{92D89FA1-3727-DC41-9EEB-B2BD40B4BAEF}"/>
              </a:ext>
            </a:extLst>
          </p:cNvPr>
          <p:cNvGrpSpPr/>
          <p:nvPr/>
        </p:nvGrpSpPr>
        <p:grpSpPr>
          <a:xfrm>
            <a:off x="796393" y="1709270"/>
            <a:ext cx="3515712" cy="2236830"/>
            <a:chOff x="370840" y="972763"/>
            <a:chExt cx="3794760" cy="2520454"/>
          </a:xfrm>
        </p:grpSpPr>
        <p:grpSp>
          <p:nvGrpSpPr>
            <p:cNvPr id="63" name="组合 62">
              <a:extLst>
                <a:ext uri="{FF2B5EF4-FFF2-40B4-BE49-F238E27FC236}">
                  <a16:creationId xmlns:a16="http://schemas.microsoft.com/office/drawing/2014/main" id="{AD6DD4AD-E037-6F41-97FD-C76266F5E0AC}"/>
                </a:ext>
              </a:extLst>
            </p:cNvPr>
            <p:cNvGrpSpPr/>
            <p:nvPr/>
          </p:nvGrpSpPr>
          <p:grpSpPr>
            <a:xfrm>
              <a:off x="500972" y="1118870"/>
              <a:ext cx="3664628" cy="2374347"/>
              <a:chOff x="407584" y="1118870"/>
              <a:chExt cx="3333584" cy="2374347"/>
            </a:xfrm>
          </p:grpSpPr>
          <p:sp>
            <p:nvSpPr>
              <p:cNvPr id="65" name="MH_Text_1">
                <a:extLst>
                  <a:ext uri="{FF2B5EF4-FFF2-40B4-BE49-F238E27FC236}">
                    <a16:creationId xmlns:a16="http://schemas.microsoft.com/office/drawing/2014/main" id="{5DB69A23-CB82-8148-803F-9AD0F58E0C26}"/>
                  </a:ext>
                </a:extLst>
              </p:cNvPr>
              <p:cNvSpPr/>
              <p:nvPr>
                <p:custDataLst>
                  <p:tags r:id="rId9"/>
                </p:custDataLst>
              </p:nvPr>
            </p:nvSpPr>
            <p:spPr>
              <a:xfrm>
                <a:off x="407584" y="1657655"/>
                <a:ext cx="3333584" cy="1758971"/>
              </a:xfrm>
              <a:prstGeom prst="rect">
                <a:avLst/>
              </a:prstGeom>
              <a:solidFill>
                <a:srgbClr val="FEFFFF"/>
              </a:solidFill>
              <a:ln w="3175" cap="flat" cmpd="sng" algn="ctr">
                <a:solidFill>
                  <a:srgbClr val="12436D"/>
                </a:solidFill>
                <a:prstDash val="solid"/>
                <a:miter lim="800000"/>
              </a:ln>
              <a:effectLst/>
            </p:spPr>
            <p:txBody>
              <a:bodyPr anchor="t">
                <a:normAutofit/>
              </a:bodyPr>
              <a:lstStyle/>
              <a:p>
                <a:pPr marL="0" marR="0" lvl="0" indent="0" defTabSz="914423" eaLnBrk="1" fontAlgn="auto" latinLnBrk="0" hangingPunct="1">
                  <a:lnSpc>
                    <a:spcPct val="15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eduroam</a:t>
                </a: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成员高校师生可以在</a:t>
                </a:r>
                <a:r>
                  <a:rPr kumimoji="0" lang="en-US" altLang="zh-CN"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eduroam</a:t>
                </a: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联盟内所有大学和科研机构免费使用无线网络</a:t>
                </a:r>
              </a:p>
            </p:txBody>
          </p:sp>
          <p:sp>
            <p:nvSpPr>
              <p:cNvPr id="66" name="MH_Other_1">
                <a:extLst>
                  <a:ext uri="{FF2B5EF4-FFF2-40B4-BE49-F238E27FC236}">
                    <a16:creationId xmlns:a16="http://schemas.microsoft.com/office/drawing/2014/main" id="{3240AAFE-333D-CE43-B2A9-F8F13F499A3F}"/>
                  </a:ext>
                </a:extLst>
              </p:cNvPr>
              <p:cNvSpPr/>
              <p:nvPr>
                <p:custDataLst>
                  <p:tags r:id="rId10"/>
                </p:custDataLst>
              </p:nvPr>
            </p:nvSpPr>
            <p:spPr>
              <a:xfrm>
                <a:off x="407584" y="3416624"/>
                <a:ext cx="3333584" cy="76593"/>
              </a:xfrm>
              <a:prstGeom prst="rect">
                <a:avLst/>
              </a:prstGeom>
              <a:solidFill>
                <a:srgbClr val="12436D"/>
              </a:solidFill>
              <a:ln w="3175" cap="flat" cmpd="sng" algn="ctr">
                <a:solidFill>
                  <a:srgbClr val="12436D"/>
                </a:solidFill>
                <a:prstDash val="solid"/>
                <a:miter lim="800000"/>
              </a:ln>
              <a:effectLst/>
            </p:spPr>
            <p:txBody>
              <a:bodyPr anchor="ctr">
                <a:normAutofit fontScale="25000" lnSpcReduction="20000"/>
              </a:bodyPr>
              <a:lstStyle/>
              <a:p>
                <a:pPr marL="0" marR="0" lvl="0" indent="0" algn="ctr" defTabSz="914423"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7" name="矩形 66">
                <a:extLst>
                  <a:ext uri="{FF2B5EF4-FFF2-40B4-BE49-F238E27FC236}">
                    <a16:creationId xmlns:a16="http://schemas.microsoft.com/office/drawing/2014/main" id="{A736A7D5-763D-F744-9F30-22D564B16F47}"/>
                  </a:ext>
                </a:extLst>
              </p:cNvPr>
              <p:cNvSpPr/>
              <p:nvPr/>
            </p:nvSpPr>
            <p:spPr>
              <a:xfrm>
                <a:off x="407584" y="1118870"/>
                <a:ext cx="3333584" cy="538784"/>
              </a:xfrm>
              <a:prstGeom prst="rect">
                <a:avLst/>
              </a:prstGeom>
              <a:solidFill>
                <a:srgbClr val="12436D"/>
              </a:solidFill>
              <a:ln w="12700" cap="flat" cmpd="sng" algn="ctr">
                <a:solidFill>
                  <a:srgbClr val="12436D"/>
                </a:solidFill>
                <a:prstDash val="solid"/>
                <a:miter lim="800000"/>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zh-CN" altLang="en-US" sz="1801" b="1" i="0" u="none" strike="noStrike" kern="0" cap="none" spc="0" normalizeH="0" baseline="0" noProof="0" dirty="0">
                    <a:ln>
                      <a:noFill/>
                    </a:ln>
                    <a:solidFill>
                      <a:srgbClr val="FEFFFF"/>
                    </a:solidFill>
                    <a:effectLst/>
                    <a:uLnTx/>
                    <a:uFillTx/>
                    <a:latin typeface="微软雅黑"/>
                    <a:ea typeface="微软雅黑"/>
                    <a:cs typeface="+mn-cs"/>
                  </a:rPr>
                  <a:t>全球无线免费</a:t>
                </a:r>
                <a:r>
                  <a:rPr kumimoji="0" lang="en-US" altLang="zh-CN" sz="1801" b="1" i="0" u="none" strike="noStrike" kern="0" cap="none" spc="0" normalizeH="0" baseline="0" noProof="0">
                    <a:ln>
                      <a:noFill/>
                    </a:ln>
                    <a:solidFill>
                      <a:srgbClr val="FEFFFF"/>
                    </a:solidFill>
                    <a:effectLst/>
                    <a:uLnTx/>
                    <a:uFillTx/>
                    <a:latin typeface="微软雅黑"/>
                    <a:ea typeface="微软雅黑"/>
                    <a:cs typeface="+mn-cs"/>
                  </a:rPr>
                  <a:t>WiFi</a:t>
                </a:r>
                <a:r>
                  <a:rPr kumimoji="0" lang="zh-CN" altLang="en-US" sz="1801" b="1" i="0" u="none" strike="noStrike" kern="0" cap="none" spc="0" normalizeH="0" baseline="0" noProof="0">
                    <a:ln>
                      <a:noFill/>
                    </a:ln>
                    <a:solidFill>
                      <a:srgbClr val="FEFFFF"/>
                    </a:solidFill>
                    <a:effectLst/>
                    <a:uLnTx/>
                    <a:uFillTx/>
                    <a:latin typeface="微软雅黑"/>
                    <a:ea typeface="微软雅黑"/>
                    <a:cs typeface="+mn-cs"/>
                  </a:rPr>
                  <a:t>漫游</a:t>
                </a:r>
                <a:endParaRPr kumimoji="0" lang="zh-CN" altLang="en-US" sz="1801" b="0" i="0" u="none" strike="noStrike" kern="0" cap="none" spc="0" normalizeH="0" baseline="0" noProof="0" dirty="0">
                  <a:ln>
                    <a:noFill/>
                  </a:ln>
                  <a:solidFill>
                    <a:prstClr val="white"/>
                  </a:solidFill>
                  <a:effectLst/>
                  <a:uLnTx/>
                  <a:uFillTx/>
                  <a:latin typeface="Calibri"/>
                  <a:ea typeface="微软雅黑"/>
                  <a:cs typeface="+mn-cs"/>
                </a:endParaRPr>
              </a:p>
            </p:txBody>
          </p:sp>
        </p:grpSp>
        <p:sp>
          <p:nvSpPr>
            <p:cNvPr id="64" name="文本框 63">
              <a:extLst>
                <a:ext uri="{FF2B5EF4-FFF2-40B4-BE49-F238E27FC236}">
                  <a16:creationId xmlns:a16="http://schemas.microsoft.com/office/drawing/2014/main" id="{D65866B2-6B0F-6D48-A629-827C41A11771}"/>
                </a:ext>
              </a:extLst>
            </p:cNvPr>
            <p:cNvSpPr txBox="1"/>
            <p:nvPr/>
          </p:nvSpPr>
          <p:spPr>
            <a:xfrm>
              <a:off x="370840" y="972763"/>
              <a:ext cx="609600" cy="936365"/>
            </a:xfrm>
            <a:prstGeom prst="rect">
              <a:avLst/>
            </a:prstGeom>
            <a:noFill/>
          </p:spPr>
          <p:txBody>
            <a:bodyPr wrap="square" rtlCol="0">
              <a:spAutoFit/>
            </a:bodyPr>
            <a:lstStyle/>
            <a:p>
              <a:pPr marL="0" marR="0" lvl="0" indent="0" defTabSz="914423"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a:ln>
                    <a:noFill/>
                  </a:ln>
                  <a:solidFill>
                    <a:prstClr val="white"/>
                  </a:solidFill>
                  <a:effectLst/>
                  <a:uLnTx/>
                  <a:uFillTx/>
                  <a:latin typeface="微软雅黑" panose="020B0503020204020204" pitchFamily="34" charset="-122"/>
                </a:rPr>
                <a:t>1</a:t>
              </a:r>
              <a:endParaRPr kumimoji="0" lang="zh-CN" altLang="en-US" sz="4800" b="1" i="1" u="none" strike="noStrike" kern="0" cap="none" spc="0" normalizeH="0" baseline="0" noProof="0" dirty="0">
                <a:ln>
                  <a:noFill/>
                </a:ln>
                <a:solidFill>
                  <a:prstClr val="white"/>
                </a:solidFill>
                <a:effectLst/>
                <a:uLnTx/>
                <a:uFillTx/>
                <a:latin typeface="微软雅黑" panose="020B0503020204020204" pitchFamily="34" charset="-122"/>
              </a:endParaRPr>
            </a:p>
          </p:txBody>
        </p:sp>
      </p:grpSp>
      <p:grpSp>
        <p:nvGrpSpPr>
          <p:cNvPr id="68" name="组合 67">
            <a:extLst>
              <a:ext uri="{FF2B5EF4-FFF2-40B4-BE49-F238E27FC236}">
                <a16:creationId xmlns:a16="http://schemas.microsoft.com/office/drawing/2014/main" id="{0908F38B-09A9-1045-A6A5-3132AA408AD3}"/>
              </a:ext>
            </a:extLst>
          </p:cNvPr>
          <p:cNvGrpSpPr/>
          <p:nvPr/>
        </p:nvGrpSpPr>
        <p:grpSpPr>
          <a:xfrm>
            <a:off x="4313952" y="1696570"/>
            <a:ext cx="3493985" cy="2247273"/>
            <a:chOff x="4368364" y="960997"/>
            <a:chExt cx="3771308" cy="2532220"/>
          </a:xfrm>
        </p:grpSpPr>
        <p:grpSp>
          <p:nvGrpSpPr>
            <p:cNvPr id="69" name="组合 68">
              <a:extLst>
                <a:ext uri="{FF2B5EF4-FFF2-40B4-BE49-F238E27FC236}">
                  <a16:creationId xmlns:a16="http://schemas.microsoft.com/office/drawing/2014/main" id="{727A8D44-89C5-C04C-82FF-251B37102611}"/>
                </a:ext>
              </a:extLst>
            </p:cNvPr>
            <p:cNvGrpSpPr/>
            <p:nvPr/>
          </p:nvGrpSpPr>
          <p:grpSpPr>
            <a:xfrm>
              <a:off x="4475044" y="1118870"/>
              <a:ext cx="3664628" cy="2374347"/>
              <a:chOff x="4470556" y="1118870"/>
              <a:chExt cx="3333584" cy="2374347"/>
            </a:xfrm>
          </p:grpSpPr>
          <p:sp>
            <p:nvSpPr>
              <p:cNvPr id="71" name="MH_Text_2">
                <a:extLst>
                  <a:ext uri="{FF2B5EF4-FFF2-40B4-BE49-F238E27FC236}">
                    <a16:creationId xmlns:a16="http://schemas.microsoft.com/office/drawing/2014/main" id="{503D31ED-4A3F-EB4E-AEC5-6D095C226147}"/>
                  </a:ext>
                </a:extLst>
              </p:cNvPr>
              <p:cNvSpPr/>
              <p:nvPr>
                <p:custDataLst>
                  <p:tags r:id="rId7"/>
                </p:custDataLst>
              </p:nvPr>
            </p:nvSpPr>
            <p:spPr>
              <a:xfrm>
                <a:off x="4470556" y="1657655"/>
                <a:ext cx="3333584" cy="1758971"/>
              </a:xfrm>
              <a:prstGeom prst="rect">
                <a:avLst/>
              </a:prstGeom>
              <a:solidFill>
                <a:srgbClr val="FEFFFF"/>
              </a:solidFill>
              <a:ln w="3175" cap="flat" cmpd="sng" algn="ctr">
                <a:solidFill>
                  <a:srgbClr val="FFC000"/>
                </a:solidFill>
                <a:prstDash val="solid"/>
                <a:miter lim="800000"/>
              </a:ln>
              <a:effectLst/>
            </p:spPr>
            <p:txBody>
              <a:bodyPr anchor="t">
                <a:normAutofit/>
              </a:bodyPr>
              <a:lstStyle/>
              <a:p>
                <a:pPr marL="0" marR="0" lvl="0" indent="0" defTabSz="914423"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操作简单便捷，使用所属单位账号和密码即可在全球</a:t>
                </a:r>
                <a:r>
                  <a:rPr kumimoji="0" lang="en-US" altLang="zh-CN"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eduroam</a:t>
                </a: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联盟成员机构内接入无线网络</a:t>
                </a:r>
                <a:endParaRPr kumimoji="0" lang="en-US" altLang="zh-CN"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endParaRPr>
              </a:p>
            </p:txBody>
          </p:sp>
          <p:sp>
            <p:nvSpPr>
              <p:cNvPr id="72" name="MH_Other_2">
                <a:extLst>
                  <a:ext uri="{FF2B5EF4-FFF2-40B4-BE49-F238E27FC236}">
                    <a16:creationId xmlns:a16="http://schemas.microsoft.com/office/drawing/2014/main" id="{397EF0D2-4DC2-4141-A526-13C2359BF210}"/>
                  </a:ext>
                </a:extLst>
              </p:cNvPr>
              <p:cNvSpPr/>
              <p:nvPr>
                <p:custDataLst>
                  <p:tags r:id="rId8"/>
                </p:custDataLst>
              </p:nvPr>
            </p:nvSpPr>
            <p:spPr>
              <a:xfrm>
                <a:off x="4470556" y="3416624"/>
                <a:ext cx="3333584" cy="76593"/>
              </a:xfrm>
              <a:prstGeom prst="rect">
                <a:avLst/>
              </a:prstGeom>
              <a:solidFill>
                <a:srgbClr val="FFC000"/>
              </a:solidFill>
              <a:ln w="3175" cap="flat" cmpd="sng" algn="ctr">
                <a:solidFill>
                  <a:srgbClr val="FFC000"/>
                </a:solidFill>
                <a:prstDash val="solid"/>
                <a:miter lim="800000"/>
              </a:ln>
              <a:effectLst/>
            </p:spPr>
            <p:txBody>
              <a:bodyPr anchor="ctr">
                <a:normAutofit fontScale="25000" lnSpcReduction="20000"/>
              </a:bodyPr>
              <a:lstStyle/>
              <a:p>
                <a:pPr marL="0" marR="0" lvl="0" indent="0" algn="ctr" defTabSz="914423"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73" name="矩形 72">
                <a:extLst>
                  <a:ext uri="{FF2B5EF4-FFF2-40B4-BE49-F238E27FC236}">
                    <a16:creationId xmlns:a16="http://schemas.microsoft.com/office/drawing/2014/main" id="{54F55DA4-21F0-3F4A-9F9B-CD629B7E76DC}"/>
                  </a:ext>
                </a:extLst>
              </p:cNvPr>
              <p:cNvSpPr/>
              <p:nvPr/>
            </p:nvSpPr>
            <p:spPr>
              <a:xfrm>
                <a:off x="4470556" y="1118870"/>
                <a:ext cx="3333584" cy="538784"/>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zh-CN" altLang="en-US" sz="1801" b="1"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    一账号在手，全球上网不愁</a:t>
                </a:r>
              </a:p>
            </p:txBody>
          </p:sp>
        </p:grpSp>
        <p:sp>
          <p:nvSpPr>
            <p:cNvPr id="70" name="文本框 69">
              <a:extLst>
                <a:ext uri="{FF2B5EF4-FFF2-40B4-BE49-F238E27FC236}">
                  <a16:creationId xmlns:a16="http://schemas.microsoft.com/office/drawing/2014/main" id="{A7C8FE83-B020-6846-A4FA-54BC4B9EF4C7}"/>
                </a:ext>
              </a:extLst>
            </p:cNvPr>
            <p:cNvSpPr txBox="1"/>
            <p:nvPr/>
          </p:nvSpPr>
          <p:spPr>
            <a:xfrm>
              <a:off x="4368364" y="960997"/>
              <a:ext cx="609600" cy="936365"/>
            </a:xfrm>
            <a:prstGeom prst="rect">
              <a:avLst/>
            </a:prstGeom>
            <a:noFill/>
          </p:spPr>
          <p:txBody>
            <a:bodyPr wrap="square" rtlCol="0">
              <a:spAutoFit/>
            </a:bodyPr>
            <a:lstStyle/>
            <a:p>
              <a:pPr marL="0" marR="0" lvl="0" indent="0" defTabSz="914423"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rPr>
                <a:t>2</a:t>
              </a:r>
              <a:endParaRPr kumimoji="0" lang="zh-CN" altLang="en-US" sz="4800" b="1" i="1"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ndParaRPr>
            </a:p>
          </p:txBody>
        </p:sp>
      </p:grpSp>
      <p:grpSp>
        <p:nvGrpSpPr>
          <p:cNvPr id="74" name="组合 73">
            <a:extLst>
              <a:ext uri="{FF2B5EF4-FFF2-40B4-BE49-F238E27FC236}">
                <a16:creationId xmlns:a16="http://schemas.microsoft.com/office/drawing/2014/main" id="{E1B00D95-2078-F54A-AEDD-F8B5DE085BFE}"/>
              </a:ext>
            </a:extLst>
          </p:cNvPr>
          <p:cNvGrpSpPr/>
          <p:nvPr/>
        </p:nvGrpSpPr>
        <p:grpSpPr>
          <a:xfrm>
            <a:off x="7809784" y="1696570"/>
            <a:ext cx="3495644" cy="2247273"/>
            <a:chOff x="8086644" y="960997"/>
            <a:chExt cx="3773100" cy="2532220"/>
          </a:xfrm>
        </p:grpSpPr>
        <p:grpSp>
          <p:nvGrpSpPr>
            <p:cNvPr id="75" name="组合 74">
              <a:extLst>
                <a:ext uri="{FF2B5EF4-FFF2-40B4-BE49-F238E27FC236}">
                  <a16:creationId xmlns:a16="http://schemas.microsoft.com/office/drawing/2014/main" id="{F752730A-BB3D-4047-B2EE-D54C7A2C019B}"/>
                </a:ext>
              </a:extLst>
            </p:cNvPr>
            <p:cNvGrpSpPr/>
            <p:nvPr/>
          </p:nvGrpSpPr>
          <p:grpSpPr>
            <a:xfrm>
              <a:off x="8195116" y="1118870"/>
              <a:ext cx="3664628" cy="2374347"/>
              <a:chOff x="8533528" y="1118870"/>
              <a:chExt cx="3333584" cy="2374347"/>
            </a:xfrm>
          </p:grpSpPr>
          <p:sp>
            <p:nvSpPr>
              <p:cNvPr id="77" name="MH_Text_1">
                <a:extLst>
                  <a:ext uri="{FF2B5EF4-FFF2-40B4-BE49-F238E27FC236}">
                    <a16:creationId xmlns:a16="http://schemas.microsoft.com/office/drawing/2014/main" id="{86DB6B2C-3034-0E41-9B59-28A4EA2A5F72}"/>
                  </a:ext>
                </a:extLst>
              </p:cNvPr>
              <p:cNvSpPr/>
              <p:nvPr>
                <p:custDataLst>
                  <p:tags r:id="rId5"/>
                </p:custDataLst>
              </p:nvPr>
            </p:nvSpPr>
            <p:spPr>
              <a:xfrm>
                <a:off x="8533528" y="1657655"/>
                <a:ext cx="3333584" cy="1758971"/>
              </a:xfrm>
              <a:prstGeom prst="rect">
                <a:avLst/>
              </a:prstGeom>
              <a:solidFill>
                <a:srgbClr val="FEFFFF"/>
              </a:solidFill>
              <a:ln w="3175" cap="flat" cmpd="sng" algn="ctr">
                <a:solidFill>
                  <a:schemeClr val="accent1">
                    <a:lumMod val="60000"/>
                    <a:lumOff val="40000"/>
                  </a:schemeClr>
                </a:solidFill>
                <a:prstDash val="solid"/>
                <a:miter lim="800000"/>
              </a:ln>
              <a:effectLst/>
            </p:spPr>
            <p:txBody>
              <a:bodyPr anchor="t">
                <a:normAutofit/>
              </a:bodyPr>
              <a:lstStyle/>
              <a:p>
                <a:pPr marL="0" marR="0" lvl="0" indent="0" defTabSz="914423"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可以使用纯</a:t>
                </a:r>
                <a:r>
                  <a:rPr kumimoji="0" lang="en-US" altLang="zh-CN"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IPv6</a:t>
                </a: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a:ea typeface="微软雅黑"/>
                    <a:cs typeface="+mn-cs"/>
                  </a:rPr>
                  <a:t>接入</a:t>
                </a:r>
              </a:p>
            </p:txBody>
          </p:sp>
          <p:sp>
            <p:nvSpPr>
              <p:cNvPr id="78" name="MH_Other_1">
                <a:extLst>
                  <a:ext uri="{FF2B5EF4-FFF2-40B4-BE49-F238E27FC236}">
                    <a16:creationId xmlns:a16="http://schemas.microsoft.com/office/drawing/2014/main" id="{8D8F1A79-DB21-4345-B5BD-44E445669255}"/>
                  </a:ext>
                </a:extLst>
              </p:cNvPr>
              <p:cNvSpPr/>
              <p:nvPr>
                <p:custDataLst>
                  <p:tags r:id="rId6"/>
                </p:custDataLst>
              </p:nvPr>
            </p:nvSpPr>
            <p:spPr>
              <a:xfrm>
                <a:off x="8533528" y="3416624"/>
                <a:ext cx="3333584" cy="76593"/>
              </a:xfrm>
              <a:prstGeom prst="rect">
                <a:avLst/>
              </a:prstGeom>
              <a:solidFill>
                <a:schemeClr val="accent1">
                  <a:lumMod val="60000"/>
                  <a:lumOff val="40000"/>
                </a:schemeClr>
              </a:solidFill>
              <a:ln w="3175" cap="flat" cmpd="sng" algn="ctr">
                <a:solidFill>
                  <a:schemeClr val="accent1">
                    <a:lumMod val="60000"/>
                    <a:lumOff val="40000"/>
                  </a:schemeClr>
                </a:solidFill>
                <a:prstDash val="solid"/>
                <a:miter lim="800000"/>
              </a:ln>
              <a:effectLst/>
            </p:spPr>
            <p:txBody>
              <a:bodyPr anchor="ctr">
                <a:normAutofit fontScale="25000" lnSpcReduction="20000"/>
              </a:bodyPr>
              <a:lstStyle/>
              <a:p>
                <a:pPr marL="0" marR="0" lvl="0" indent="0" algn="ctr" defTabSz="914423"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79" name="矩形 78">
                <a:extLst>
                  <a:ext uri="{FF2B5EF4-FFF2-40B4-BE49-F238E27FC236}">
                    <a16:creationId xmlns:a16="http://schemas.microsoft.com/office/drawing/2014/main" id="{6997DDA2-9912-6D41-9FC9-4719D0CEC163}"/>
                  </a:ext>
                </a:extLst>
              </p:cNvPr>
              <p:cNvSpPr/>
              <p:nvPr/>
            </p:nvSpPr>
            <p:spPr>
              <a:xfrm>
                <a:off x="8533528" y="1118870"/>
                <a:ext cx="3333584" cy="538784"/>
              </a:xfrm>
              <a:prstGeom prst="rect">
                <a:avLst/>
              </a:prstGeom>
              <a:solidFill>
                <a:schemeClr val="accent1">
                  <a:lumMod val="60000"/>
                  <a:lumOff val="40000"/>
                </a:schemeClr>
              </a:solidFill>
              <a:ln w="12700" cap="flat" cmpd="sng" algn="ctr">
                <a:solidFill>
                  <a:schemeClr val="accent1">
                    <a:lumMod val="60000"/>
                    <a:lumOff val="40000"/>
                  </a:schemeClr>
                </a:solidFill>
                <a:prstDash val="solid"/>
                <a:miter lim="800000"/>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zh-CN" altLang="en-US" sz="1801" b="1" i="0" u="none" strike="noStrike" kern="0" cap="none" spc="0" normalizeH="0" baseline="0" noProof="0" dirty="0">
                    <a:ln>
                      <a:noFill/>
                    </a:ln>
                    <a:solidFill>
                      <a:prstClr val="white"/>
                    </a:solidFill>
                    <a:effectLst/>
                    <a:uLnTx/>
                    <a:uFillTx/>
                    <a:latin typeface="微软雅黑"/>
                    <a:ea typeface="微软雅黑"/>
                    <a:cs typeface="+mn-cs"/>
                  </a:rPr>
                  <a:t>支持</a:t>
                </a:r>
                <a:r>
                  <a:rPr kumimoji="0" lang="en-US" altLang="zh-CN" sz="1801" b="1" i="0" u="none" strike="noStrike" kern="0" cap="none" spc="0" normalizeH="0" baseline="0" noProof="0" dirty="0">
                    <a:ln>
                      <a:noFill/>
                    </a:ln>
                    <a:solidFill>
                      <a:prstClr val="white"/>
                    </a:solidFill>
                    <a:effectLst/>
                    <a:uLnTx/>
                    <a:uFillTx/>
                    <a:latin typeface="微软雅黑"/>
                    <a:ea typeface="微软雅黑"/>
                    <a:cs typeface="+mn-cs"/>
                  </a:rPr>
                  <a:t>IPv6</a:t>
                </a:r>
                <a:endParaRPr kumimoji="0" lang="zh-CN" altLang="en-US" sz="1801" b="1" i="0" u="none" strike="noStrike" kern="0" cap="none" spc="0" normalizeH="0" baseline="0" noProof="0" dirty="0">
                  <a:ln>
                    <a:noFill/>
                  </a:ln>
                  <a:solidFill>
                    <a:prstClr val="white"/>
                  </a:solidFill>
                  <a:effectLst/>
                  <a:uLnTx/>
                  <a:uFillTx/>
                  <a:latin typeface="Calibri"/>
                  <a:ea typeface="微软雅黑"/>
                  <a:cs typeface="+mn-cs"/>
                </a:endParaRPr>
              </a:p>
            </p:txBody>
          </p:sp>
        </p:grpSp>
        <p:sp>
          <p:nvSpPr>
            <p:cNvPr id="76" name="文本框 75">
              <a:extLst>
                <a:ext uri="{FF2B5EF4-FFF2-40B4-BE49-F238E27FC236}">
                  <a16:creationId xmlns:a16="http://schemas.microsoft.com/office/drawing/2014/main" id="{461761C6-EA92-B14A-BC4B-CAEAE024CCF0}"/>
                </a:ext>
              </a:extLst>
            </p:cNvPr>
            <p:cNvSpPr txBox="1"/>
            <p:nvPr/>
          </p:nvSpPr>
          <p:spPr>
            <a:xfrm>
              <a:off x="8086644" y="960997"/>
              <a:ext cx="609600" cy="936365"/>
            </a:xfrm>
            <a:prstGeom prst="rect">
              <a:avLst/>
            </a:prstGeom>
            <a:noFill/>
          </p:spPr>
          <p:txBody>
            <a:bodyPr wrap="square" rtlCol="0">
              <a:spAutoFit/>
            </a:bodyPr>
            <a:lstStyle/>
            <a:p>
              <a:pPr marL="0" marR="0" lvl="0" indent="0" defTabSz="914423"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a:ln>
                    <a:noFill/>
                  </a:ln>
                  <a:solidFill>
                    <a:prstClr val="white"/>
                  </a:solidFill>
                  <a:effectLst/>
                  <a:uLnTx/>
                  <a:uFillTx/>
                  <a:latin typeface="微软雅黑" panose="020B0503020204020204" pitchFamily="34" charset="-122"/>
                </a:rPr>
                <a:t>3</a:t>
              </a:r>
              <a:endParaRPr kumimoji="0" lang="zh-CN" altLang="en-US" sz="4800" b="1" i="1" u="none" strike="noStrike" kern="0" cap="none" spc="0" normalizeH="0" baseline="0" noProof="0" dirty="0">
                <a:ln>
                  <a:noFill/>
                </a:ln>
                <a:solidFill>
                  <a:prstClr val="white"/>
                </a:solidFill>
                <a:effectLst/>
                <a:uLnTx/>
                <a:uFillTx/>
                <a:latin typeface="微软雅黑" panose="020B0503020204020204" pitchFamily="34" charset="-122"/>
              </a:endParaRPr>
            </a:p>
          </p:txBody>
        </p:sp>
      </p:grpSp>
      <p:grpSp>
        <p:nvGrpSpPr>
          <p:cNvPr id="81" name="组合 80">
            <a:extLst>
              <a:ext uri="{FF2B5EF4-FFF2-40B4-BE49-F238E27FC236}">
                <a16:creationId xmlns:a16="http://schemas.microsoft.com/office/drawing/2014/main" id="{E1A218C7-6B98-E546-987C-34836BAC885A}"/>
              </a:ext>
            </a:extLst>
          </p:cNvPr>
          <p:cNvGrpSpPr/>
          <p:nvPr/>
        </p:nvGrpSpPr>
        <p:grpSpPr>
          <a:xfrm>
            <a:off x="916956" y="4056438"/>
            <a:ext cx="4947194" cy="2339886"/>
            <a:chOff x="908962" y="3833915"/>
            <a:chExt cx="4968000" cy="2593788"/>
          </a:xfrm>
        </p:grpSpPr>
        <p:sp>
          <p:nvSpPr>
            <p:cNvPr id="88" name="MH_Text_3">
              <a:extLst>
                <a:ext uri="{FF2B5EF4-FFF2-40B4-BE49-F238E27FC236}">
                  <a16:creationId xmlns:a16="http://schemas.microsoft.com/office/drawing/2014/main" id="{AE92525E-E5C3-1D43-8944-D580DD0F425A}"/>
                </a:ext>
              </a:extLst>
            </p:cNvPr>
            <p:cNvSpPr/>
            <p:nvPr>
              <p:custDataLst>
                <p:tags r:id="rId3"/>
              </p:custDataLst>
            </p:nvPr>
          </p:nvSpPr>
          <p:spPr>
            <a:xfrm>
              <a:off x="908962" y="4372700"/>
              <a:ext cx="4968000" cy="2016708"/>
            </a:xfrm>
            <a:prstGeom prst="rect">
              <a:avLst/>
            </a:prstGeom>
            <a:solidFill>
              <a:srgbClr val="FEFFFF"/>
            </a:solidFill>
            <a:ln w="3175" cap="flat" cmpd="sng" algn="ctr">
              <a:solidFill>
                <a:srgbClr val="119999"/>
              </a:solidFill>
              <a:prstDash val="solid"/>
              <a:miter lim="800000"/>
            </a:ln>
            <a:effectLst/>
          </p:spPr>
          <p:txBody>
            <a:bodyPr anchor="ctr">
              <a:noAutofit/>
            </a:bodyPr>
            <a:lstStyle/>
            <a:p>
              <a:pPr marL="0" marR="0" lvl="0" indent="0" defTabSz="914423" eaLnBrk="1" fontAlgn="base" latinLnBrk="0" hangingPunct="1">
                <a:lnSpc>
                  <a:spcPct val="15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a:cs typeface="华文黑体" pitchFamily="2" charset="-122"/>
                </a:rPr>
                <a:t>采用</a:t>
              </a:r>
              <a:r>
                <a:rPr kumimoji="0" lang="en-US" altLang="zh-CN" sz="1600" b="0" i="0" u="none" strike="noStrike" kern="0" cap="none" spc="0" normalizeH="0" baseline="0" noProof="0" dirty="0">
                  <a:ln>
                    <a:noFill/>
                  </a:ln>
                  <a:solidFill>
                    <a:prstClr val="black"/>
                  </a:solidFill>
                  <a:effectLst/>
                  <a:uLnTx/>
                  <a:uFillTx/>
                  <a:latin typeface="微软雅黑" pitchFamily="34" charset="-122"/>
                  <a:ea typeface="微软雅黑"/>
                  <a:cs typeface="华文黑体" pitchFamily="2" charset="-122"/>
                </a:rPr>
                <a:t>802.1X</a:t>
              </a: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a:cs typeface="华文黑体" pitchFamily="2" charset="-122"/>
                </a:rPr>
                <a:t>标准和层次化的</a:t>
              </a:r>
              <a:r>
                <a:rPr kumimoji="0" lang="en-US" altLang="zh-CN" sz="1600" b="0" i="0" u="none" strike="noStrike" kern="0" cap="none" spc="0" normalizeH="0" baseline="0" noProof="0" dirty="0">
                  <a:ln>
                    <a:noFill/>
                  </a:ln>
                  <a:solidFill>
                    <a:prstClr val="black"/>
                  </a:solidFill>
                  <a:effectLst/>
                  <a:uLnTx/>
                  <a:uFillTx/>
                  <a:latin typeface="微软雅黑" pitchFamily="34" charset="-122"/>
                  <a:ea typeface="微软雅黑"/>
                  <a:cs typeface="华文黑体" pitchFamily="2" charset="-122"/>
                </a:rPr>
                <a:t>Radius</a:t>
              </a: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a:cs typeface="华文黑体" pitchFamily="2" charset="-122"/>
                </a:rPr>
                <a:t>代理服务器，认证信息端到端加密传输，保证仅在用户所属机构进行身份验证</a:t>
              </a:r>
            </a:p>
          </p:txBody>
        </p:sp>
        <p:sp>
          <p:nvSpPr>
            <p:cNvPr id="89" name="MH_Other_3">
              <a:extLst>
                <a:ext uri="{FF2B5EF4-FFF2-40B4-BE49-F238E27FC236}">
                  <a16:creationId xmlns:a16="http://schemas.microsoft.com/office/drawing/2014/main" id="{EFAFFED0-717E-3843-AF28-3148BDDF6E8E}"/>
                </a:ext>
              </a:extLst>
            </p:cNvPr>
            <p:cNvSpPr/>
            <p:nvPr>
              <p:custDataLst>
                <p:tags r:id="rId4"/>
              </p:custDataLst>
            </p:nvPr>
          </p:nvSpPr>
          <p:spPr>
            <a:xfrm>
              <a:off x="908962" y="6351110"/>
              <a:ext cx="4968000" cy="76593"/>
            </a:xfrm>
            <a:prstGeom prst="rect">
              <a:avLst/>
            </a:prstGeom>
            <a:solidFill>
              <a:srgbClr val="119999"/>
            </a:solidFill>
            <a:ln w="3175" cap="flat" cmpd="sng" algn="ctr">
              <a:solidFill>
                <a:srgbClr val="119999"/>
              </a:solidFill>
              <a:prstDash val="solid"/>
              <a:miter lim="800000"/>
            </a:ln>
            <a:effectLst/>
          </p:spPr>
          <p:txBody>
            <a:bodyPr anchor="ctr">
              <a:normAutofit fontScale="25000" lnSpcReduction="20000"/>
            </a:bodyPr>
            <a:lstStyle/>
            <a:p>
              <a:pPr marL="0" marR="0" lvl="0" indent="0" algn="ctr" defTabSz="914423"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90" name="矩形 89">
              <a:extLst>
                <a:ext uri="{FF2B5EF4-FFF2-40B4-BE49-F238E27FC236}">
                  <a16:creationId xmlns:a16="http://schemas.microsoft.com/office/drawing/2014/main" id="{0DD40433-E5F6-5F43-A736-6069F6AF9388}"/>
                </a:ext>
              </a:extLst>
            </p:cNvPr>
            <p:cNvSpPr/>
            <p:nvPr/>
          </p:nvSpPr>
          <p:spPr>
            <a:xfrm>
              <a:off x="908962" y="3833915"/>
              <a:ext cx="4968000" cy="538784"/>
            </a:xfrm>
            <a:prstGeom prst="rect">
              <a:avLst/>
            </a:prstGeom>
            <a:solidFill>
              <a:srgbClr val="119999"/>
            </a:solidFill>
            <a:ln w="12700" cap="flat" cmpd="sng" algn="ctr">
              <a:solidFill>
                <a:srgbClr val="119999"/>
              </a:solidFill>
              <a:prstDash val="solid"/>
              <a:miter lim="800000"/>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zh-CN" altLang="en-US" sz="1801" b="1" i="0" u="none" strike="noStrike" kern="0" cap="none" spc="0" normalizeH="0" baseline="0" noProof="0" dirty="0">
                  <a:ln>
                    <a:noFill/>
                  </a:ln>
                  <a:solidFill>
                    <a:prstClr val="white"/>
                  </a:solidFill>
                  <a:effectLst/>
                  <a:uLnTx/>
                  <a:uFillTx/>
                  <a:latin typeface="微软雅黑"/>
                  <a:ea typeface="微软雅黑"/>
                  <a:cs typeface="+mn-cs"/>
                </a:rPr>
                <a:t>技术安全、成熟</a:t>
              </a:r>
              <a:endParaRPr kumimoji="0" lang="zh-CN" altLang="en-US" sz="1801" b="1" i="0" u="none" strike="noStrike" kern="0" cap="none" spc="0" normalizeH="0" baseline="0" noProof="0" dirty="0">
                <a:ln>
                  <a:noFill/>
                </a:ln>
                <a:solidFill>
                  <a:prstClr val="white"/>
                </a:solidFill>
                <a:effectLst/>
                <a:uLnTx/>
                <a:uFillTx/>
                <a:latin typeface="Calibri"/>
                <a:ea typeface="微软雅黑"/>
                <a:cs typeface="+mn-cs"/>
              </a:endParaRPr>
            </a:p>
          </p:txBody>
        </p:sp>
      </p:grpSp>
      <p:grpSp>
        <p:nvGrpSpPr>
          <p:cNvPr id="82" name="组合 81">
            <a:extLst>
              <a:ext uri="{FF2B5EF4-FFF2-40B4-BE49-F238E27FC236}">
                <a16:creationId xmlns:a16="http://schemas.microsoft.com/office/drawing/2014/main" id="{77CCA024-73F7-4945-93BC-74F2BD619272}"/>
              </a:ext>
            </a:extLst>
          </p:cNvPr>
          <p:cNvGrpSpPr/>
          <p:nvPr/>
        </p:nvGrpSpPr>
        <p:grpSpPr>
          <a:xfrm>
            <a:off x="5969000" y="4056438"/>
            <a:ext cx="5336428" cy="2339887"/>
            <a:chOff x="6352114" y="3833915"/>
            <a:chExt cx="4966126" cy="2593789"/>
          </a:xfrm>
        </p:grpSpPr>
        <p:sp>
          <p:nvSpPr>
            <p:cNvPr id="85" name="MH_Text_2">
              <a:extLst>
                <a:ext uri="{FF2B5EF4-FFF2-40B4-BE49-F238E27FC236}">
                  <a16:creationId xmlns:a16="http://schemas.microsoft.com/office/drawing/2014/main" id="{336988C5-15AD-5440-8C74-7CF902ADC1E2}"/>
                </a:ext>
              </a:extLst>
            </p:cNvPr>
            <p:cNvSpPr/>
            <p:nvPr>
              <p:custDataLst>
                <p:tags r:id="rId1"/>
              </p:custDataLst>
            </p:nvPr>
          </p:nvSpPr>
          <p:spPr>
            <a:xfrm>
              <a:off x="6352114" y="4372700"/>
              <a:ext cx="4966126" cy="2016708"/>
            </a:xfrm>
            <a:prstGeom prst="rect">
              <a:avLst/>
            </a:prstGeom>
            <a:solidFill>
              <a:srgbClr val="FEFFFF"/>
            </a:solidFill>
            <a:ln w="3175" cap="flat" cmpd="sng" algn="ctr">
              <a:solidFill>
                <a:srgbClr val="094EA9"/>
              </a:solidFill>
              <a:prstDash val="solid"/>
              <a:miter lim="800000"/>
            </a:ln>
            <a:effectLst/>
          </p:spPr>
          <p:txBody>
            <a:bodyPr anchor="t">
              <a:noAutofit/>
            </a:bodyPr>
            <a:lstStyle/>
            <a:p>
              <a:pPr marL="285757" marR="0" lvl="0" indent="-285757" defTabSz="914423"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zh-CN" altLang="en-US" sz="1600" b="0" i="0" u="none" strike="noStrike" kern="0" cap="none" spc="0" normalizeH="0" baseline="0" noProof="0" dirty="0">
                  <a:ln>
                    <a:noFill/>
                  </a:ln>
                  <a:solidFill>
                    <a:prstClr val="black"/>
                  </a:solidFill>
                  <a:effectLst/>
                  <a:uLnTx/>
                  <a:uFillTx/>
                  <a:latin typeface="微软雅黑"/>
                  <a:ea typeface="微软雅黑"/>
                  <a:cs typeface="+mn-cs"/>
                </a:rPr>
                <a:t>降低高校为短期来访者建账号、管账号的工作负担</a:t>
              </a:r>
              <a:endParaRPr kumimoji="0" lang="en-US" altLang="zh-CN" sz="1600" b="0" i="0" u="none" strike="noStrike" kern="0" cap="none" spc="0" normalizeH="0" baseline="0" noProof="0" dirty="0">
                <a:ln>
                  <a:noFill/>
                </a:ln>
                <a:solidFill>
                  <a:prstClr val="black"/>
                </a:solidFill>
                <a:effectLst/>
                <a:uLnTx/>
                <a:uFillTx/>
                <a:latin typeface="微软雅黑"/>
                <a:ea typeface="微软雅黑"/>
                <a:cs typeface="+mn-cs"/>
              </a:endParaRPr>
            </a:p>
            <a:p>
              <a:pPr marL="285757" marR="0" lvl="0" indent="-285757" defTabSz="914423"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zh-CN" altLang="en-US" sz="1600" b="0" i="0" u="none" strike="noStrike" kern="0" cap="none" spc="0" normalizeH="0" baseline="0" noProof="0" dirty="0">
                  <a:ln>
                    <a:noFill/>
                  </a:ln>
                  <a:solidFill>
                    <a:prstClr val="black"/>
                  </a:solidFill>
                  <a:effectLst/>
                  <a:uLnTx/>
                  <a:uFillTx/>
                  <a:latin typeface="微软雅黑"/>
                  <a:ea typeface="微软雅黑"/>
                  <a:cs typeface="+mn-cs"/>
                </a:rPr>
                <a:t>为提升高校国际化办学提供数据支撑</a:t>
              </a:r>
            </a:p>
            <a:p>
              <a:pPr marL="285757" marR="0" lvl="0" indent="-285757" defTabSz="914423"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zh-CN" altLang="en-US" sz="1600" b="0" i="0" u="none" strike="noStrike" kern="0" cap="none" spc="0" normalizeH="0" baseline="0" noProof="0" dirty="0">
                  <a:ln>
                    <a:noFill/>
                  </a:ln>
                  <a:solidFill>
                    <a:prstClr val="black"/>
                  </a:solidFill>
                  <a:effectLst/>
                  <a:uLnTx/>
                  <a:uFillTx/>
                  <a:latin typeface="微软雅黑"/>
                  <a:ea typeface="微软雅黑"/>
                  <a:cs typeface="+mn-cs"/>
                </a:rPr>
                <a:t>促进中国高校和全球科研机构间的学术互访交流和资源共享，为师生进行学习考察、留学深造、科研合作等提供了更为开放、便捷的信息化环境</a:t>
              </a:r>
              <a:endParaRPr kumimoji="0" lang="da-DK" altLang="zh-CN" sz="1600" b="0" i="0" u="none" strike="noStrike" kern="0" cap="none" spc="0" normalizeH="0" baseline="0" noProof="0" dirty="0">
                <a:ln>
                  <a:noFill/>
                </a:ln>
                <a:solidFill>
                  <a:prstClr val="black"/>
                </a:solidFill>
                <a:effectLst/>
                <a:uLnTx/>
                <a:uFillTx/>
                <a:latin typeface="微软雅黑"/>
                <a:ea typeface="微软雅黑"/>
                <a:cs typeface="+mn-cs"/>
              </a:endParaRPr>
            </a:p>
          </p:txBody>
        </p:sp>
        <p:sp>
          <p:nvSpPr>
            <p:cNvPr id="86" name="MH_Other_2">
              <a:extLst>
                <a:ext uri="{FF2B5EF4-FFF2-40B4-BE49-F238E27FC236}">
                  <a16:creationId xmlns:a16="http://schemas.microsoft.com/office/drawing/2014/main" id="{B07F634D-35BF-3744-A22E-C192801C061D}"/>
                </a:ext>
              </a:extLst>
            </p:cNvPr>
            <p:cNvSpPr/>
            <p:nvPr>
              <p:custDataLst>
                <p:tags r:id="rId2"/>
              </p:custDataLst>
            </p:nvPr>
          </p:nvSpPr>
          <p:spPr>
            <a:xfrm>
              <a:off x="6352114" y="6351111"/>
              <a:ext cx="4966126" cy="76593"/>
            </a:xfrm>
            <a:prstGeom prst="rect">
              <a:avLst/>
            </a:prstGeom>
            <a:solidFill>
              <a:srgbClr val="094EA9"/>
            </a:solidFill>
            <a:ln w="3175" cap="flat" cmpd="sng" algn="ctr">
              <a:solidFill>
                <a:srgbClr val="094EA9"/>
              </a:solidFill>
              <a:prstDash val="solid"/>
              <a:miter lim="800000"/>
            </a:ln>
            <a:effectLst/>
          </p:spPr>
          <p:txBody>
            <a:bodyPr anchor="ctr">
              <a:normAutofit fontScale="25000" lnSpcReduction="20000"/>
            </a:bodyPr>
            <a:lstStyle/>
            <a:p>
              <a:pPr marL="0" marR="0" lvl="0" indent="0" algn="ctr" defTabSz="914423"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87" name="矩形 86">
              <a:extLst>
                <a:ext uri="{FF2B5EF4-FFF2-40B4-BE49-F238E27FC236}">
                  <a16:creationId xmlns:a16="http://schemas.microsoft.com/office/drawing/2014/main" id="{FD6D3793-DD98-7D41-A4CA-AA856CDFFDB9}"/>
                </a:ext>
              </a:extLst>
            </p:cNvPr>
            <p:cNvSpPr/>
            <p:nvPr/>
          </p:nvSpPr>
          <p:spPr>
            <a:xfrm>
              <a:off x="6352114" y="3833915"/>
              <a:ext cx="4966126" cy="538784"/>
            </a:xfrm>
            <a:prstGeom prst="rect">
              <a:avLst/>
            </a:prstGeom>
            <a:solidFill>
              <a:srgbClr val="094EA9"/>
            </a:solidFill>
            <a:ln w="12700" cap="flat" cmpd="sng" algn="ctr">
              <a:solidFill>
                <a:srgbClr val="094EA9"/>
              </a:solidFill>
              <a:prstDash val="solid"/>
              <a:miter lim="800000"/>
            </a:ln>
            <a:effectLst/>
          </p:spPr>
          <p:txBody>
            <a:bodyPr rtlCol="0" anchor="ct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zh-CN" altLang="en-US" sz="1801" b="1" i="0" u="none" strike="noStrike" kern="0" cap="none" spc="0" normalizeH="0" baseline="0" noProof="0" dirty="0">
                  <a:ln>
                    <a:noFill/>
                  </a:ln>
                  <a:solidFill>
                    <a:srgbClr val="FEFFFF"/>
                  </a:solidFill>
                  <a:effectLst/>
                  <a:uLnTx/>
                  <a:uFillTx/>
                  <a:latin typeface="微软雅黑"/>
                  <a:ea typeface="微软雅黑"/>
                  <a:cs typeface="+mn-cs"/>
                </a:rPr>
                <a:t>提升高校国际化水平</a:t>
              </a:r>
              <a:endParaRPr kumimoji="0" lang="zh-CN" altLang="en-US" sz="1801" b="0" i="0" u="none" strike="noStrike" kern="0" cap="none" spc="0" normalizeH="0" baseline="0" noProof="0" dirty="0">
                <a:ln>
                  <a:noFill/>
                </a:ln>
                <a:solidFill>
                  <a:prstClr val="white"/>
                </a:solidFill>
                <a:effectLst/>
                <a:uLnTx/>
                <a:uFillTx/>
                <a:latin typeface="Calibri"/>
                <a:ea typeface="微软雅黑"/>
                <a:cs typeface="+mn-cs"/>
              </a:endParaRPr>
            </a:p>
          </p:txBody>
        </p:sp>
      </p:grpSp>
      <p:sp>
        <p:nvSpPr>
          <p:cNvPr id="83" name="文本框 82">
            <a:extLst>
              <a:ext uri="{FF2B5EF4-FFF2-40B4-BE49-F238E27FC236}">
                <a16:creationId xmlns:a16="http://schemas.microsoft.com/office/drawing/2014/main" id="{0AFF04CA-B074-6848-95FA-03C22677D8DA}"/>
              </a:ext>
            </a:extLst>
          </p:cNvPr>
          <p:cNvSpPr txBox="1"/>
          <p:nvPr/>
        </p:nvSpPr>
        <p:spPr>
          <a:xfrm>
            <a:off x="844478" y="3924633"/>
            <a:ext cx="609600" cy="830997"/>
          </a:xfrm>
          <a:prstGeom prst="rect">
            <a:avLst/>
          </a:prstGeom>
          <a:noFill/>
        </p:spPr>
        <p:txBody>
          <a:bodyPr wrap="square" rtlCol="0">
            <a:spAutoFit/>
          </a:bodyPr>
          <a:lstStyle/>
          <a:p>
            <a:pPr marL="0" marR="0" lvl="0" indent="0" defTabSz="914423"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a:ln>
                  <a:noFill/>
                </a:ln>
                <a:solidFill>
                  <a:prstClr val="white"/>
                </a:solidFill>
                <a:effectLst/>
                <a:uLnTx/>
                <a:uFillTx/>
                <a:latin typeface="微软雅黑" panose="020B0503020204020204" pitchFamily="34" charset="-122"/>
              </a:rPr>
              <a:t>4</a:t>
            </a:r>
            <a:endParaRPr kumimoji="0" lang="zh-CN" altLang="en-US" sz="4800" b="1" i="1" u="none" strike="noStrike" kern="0" cap="none" spc="0" normalizeH="0" baseline="0" noProof="0" dirty="0">
              <a:ln>
                <a:noFill/>
              </a:ln>
              <a:solidFill>
                <a:prstClr val="white"/>
              </a:solidFill>
              <a:effectLst/>
              <a:uLnTx/>
              <a:uFillTx/>
              <a:latin typeface="微软雅黑" panose="020B0503020204020204" pitchFamily="34" charset="-122"/>
            </a:endParaRPr>
          </a:p>
        </p:txBody>
      </p:sp>
      <p:sp>
        <p:nvSpPr>
          <p:cNvPr id="84" name="文本框 83">
            <a:extLst>
              <a:ext uri="{FF2B5EF4-FFF2-40B4-BE49-F238E27FC236}">
                <a16:creationId xmlns:a16="http://schemas.microsoft.com/office/drawing/2014/main" id="{438373A1-5353-6041-BBBB-D50521BF2595}"/>
              </a:ext>
            </a:extLst>
          </p:cNvPr>
          <p:cNvSpPr txBox="1"/>
          <p:nvPr/>
        </p:nvSpPr>
        <p:spPr>
          <a:xfrm>
            <a:off x="5891390" y="3924850"/>
            <a:ext cx="609600" cy="830997"/>
          </a:xfrm>
          <a:prstGeom prst="rect">
            <a:avLst/>
          </a:prstGeom>
          <a:noFill/>
        </p:spPr>
        <p:txBody>
          <a:bodyPr wrap="square" rtlCol="0">
            <a:spAutoFit/>
          </a:bodyPr>
          <a:lstStyle/>
          <a:p>
            <a:pPr marL="0" marR="0" lvl="0" indent="0" defTabSz="914423"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a:ln>
                  <a:noFill/>
                </a:ln>
                <a:solidFill>
                  <a:prstClr val="white"/>
                </a:solidFill>
                <a:effectLst/>
                <a:uLnTx/>
                <a:uFillTx/>
                <a:latin typeface="微软雅黑" panose="020B0503020204020204" pitchFamily="34" charset="-122"/>
              </a:rPr>
              <a:t>5</a:t>
            </a:r>
            <a:endParaRPr kumimoji="0" lang="zh-CN" altLang="en-US" sz="4800" b="1" i="1" u="none" strike="noStrike" kern="0" cap="none" spc="0" normalizeH="0" baseline="0" noProof="0" dirty="0">
              <a:ln>
                <a:noFill/>
              </a:ln>
              <a:solidFill>
                <a:prstClr val="white"/>
              </a:solidFill>
              <a:effectLst/>
              <a:uLnTx/>
              <a:uFillTx/>
              <a:latin typeface="微软雅黑" panose="020B0503020204020204" pitchFamily="34" charset="-122"/>
            </a:endParaRPr>
          </a:p>
        </p:txBody>
      </p:sp>
    </p:spTree>
    <p:extLst>
      <p:ext uri="{BB962C8B-B14F-4D97-AF65-F5344CB8AC3E}">
        <p14:creationId xmlns:p14="http://schemas.microsoft.com/office/powerpoint/2010/main" val="19783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0BF1BD-D5D2-A242-B6ED-4348658EC467}"/>
              </a:ext>
            </a:extLst>
          </p:cNvPr>
          <p:cNvSpPr>
            <a:spLocks noGrp="1"/>
          </p:cNvSpPr>
          <p:nvPr>
            <p:ph type="title"/>
          </p:nvPr>
        </p:nvSpPr>
        <p:spPr>
          <a:xfrm>
            <a:off x="982029" y="310629"/>
            <a:ext cx="4211859" cy="480131"/>
          </a:xfrm>
        </p:spPr>
        <p:txBody>
          <a:bodyPr/>
          <a:lstStyle/>
          <a:p>
            <a:r>
              <a:rPr kumimoji="1" lang="en-US" altLang="zh-CN" dirty="0"/>
              <a:t>1.</a:t>
            </a:r>
            <a:r>
              <a:rPr kumimoji="1" lang="zh-CN" altLang="en-US" dirty="0"/>
              <a:t> </a:t>
            </a:r>
            <a:r>
              <a:rPr kumimoji="1" lang="en" altLang="zh-CN" dirty="0"/>
              <a:t>eduroam</a:t>
            </a:r>
            <a:r>
              <a:rPr kumimoji="1" lang="zh-CN" altLang="en-US" dirty="0"/>
              <a:t>服务现状</a:t>
            </a:r>
          </a:p>
        </p:txBody>
      </p:sp>
      <p:sp>
        <p:nvSpPr>
          <p:cNvPr id="3" name="矩形 2">
            <a:extLst>
              <a:ext uri="{FF2B5EF4-FFF2-40B4-BE49-F238E27FC236}">
                <a16:creationId xmlns:a16="http://schemas.microsoft.com/office/drawing/2014/main" id="{00B9AC58-3425-734A-96C2-930E7BA935C3}"/>
              </a:ext>
            </a:extLst>
          </p:cNvPr>
          <p:cNvSpPr/>
          <p:nvPr/>
        </p:nvSpPr>
        <p:spPr>
          <a:xfrm>
            <a:off x="5300976" y="1030410"/>
            <a:ext cx="6497324" cy="2052870"/>
          </a:xfrm>
          <a:prstGeom prst="rect">
            <a:avLst/>
          </a:prstGeom>
          <a:ln w="19050">
            <a:noFill/>
          </a:ln>
        </p:spPr>
        <p:txBody>
          <a:bodyPr wrap="square">
            <a:spAutoFit/>
          </a:bodyPr>
          <a:lstStyle/>
          <a:p>
            <a:pPr marL="285750" indent="-285750">
              <a:lnSpc>
                <a:spcPct val="130000"/>
              </a:lnSpc>
              <a:buClr>
                <a:prstClr val="black"/>
              </a:buClr>
              <a:buFont typeface="Wingdings" panose="05000000000000000000" pitchFamily="2" charset="2"/>
              <a:buChar char="n"/>
              <a:defRPr/>
            </a:pPr>
            <a:r>
              <a:rPr lang="zh-CN" altLang="en-US" sz="1600" kern="0" dirty="0">
                <a:solidFill>
                  <a:prstClr val="black">
                    <a:lumMod val="85000"/>
                    <a:lumOff val="15000"/>
                  </a:prstClr>
                </a:solidFill>
                <a:latin typeface="Microsoft YaHei" panose="020B0503020204020204" pitchFamily="34" charset="-122"/>
              </a:rPr>
              <a:t>我国</a:t>
            </a:r>
            <a:r>
              <a:rPr lang="en-US" altLang="zh-CN" sz="1600" kern="0" dirty="0">
                <a:solidFill>
                  <a:prstClr val="black">
                    <a:lumMod val="85000"/>
                    <a:lumOff val="15000"/>
                  </a:prstClr>
                </a:solidFill>
                <a:latin typeface="Microsoft YaHei" panose="020B0503020204020204" pitchFamily="34" charset="-122"/>
              </a:rPr>
              <a:t>eduroam</a:t>
            </a:r>
            <a:r>
              <a:rPr lang="zh-CN" altLang="en-US" sz="1600" kern="0" dirty="0">
                <a:solidFill>
                  <a:prstClr val="black">
                    <a:lumMod val="85000"/>
                    <a:lumOff val="15000"/>
                  </a:prstClr>
                </a:solidFill>
                <a:latin typeface="Microsoft YaHei" panose="020B0503020204020204" pitchFamily="34" charset="-122"/>
              </a:rPr>
              <a:t>服务兴起于</a:t>
            </a:r>
            <a:r>
              <a:rPr lang="en-US" altLang="zh-CN" sz="1600" kern="0" dirty="0">
                <a:solidFill>
                  <a:prstClr val="black">
                    <a:lumMod val="85000"/>
                    <a:lumOff val="15000"/>
                  </a:prstClr>
                </a:solidFill>
                <a:latin typeface="Microsoft YaHei" panose="020B0503020204020204" pitchFamily="34" charset="-122"/>
              </a:rPr>
              <a:t>2014</a:t>
            </a:r>
            <a:r>
              <a:rPr lang="zh-CN" altLang="en-US" sz="1600" kern="0" dirty="0">
                <a:solidFill>
                  <a:prstClr val="black">
                    <a:lumMod val="85000"/>
                    <a:lumOff val="15000"/>
                  </a:prstClr>
                </a:solidFill>
                <a:latin typeface="Microsoft YaHei" panose="020B0503020204020204" pitchFamily="34" charset="-122"/>
              </a:rPr>
              <a:t>年，由科技网率先部署，并成为</a:t>
            </a:r>
            <a:r>
              <a:rPr lang="en-US" altLang="zh-CN" sz="1600" kern="0" dirty="0">
                <a:solidFill>
                  <a:prstClr val="black">
                    <a:lumMod val="85000"/>
                    <a:lumOff val="15000"/>
                  </a:prstClr>
                </a:solidFill>
                <a:latin typeface="Microsoft YaHei" panose="020B0503020204020204" pitchFamily="34" charset="-122"/>
              </a:rPr>
              <a:t>.</a:t>
            </a:r>
            <a:r>
              <a:rPr lang="en-US" altLang="zh-CN" sz="1600" kern="0" dirty="0" err="1">
                <a:solidFill>
                  <a:prstClr val="black">
                    <a:lumMod val="85000"/>
                    <a:lumOff val="15000"/>
                  </a:prstClr>
                </a:solidFill>
                <a:latin typeface="Microsoft YaHei" panose="020B0503020204020204" pitchFamily="34" charset="-122"/>
              </a:rPr>
              <a:t>cn</a:t>
            </a:r>
            <a:r>
              <a:rPr lang="zh-CN" altLang="en-US" sz="1600" kern="0" dirty="0">
                <a:solidFill>
                  <a:prstClr val="black">
                    <a:lumMod val="85000"/>
                    <a:lumOff val="15000"/>
                  </a:prstClr>
                </a:solidFill>
                <a:latin typeface="Microsoft YaHei" panose="020B0503020204020204" pitchFamily="34" charset="-122"/>
              </a:rPr>
              <a:t>国家根节点。</a:t>
            </a:r>
            <a:endParaRPr lang="en-US" altLang="zh-CN" sz="1600" kern="0" dirty="0">
              <a:solidFill>
                <a:prstClr val="black">
                  <a:lumMod val="85000"/>
                  <a:lumOff val="15000"/>
                </a:prstClr>
              </a:solidFill>
              <a:latin typeface="Microsoft YaHei" panose="020B0503020204020204" pitchFamily="34" charset="-122"/>
            </a:endParaRPr>
          </a:p>
          <a:p>
            <a:pPr marL="285750" indent="-285750">
              <a:lnSpc>
                <a:spcPct val="130000"/>
              </a:lnSpc>
              <a:buClr>
                <a:prstClr val="black"/>
              </a:buClr>
              <a:buFont typeface="Wingdings" panose="05000000000000000000" pitchFamily="2" charset="2"/>
              <a:buChar char="n"/>
              <a:defRPr/>
            </a:pPr>
            <a:r>
              <a:rPr lang="en-US" altLang="zh-CN" sz="1600" kern="0" dirty="0">
                <a:solidFill>
                  <a:prstClr val="black">
                    <a:lumMod val="85000"/>
                    <a:lumOff val="15000"/>
                  </a:prstClr>
                </a:solidFill>
                <a:latin typeface="Microsoft YaHei" panose="020B0503020204020204" pitchFamily="34" charset="-122"/>
              </a:rPr>
              <a:t>2015</a:t>
            </a:r>
            <a:r>
              <a:rPr lang="zh-CN" altLang="en-US" sz="1600" kern="0" dirty="0">
                <a:solidFill>
                  <a:prstClr val="black">
                    <a:lumMod val="85000"/>
                    <a:lumOff val="15000"/>
                  </a:prstClr>
                </a:solidFill>
                <a:latin typeface="Microsoft YaHei" panose="020B0503020204020204" pitchFamily="34" charset="-122"/>
              </a:rPr>
              <a:t>年，北京大学部署</a:t>
            </a:r>
            <a:r>
              <a:rPr lang="en-US" altLang="zh-CN" sz="1600" kern="0" dirty="0">
                <a:solidFill>
                  <a:prstClr val="black">
                    <a:lumMod val="85000"/>
                    <a:lumOff val="15000"/>
                  </a:prstClr>
                </a:solidFill>
                <a:latin typeface="Microsoft YaHei" panose="020B0503020204020204" pitchFamily="34" charset="-122"/>
              </a:rPr>
              <a:t>eduroam</a:t>
            </a:r>
            <a:r>
              <a:rPr lang="zh-CN" altLang="en-US" sz="1600" kern="0" dirty="0">
                <a:solidFill>
                  <a:prstClr val="black">
                    <a:lumMod val="85000"/>
                    <a:lumOff val="15000"/>
                  </a:prstClr>
                </a:solidFill>
                <a:latin typeface="Microsoft YaHei" panose="020B0503020204020204" pitchFamily="34" charset="-122"/>
              </a:rPr>
              <a:t>，成为</a:t>
            </a:r>
            <a:r>
              <a:rPr lang="en-US" altLang="zh-CN" sz="1600" kern="0" dirty="0">
                <a:solidFill>
                  <a:prstClr val="black">
                    <a:lumMod val="85000"/>
                    <a:lumOff val="15000"/>
                  </a:prstClr>
                </a:solidFill>
                <a:latin typeface="Microsoft YaHei" panose="020B0503020204020204" pitchFamily="34" charset="-122"/>
              </a:rPr>
              <a:t>.</a:t>
            </a:r>
            <a:r>
              <a:rPr lang="en-US" altLang="zh-CN" sz="1600" kern="0" dirty="0" err="1">
                <a:solidFill>
                  <a:prstClr val="black">
                    <a:lumMod val="85000"/>
                    <a:lumOff val="15000"/>
                  </a:prstClr>
                </a:solidFill>
                <a:latin typeface="Microsoft YaHei" panose="020B0503020204020204" pitchFamily="34" charset="-122"/>
              </a:rPr>
              <a:t>edu.cn</a:t>
            </a:r>
            <a:r>
              <a:rPr lang="zh-CN" altLang="en-US" sz="1600" kern="0" dirty="0">
                <a:solidFill>
                  <a:prstClr val="black">
                    <a:lumMod val="85000"/>
                    <a:lumOff val="15000"/>
                  </a:prstClr>
                </a:solidFill>
                <a:latin typeface="Microsoft YaHei" panose="020B0503020204020204" pitchFamily="34" charset="-122"/>
              </a:rPr>
              <a:t>教育网根节点，与此同时，</a:t>
            </a:r>
            <a:r>
              <a:rPr lang="en-US" altLang="zh-CN" sz="1600" kern="0" dirty="0">
                <a:solidFill>
                  <a:prstClr val="black">
                    <a:lumMod val="85000"/>
                    <a:lumOff val="15000"/>
                  </a:prstClr>
                </a:solidFill>
                <a:latin typeface="Microsoft YaHei" panose="020B0503020204020204" pitchFamily="34" charset="-122"/>
              </a:rPr>
              <a:t>CERNET</a:t>
            </a:r>
            <a:r>
              <a:rPr lang="zh-CN" altLang="en-US" sz="1600" kern="0" dirty="0">
                <a:solidFill>
                  <a:prstClr val="black">
                    <a:lumMod val="85000"/>
                    <a:lumOff val="15000"/>
                  </a:prstClr>
                </a:solidFill>
                <a:latin typeface="Microsoft YaHei" panose="020B0503020204020204" pitchFamily="34" charset="-122"/>
              </a:rPr>
              <a:t>在全国范围正式推出</a:t>
            </a:r>
            <a:r>
              <a:rPr lang="en-US" altLang="zh-CN" sz="1600" kern="0" dirty="0" err="1">
                <a:solidFill>
                  <a:prstClr val="black">
                    <a:lumMod val="85000"/>
                    <a:lumOff val="15000"/>
                  </a:prstClr>
                </a:solidFill>
                <a:latin typeface="Microsoft YaHei" panose="020B0503020204020204" pitchFamily="34" charset="-122"/>
              </a:rPr>
              <a:t>eduroam@CERNET</a:t>
            </a:r>
            <a:r>
              <a:rPr lang="zh-CN" altLang="en-US" sz="1600" kern="0" dirty="0">
                <a:solidFill>
                  <a:prstClr val="black">
                    <a:lumMod val="85000"/>
                    <a:lumOff val="15000"/>
                  </a:prstClr>
                </a:solidFill>
                <a:latin typeface="Microsoft YaHei" panose="020B0503020204020204" pitchFamily="34" charset="-122"/>
              </a:rPr>
              <a:t>服务。</a:t>
            </a:r>
            <a:endParaRPr lang="en-US" altLang="zh-CN" sz="1600" kern="0" dirty="0">
              <a:solidFill>
                <a:prstClr val="black">
                  <a:lumMod val="85000"/>
                  <a:lumOff val="15000"/>
                </a:prstClr>
              </a:solidFill>
              <a:latin typeface="Microsoft YaHei" panose="020B0503020204020204" pitchFamily="34" charset="-122"/>
            </a:endParaRPr>
          </a:p>
          <a:p>
            <a:pPr marL="285750" indent="-285750">
              <a:lnSpc>
                <a:spcPct val="130000"/>
              </a:lnSpc>
              <a:buClr>
                <a:prstClr val="black"/>
              </a:buClr>
              <a:buFont typeface="Wingdings" panose="05000000000000000000" pitchFamily="2" charset="2"/>
              <a:buChar char="n"/>
              <a:defRPr/>
            </a:pPr>
            <a:r>
              <a:rPr lang="zh-CN" altLang="en-US" sz="1600" kern="0" dirty="0">
                <a:solidFill>
                  <a:prstClr val="black">
                    <a:lumMod val="85000"/>
                    <a:lumOff val="15000"/>
                  </a:prstClr>
                </a:solidFill>
                <a:latin typeface="Microsoft YaHei" panose="020B0503020204020204" pitchFamily="34" charset="-122"/>
              </a:rPr>
              <a:t>截至</a:t>
            </a:r>
            <a:r>
              <a:rPr lang="en-US" altLang="zh-CN" sz="1600" kern="0" dirty="0">
                <a:solidFill>
                  <a:prstClr val="black">
                    <a:lumMod val="85000"/>
                    <a:lumOff val="15000"/>
                  </a:prstClr>
                </a:solidFill>
                <a:latin typeface="Microsoft YaHei" panose="020B0503020204020204" pitchFamily="34" charset="-122"/>
              </a:rPr>
              <a:t>2020</a:t>
            </a:r>
            <a:r>
              <a:rPr lang="zh-CN" altLang="en-US" sz="1600" kern="0" dirty="0">
                <a:solidFill>
                  <a:prstClr val="black">
                    <a:lumMod val="85000"/>
                    <a:lumOff val="15000"/>
                  </a:prstClr>
                </a:solidFill>
                <a:latin typeface="Microsoft YaHei" panose="020B0503020204020204" pitchFamily="34" charset="-122"/>
              </a:rPr>
              <a:t>年</a:t>
            </a:r>
            <a:r>
              <a:rPr lang="en-US" altLang="zh-CN" sz="1600" kern="0" dirty="0">
                <a:solidFill>
                  <a:prstClr val="black">
                    <a:lumMod val="85000"/>
                    <a:lumOff val="15000"/>
                  </a:prstClr>
                </a:solidFill>
                <a:latin typeface="Microsoft YaHei" panose="020B0503020204020204" pitchFamily="34" charset="-122"/>
              </a:rPr>
              <a:t>7</a:t>
            </a:r>
            <a:r>
              <a:rPr lang="zh-CN" altLang="en-US" sz="1600" kern="0" dirty="0">
                <a:solidFill>
                  <a:prstClr val="black">
                    <a:lumMod val="85000"/>
                    <a:lumOff val="15000"/>
                  </a:prstClr>
                </a:solidFill>
                <a:latin typeface="Microsoft YaHei" panose="020B0503020204020204" pitchFamily="34" charset="-122"/>
              </a:rPr>
              <a:t>月，</a:t>
            </a:r>
            <a:r>
              <a:rPr lang="zh-CN" altLang="en-US" sz="1600" kern="0" dirty="0">
                <a:solidFill>
                  <a:prstClr val="black"/>
                </a:solidFill>
                <a:latin typeface="微软雅黑"/>
              </a:rPr>
              <a:t>已有</a:t>
            </a:r>
            <a:r>
              <a:rPr lang="en-US" altLang="zh-CN" sz="1600" b="1" kern="0" dirty="0">
                <a:solidFill>
                  <a:srgbClr val="C00000"/>
                </a:solidFill>
                <a:latin typeface="微软雅黑"/>
              </a:rPr>
              <a:t>252</a:t>
            </a:r>
            <a:r>
              <a:rPr lang="zh-CN" altLang="en-US" sz="1600" kern="0" dirty="0">
                <a:solidFill>
                  <a:prstClr val="black"/>
                </a:solidFill>
                <a:latin typeface="微软雅黑"/>
              </a:rPr>
              <a:t>所大学和单位正式开通该服务，另有</a:t>
            </a:r>
            <a:r>
              <a:rPr lang="en-US" altLang="zh-CN" sz="1600" b="1" kern="0" dirty="0">
                <a:solidFill>
                  <a:srgbClr val="C00000"/>
                </a:solidFill>
                <a:latin typeface="微软雅黑"/>
              </a:rPr>
              <a:t>66</a:t>
            </a:r>
            <a:r>
              <a:rPr lang="zh-CN" altLang="en-US" sz="1600" kern="0" dirty="0">
                <a:solidFill>
                  <a:prstClr val="black"/>
                </a:solidFill>
                <a:latin typeface="微软雅黑"/>
              </a:rPr>
              <a:t>所高校和单位正在调试中。</a:t>
            </a:r>
            <a:endParaRPr lang="en-US" altLang="zh-CN" sz="1600" b="1" kern="0" dirty="0">
              <a:solidFill>
                <a:prstClr val="black"/>
              </a:solidFill>
              <a:latin typeface="Microsoft YaHei" panose="020B0503020204020204" pitchFamily="34" charset="-122"/>
            </a:endParaRPr>
          </a:p>
        </p:txBody>
      </p:sp>
      <p:sp>
        <p:nvSpPr>
          <p:cNvPr id="4" name="矩形 3">
            <a:extLst>
              <a:ext uri="{FF2B5EF4-FFF2-40B4-BE49-F238E27FC236}">
                <a16:creationId xmlns:a16="http://schemas.microsoft.com/office/drawing/2014/main" id="{CF899A78-462A-9048-95AC-2730B64432B3}"/>
              </a:ext>
            </a:extLst>
          </p:cNvPr>
          <p:cNvSpPr/>
          <p:nvPr/>
        </p:nvSpPr>
        <p:spPr>
          <a:xfrm>
            <a:off x="399372" y="1066720"/>
            <a:ext cx="4901604" cy="1790840"/>
          </a:xfrm>
          <a:prstGeom prst="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txBody>
          <a:bodyPr rtlCol="0" anchor="ctr"/>
          <a:lstStyle/>
          <a:p>
            <a:pPr marL="0" marR="0" lvl="1" indent="0" defTabSz="914400" eaLnBrk="1" fontAlgn="auto" latinLnBrk="0" hangingPunct="1">
              <a:lnSpc>
                <a:spcPct val="130000"/>
              </a:lnSpc>
              <a:spcBef>
                <a:spcPts val="0"/>
              </a:spcBef>
              <a:spcAft>
                <a:spcPts val="0"/>
              </a:spcAft>
              <a:buClrTx/>
              <a:buSzTx/>
              <a:buFontTx/>
              <a:buNone/>
              <a:tabLst/>
              <a:defRPr/>
            </a:pPr>
            <a:r>
              <a:rPr kumimoji="0" lang="en-US" altLang="zh-CN" sz="2000" b="1" i="0" u="none" strike="noStrike" kern="0" cap="none" spc="0" normalizeH="0" baseline="0" noProof="0" dirty="0" err="1">
                <a:ln>
                  <a:noFill/>
                </a:ln>
                <a:solidFill>
                  <a:srgbClr val="C00000"/>
                </a:solidFill>
                <a:effectLst/>
                <a:uLnTx/>
                <a:uFillTx/>
                <a:latin typeface="Microsoft YaHei" panose="020B0503020204020204" pitchFamily="34" charset="-122"/>
              </a:rPr>
              <a:t>eduroam@CERNET</a:t>
            </a:r>
            <a:endParaRPr kumimoji="0" lang="en-US" altLang="zh-CN" sz="2000" b="1" i="0" u="none" strike="noStrike" kern="0" cap="none" spc="0" normalizeH="0" baseline="0" noProof="0" dirty="0">
              <a:ln>
                <a:noFill/>
              </a:ln>
              <a:solidFill>
                <a:srgbClr val="C00000"/>
              </a:solidFill>
              <a:effectLst/>
              <a:uLnTx/>
              <a:uFillTx/>
              <a:latin typeface="Microsoft YaHei" panose="020B0503020204020204" pitchFamily="34" charset="-122"/>
            </a:endParaRPr>
          </a:p>
          <a:p>
            <a:pPr marL="401638" marR="0" lvl="1" indent="-350838" defTabSz="914400" eaLnBrk="1" fontAlgn="auto" latinLnBrk="0" hangingPunct="1">
              <a:lnSpc>
                <a:spcPct val="130000"/>
              </a:lnSpc>
              <a:spcBef>
                <a:spcPts val="0"/>
              </a:spcBef>
              <a:spcAft>
                <a:spcPts val="0"/>
              </a:spcAft>
              <a:buClrTx/>
              <a:buSzTx/>
              <a:buFont typeface="Wingdings" panose="05000000000000000000" pitchFamily="2" charset="2"/>
              <a:buChar char="p"/>
              <a:tabLst/>
              <a:defRPr/>
            </a:pPr>
            <a:r>
              <a:rPr kumimoji="0" lang="zh-CN" altLang="en-US"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项目开发 </a:t>
            </a:r>
            <a:r>
              <a:rPr kumimoji="0" lang="en-US" altLang="zh-CN"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&amp; </a:t>
            </a:r>
            <a:r>
              <a:rPr kumimoji="0" lang="zh-CN" altLang="en-US"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技术支持：北京大学计算中心</a:t>
            </a:r>
            <a:endParaRPr kumimoji="0" lang="en-US" altLang="zh-CN"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endParaRPr>
          </a:p>
          <a:p>
            <a:pPr marL="401638" marR="0" lvl="1" indent="-350838" defTabSz="914400" eaLnBrk="1" fontAlgn="auto" latinLnBrk="0" hangingPunct="1">
              <a:lnSpc>
                <a:spcPct val="130000"/>
              </a:lnSpc>
              <a:spcBef>
                <a:spcPts val="0"/>
              </a:spcBef>
              <a:spcAft>
                <a:spcPts val="0"/>
              </a:spcAft>
              <a:buClrTx/>
              <a:buSzTx/>
              <a:buFont typeface="Wingdings" panose="05000000000000000000" pitchFamily="2" charset="2"/>
              <a:buChar char="p"/>
              <a:tabLst/>
              <a:defRPr/>
            </a:pPr>
            <a:r>
              <a:rPr kumimoji="0" lang="zh-CN" altLang="en-US"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用户服务 </a:t>
            </a:r>
            <a:r>
              <a:rPr kumimoji="0" lang="en-US" altLang="zh-CN"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&amp; </a:t>
            </a:r>
            <a:r>
              <a:rPr kumimoji="0" lang="zh-CN" altLang="en-US"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项目推广：赛尔网络</a:t>
            </a:r>
            <a:endParaRPr kumimoji="0" lang="en-US" altLang="zh-CN"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endParaRPr>
          </a:p>
          <a:p>
            <a:pPr marL="401638" marR="0" lvl="1" indent="-350838" defTabSz="914400" eaLnBrk="1" fontAlgn="auto" latinLnBrk="0" hangingPunct="1">
              <a:lnSpc>
                <a:spcPct val="130000"/>
              </a:lnSpc>
              <a:spcBef>
                <a:spcPts val="0"/>
              </a:spcBef>
              <a:spcAft>
                <a:spcPts val="0"/>
              </a:spcAft>
              <a:buClrTx/>
              <a:buSzTx/>
              <a:buFont typeface="Wingdings" panose="05000000000000000000" pitchFamily="2" charset="2"/>
              <a:buChar char="p"/>
              <a:tabLst/>
              <a:defRPr/>
            </a:pPr>
            <a:r>
              <a:rPr kumimoji="0" lang="zh-CN" altLang="en-US"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官网 </a:t>
            </a:r>
            <a:r>
              <a:rPr kumimoji="0" lang="en" altLang="zh-CN"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https://</a:t>
            </a:r>
            <a:r>
              <a:rPr kumimoji="0" lang="en" altLang="zh-CN" sz="1800" b="0" i="0" u="none" strike="noStrike" kern="0" cap="none" spc="0" normalizeH="0" baseline="0" noProof="0" dirty="0" err="1">
                <a:ln>
                  <a:noFill/>
                </a:ln>
                <a:solidFill>
                  <a:prstClr val="black">
                    <a:lumMod val="85000"/>
                    <a:lumOff val="15000"/>
                  </a:prstClr>
                </a:solidFill>
                <a:effectLst/>
                <a:uLnTx/>
                <a:uFillTx/>
                <a:latin typeface="Microsoft YaHei" panose="020B0503020204020204" pitchFamily="34" charset="-122"/>
              </a:rPr>
              <a:t>www.eduroam.edu.cn</a:t>
            </a:r>
            <a:r>
              <a:rPr kumimoji="0" lang="en" altLang="zh-CN"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a:t>
            </a:r>
            <a:endParaRPr kumimoji="0" lang="zh-CN" altLang="en-US" sz="1800" b="0"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endParaRPr>
          </a:p>
        </p:txBody>
      </p:sp>
      <p:grpSp>
        <p:nvGrpSpPr>
          <p:cNvPr id="5" name="组合 4">
            <a:extLst>
              <a:ext uri="{FF2B5EF4-FFF2-40B4-BE49-F238E27FC236}">
                <a16:creationId xmlns:a16="http://schemas.microsoft.com/office/drawing/2014/main" id="{D160EF94-1BEB-F948-A8F9-23C052C48227}"/>
              </a:ext>
            </a:extLst>
          </p:cNvPr>
          <p:cNvGrpSpPr/>
          <p:nvPr/>
        </p:nvGrpSpPr>
        <p:grpSpPr>
          <a:xfrm>
            <a:off x="399372" y="3060382"/>
            <a:ext cx="11398928" cy="3792630"/>
            <a:chOff x="399372" y="3033488"/>
            <a:chExt cx="11398928" cy="3792630"/>
          </a:xfrm>
        </p:grpSpPr>
        <p:graphicFrame>
          <p:nvGraphicFramePr>
            <p:cNvPr id="6" name="图表 5">
              <a:extLst>
                <a:ext uri="{FF2B5EF4-FFF2-40B4-BE49-F238E27FC236}">
                  <a16:creationId xmlns:a16="http://schemas.microsoft.com/office/drawing/2014/main" id="{266DFFAD-F689-BD45-BC7D-0BC74392A169}"/>
                </a:ext>
              </a:extLst>
            </p:cNvPr>
            <p:cNvGraphicFramePr/>
            <p:nvPr>
              <p:extLst>
                <p:ext uri="{D42A27DB-BD31-4B8C-83A1-F6EECF244321}">
                  <p14:modId xmlns:p14="http://schemas.microsoft.com/office/powerpoint/2010/main" val="1178683348"/>
                </p:ext>
              </p:extLst>
            </p:nvPr>
          </p:nvGraphicFramePr>
          <p:xfrm>
            <a:off x="6077639" y="3509351"/>
            <a:ext cx="5653776" cy="3316767"/>
          </p:xfrm>
          <a:graphic>
            <a:graphicData uri="http://schemas.openxmlformats.org/drawingml/2006/chart">
              <c:chart xmlns:c="http://schemas.openxmlformats.org/drawingml/2006/chart" xmlns:r="http://schemas.openxmlformats.org/officeDocument/2006/relationships" r:id="rId2"/>
            </a:graphicData>
          </a:graphic>
        </p:graphicFrame>
        <p:sp>
          <p:nvSpPr>
            <p:cNvPr id="7" name="矩形 6">
              <a:extLst>
                <a:ext uri="{FF2B5EF4-FFF2-40B4-BE49-F238E27FC236}">
                  <a16:creationId xmlns:a16="http://schemas.microsoft.com/office/drawing/2014/main" id="{0186A5E7-5DD8-F34C-B870-2B36F90954CB}"/>
                </a:ext>
              </a:extLst>
            </p:cNvPr>
            <p:cNvSpPr/>
            <p:nvPr/>
          </p:nvSpPr>
          <p:spPr>
            <a:xfrm>
              <a:off x="6275983" y="3170798"/>
              <a:ext cx="5426229"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prstClr val="black">
                      <a:lumMod val="85000"/>
                      <a:lumOff val="15000"/>
                    </a:prstClr>
                  </a:solidFill>
                  <a:effectLst/>
                  <a:uLnTx/>
                  <a:uFillTx/>
                  <a:latin typeface="Microsoft YaHei" panose="020B0503020204020204" pitchFamily="34" charset="-122"/>
                </a:rPr>
                <a:t>eduroam@CERNET</a:t>
              </a:r>
              <a:r>
                <a:rPr kumimoji="0" lang="zh-CN" altLang="en-US" sz="1600" b="1" i="0" u="none" strike="noStrike" kern="0" cap="none" spc="0" normalizeH="0" baseline="0" noProof="0" dirty="0">
                  <a:ln>
                    <a:noFill/>
                  </a:ln>
                  <a:solidFill>
                    <a:prstClr val="black">
                      <a:lumMod val="85000"/>
                      <a:lumOff val="15000"/>
                    </a:prstClr>
                  </a:solidFill>
                  <a:effectLst/>
                  <a:uLnTx/>
                  <a:uFillTx/>
                  <a:latin typeface="Microsoft YaHei" panose="020B0503020204020204" pitchFamily="34" charset="-122"/>
                </a:rPr>
                <a:t>成员规模年度发展情况（调试完成）</a:t>
              </a:r>
            </a:p>
          </p:txBody>
        </p:sp>
        <p:sp>
          <p:nvSpPr>
            <p:cNvPr id="8" name="矩形 7">
              <a:extLst>
                <a:ext uri="{FF2B5EF4-FFF2-40B4-BE49-F238E27FC236}">
                  <a16:creationId xmlns:a16="http://schemas.microsoft.com/office/drawing/2014/main" id="{48C1A47D-353C-CA4B-96A2-44CDB0BB363A}"/>
                </a:ext>
              </a:extLst>
            </p:cNvPr>
            <p:cNvSpPr/>
            <p:nvPr/>
          </p:nvSpPr>
          <p:spPr>
            <a:xfrm>
              <a:off x="399372" y="3033488"/>
              <a:ext cx="11398928" cy="3441801"/>
            </a:xfrm>
            <a:prstGeom prst="rect">
              <a:avLst/>
            </a:prstGeom>
            <a:noFill/>
            <a:ln w="12700" cap="flat" cmpd="sng" algn="ctr">
              <a:solidFill>
                <a:srgbClr val="1199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Microsoft YaHei" panose="020B0503020204020204" pitchFamily="34" charset="-122"/>
              </a:endParaRPr>
            </a:p>
          </p:txBody>
        </p:sp>
      </p:grpSp>
      <p:pic>
        <p:nvPicPr>
          <p:cNvPr id="9" name="图片 8">
            <a:extLst>
              <a:ext uri="{FF2B5EF4-FFF2-40B4-BE49-F238E27FC236}">
                <a16:creationId xmlns:a16="http://schemas.microsoft.com/office/drawing/2014/main" id="{9288FCFF-4417-8644-AFDF-AFB0971697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742" y="3119590"/>
            <a:ext cx="5404528" cy="3314332"/>
          </a:xfrm>
          <a:prstGeom prst="rect">
            <a:avLst/>
          </a:prstGeom>
        </p:spPr>
      </p:pic>
    </p:spTree>
    <p:extLst>
      <p:ext uri="{BB962C8B-B14F-4D97-AF65-F5344CB8AC3E}">
        <p14:creationId xmlns:p14="http://schemas.microsoft.com/office/powerpoint/2010/main" val="43490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45EC0-2072-4AD3-AE30-B43D6CC638DA}"/>
              </a:ext>
            </a:extLst>
          </p:cNvPr>
          <p:cNvSpPr>
            <a:spLocks noGrp="1"/>
          </p:cNvSpPr>
          <p:nvPr>
            <p:ph type="title"/>
          </p:nvPr>
        </p:nvSpPr>
        <p:spPr>
          <a:xfrm>
            <a:off x="982029" y="310629"/>
            <a:ext cx="4065985" cy="480131"/>
          </a:xfrm>
        </p:spPr>
        <p:txBody>
          <a:bodyPr/>
          <a:lstStyle/>
          <a:p>
            <a:r>
              <a:rPr lang="en-US" altLang="zh-CN" dirty="0"/>
              <a:t>1.eduroam</a:t>
            </a:r>
            <a:r>
              <a:rPr lang="zh-CN" altLang="en-US" dirty="0"/>
              <a:t>服务通知</a:t>
            </a:r>
          </a:p>
        </p:txBody>
      </p:sp>
      <p:pic>
        <p:nvPicPr>
          <p:cNvPr id="4" name="图片 3">
            <a:extLst>
              <a:ext uri="{FF2B5EF4-FFF2-40B4-BE49-F238E27FC236}">
                <a16:creationId xmlns:a16="http://schemas.microsoft.com/office/drawing/2014/main" id="{21023404-808B-4E6F-83DD-3DE68DC33A81}"/>
              </a:ext>
            </a:extLst>
          </p:cNvPr>
          <p:cNvPicPr>
            <a:picLocks noChangeAspect="1"/>
          </p:cNvPicPr>
          <p:nvPr/>
        </p:nvPicPr>
        <p:blipFill>
          <a:blip r:embed="rId2"/>
          <a:stretch>
            <a:fillRect/>
          </a:stretch>
        </p:blipFill>
        <p:spPr>
          <a:xfrm>
            <a:off x="567239" y="1178593"/>
            <a:ext cx="10544175" cy="5238750"/>
          </a:xfrm>
          <a:prstGeom prst="rect">
            <a:avLst/>
          </a:prstGeom>
        </p:spPr>
      </p:pic>
    </p:spTree>
    <p:extLst>
      <p:ext uri="{BB962C8B-B14F-4D97-AF65-F5344CB8AC3E}">
        <p14:creationId xmlns:p14="http://schemas.microsoft.com/office/powerpoint/2010/main" val="298395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B66D40-88F7-41D2-838C-AC2AF46B6688}"/>
              </a:ext>
            </a:extLst>
          </p:cNvPr>
          <p:cNvSpPr>
            <a:spLocks noGrp="1"/>
          </p:cNvSpPr>
          <p:nvPr>
            <p:ph type="title"/>
          </p:nvPr>
        </p:nvSpPr>
        <p:spPr>
          <a:xfrm>
            <a:off x="982029" y="310629"/>
            <a:ext cx="4062779" cy="480131"/>
          </a:xfrm>
        </p:spPr>
        <p:txBody>
          <a:bodyPr/>
          <a:lstStyle/>
          <a:p>
            <a:r>
              <a:rPr lang="en-US" altLang="zh-CN" dirty="0"/>
              <a:t>1.Eduroam</a:t>
            </a:r>
            <a:r>
              <a:rPr lang="zh-CN" altLang="en-US" dirty="0"/>
              <a:t>登录方式</a:t>
            </a:r>
          </a:p>
        </p:txBody>
      </p:sp>
      <p:pic>
        <p:nvPicPr>
          <p:cNvPr id="6" name="图片 5">
            <a:extLst>
              <a:ext uri="{FF2B5EF4-FFF2-40B4-BE49-F238E27FC236}">
                <a16:creationId xmlns:a16="http://schemas.microsoft.com/office/drawing/2014/main" id="{027E3D83-CDA6-4CD7-9D5B-2C0383885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578" y="790760"/>
            <a:ext cx="3165231" cy="6858000"/>
          </a:xfrm>
          <a:prstGeom prst="rect">
            <a:avLst/>
          </a:prstGeom>
        </p:spPr>
      </p:pic>
      <p:pic>
        <p:nvPicPr>
          <p:cNvPr id="8" name="图片 7">
            <a:extLst>
              <a:ext uri="{FF2B5EF4-FFF2-40B4-BE49-F238E27FC236}">
                <a16:creationId xmlns:a16="http://schemas.microsoft.com/office/drawing/2014/main" id="{6D6DAB4F-16B0-4CCE-92AD-FE610374F5FA}"/>
              </a:ext>
            </a:extLst>
          </p:cNvPr>
          <p:cNvPicPr>
            <a:picLocks noChangeAspect="1"/>
          </p:cNvPicPr>
          <p:nvPr/>
        </p:nvPicPr>
        <p:blipFill>
          <a:blip r:embed="rId3"/>
          <a:stretch>
            <a:fillRect/>
          </a:stretch>
        </p:blipFill>
        <p:spPr>
          <a:xfrm>
            <a:off x="1745397" y="867422"/>
            <a:ext cx="3299411" cy="6336182"/>
          </a:xfrm>
          <a:prstGeom prst="rect">
            <a:avLst/>
          </a:prstGeom>
        </p:spPr>
      </p:pic>
      <p:sp>
        <p:nvSpPr>
          <p:cNvPr id="3" name="文本框 2">
            <a:extLst>
              <a:ext uri="{FF2B5EF4-FFF2-40B4-BE49-F238E27FC236}">
                <a16:creationId xmlns:a16="http://schemas.microsoft.com/office/drawing/2014/main" id="{A63F1370-D9DF-49E2-B19F-5434C556E734}"/>
              </a:ext>
            </a:extLst>
          </p:cNvPr>
          <p:cNvSpPr txBox="1"/>
          <p:nvPr/>
        </p:nvSpPr>
        <p:spPr>
          <a:xfrm>
            <a:off x="1858387" y="3666181"/>
            <a:ext cx="2761740" cy="369332"/>
          </a:xfrm>
          <a:prstGeom prst="rect">
            <a:avLst/>
          </a:prstGeom>
          <a:noFill/>
        </p:spPr>
        <p:txBody>
          <a:bodyPr wrap="square" rtlCol="0">
            <a:spAutoFit/>
          </a:bodyPr>
          <a:lstStyle/>
          <a:p>
            <a:r>
              <a:rPr lang="en-US" altLang="zh-CN" dirty="0"/>
              <a:t>XXX@wfmc.edu.cn</a:t>
            </a:r>
            <a:endParaRPr lang="zh-CN" altLang="en-US" dirty="0"/>
          </a:p>
        </p:txBody>
      </p:sp>
    </p:spTree>
    <p:extLst>
      <p:ext uri="{BB962C8B-B14F-4D97-AF65-F5344CB8AC3E}">
        <p14:creationId xmlns:p14="http://schemas.microsoft.com/office/powerpoint/2010/main" val="22175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a:extLst>
              <a:ext uri="{FF2B5EF4-FFF2-40B4-BE49-F238E27FC236}">
                <a16:creationId xmlns:a16="http://schemas.microsoft.com/office/drawing/2014/main" id="{09ACECEE-4EBB-0C4D-9838-DEC3F0FC55B2}"/>
              </a:ext>
            </a:extLst>
          </p:cNvPr>
          <p:cNvSpPr/>
          <p:nvPr/>
        </p:nvSpPr>
        <p:spPr>
          <a:xfrm>
            <a:off x="4089400" y="3633196"/>
            <a:ext cx="3708400" cy="494304"/>
          </a:xfrm>
          <a:prstGeom prst="roundRect">
            <a:avLst/>
          </a:prstGeom>
          <a:solidFill>
            <a:srgbClr val="119999"/>
          </a:solidFill>
          <a:ln>
            <a:solidFill>
              <a:srgbClr val="11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 name="标题 1">
            <a:extLst>
              <a:ext uri="{FF2B5EF4-FFF2-40B4-BE49-F238E27FC236}">
                <a16:creationId xmlns:a16="http://schemas.microsoft.com/office/drawing/2014/main" id="{ECBDDFD4-D6C8-8B4E-8919-3676B6164CF9}"/>
              </a:ext>
            </a:extLst>
          </p:cNvPr>
          <p:cNvSpPr>
            <a:spLocks noGrp="1"/>
          </p:cNvSpPr>
          <p:nvPr>
            <p:ph type="title"/>
          </p:nvPr>
        </p:nvSpPr>
        <p:spPr>
          <a:xfrm>
            <a:off x="982029" y="310629"/>
            <a:ext cx="2877711" cy="480131"/>
          </a:xfrm>
        </p:spPr>
        <p:txBody>
          <a:bodyPr/>
          <a:lstStyle/>
          <a:p>
            <a:r>
              <a:rPr kumimoji="1" lang="en-US" altLang="zh-CN" dirty="0"/>
              <a:t>2.</a:t>
            </a:r>
            <a:r>
              <a:rPr kumimoji="1" lang="zh-CN" altLang="en-US" dirty="0"/>
              <a:t> </a:t>
            </a:r>
            <a:r>
              <a:rPr kumimoji="1" lang="en-US" altLang="zh-CN" dirty="0"/>
              <a:t>CARSI</a:t>
            </a:r>
            <a:r>
              <a:rPr kumimoji="1" lang="zh-CN" altLang="en-US" dirty="0"/>
              <a:t>服务</a:t>
            </a:r>
          </a:p>
        </p:txBody>
      </p:sp>
      <p:sp>
        <p:nvSpPr>
          <p:cNvPr id="3" name="圆角矩形 2">
            <a:extLst>
              <a:ext uri="{FF2B5EF4-FFF2-40B4-BE49-F238E27FC236}">
                <a16:creationId xmlns:a16="http://schemas.microsoft.com/office/drawing/2014/main" id="{986A23DB-4055-6F40-B49D-C7E4D7F47AF4}"/>
              </a:ext>
            </a:extLst>
          </p:cNvPr>
          <p:cNvSpPr/>
          <p:nvPr/>
        </p:nvSpPr>
        <p:spPr>
          <a:xfrm>
            <a:off x="608825" y="1131393"/>
            <a:ext cx="11059986" cy="2241828"/>
          </a:xfrm>
          <a:prstGeom prst="round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txBody>
          <a:bodyPr rtlCol="0" anchor="ctr"/>
          <a:lstStyle/>
          <a:p>
            <a:endParaRPr lang="zh-CN" altLang="en-US" dirty="0"/>
          </a:p>
        </p:txBody>
      </p:sp>
      <p:sp>
        <p:nvSpPr>
          <p:cNvPr id="4" name="矩形 3">
            <a:extLst>
              <a:ext uri="{FF2B5EF4-FFF2-40B4-BE49-F238E27FC236}">
                <a16:creationId xmlns:a16="http://schemas.microsoft.com/office/drawing/2014/main" id="{BB362F96-4AD9-2240-8814-084914A44874}"/>
              </a:ext>
            </a:extLst>
          </p:cNvPr>
          <p:cNvSpPr/>
          <p:nvPr/>
        </p:nvSpPr>
        <p:spPr>
          <a:xfrm>
            <a:off x="890382" y="1376522"/>
            <a:ext cx="10496871" cy="1751570"/>
          </a:xfrm>
          <a:prstGeom prst="rect">
            <a:avLst/>
          </a:prstGeom>
        </p:spPr>
        <p:txBody>
          <a:bodyPr wrap="square">
            <a:spAutoFit/>
          </a:bodyPr>
          <a:lstStyle/>
          <a:p>
            <a:pPr marL="285750" indent="-285750">
              <a:lnSpc>
                <a:spcPct val="150000"/>
              </a:lnSpc>
              <a:buClr>
                <a:schemeClr val="tx1">
                  <a:lumMod val="85000"/>
                  <a:lumOff val="15000"/>
                </a:schemeClr>
              </a:buClr>
              <a:buFont typeface="Wingdings" panose="05000000000000000000" pitchFamily="2" charset="2"/>
              <a:buChar char="n"/>
              <a:defRPr/>
            </a:pPr>
            <a:r>
              <a:rPr lang="en" altLang="zh-CN" sz="2000" b="1" kern="0" dirty="0">
                <a:solidFill>
                  <a:srgbClr val="094EA9"/>
                </a:solidFill>
                <a:latin typeface="Microsoft YaHei" panose="020B0503020204020204" pitchFamily="34" charset="-122"/>
                <a:ea typeface="Microsoft YaHei" panose="020B0503020204020204" pitchFamily="34" charset="-122"/>
              </a:rPr>
              <a:t>CERNET</a:t>
            </a:r>
            <a:r>
              <a:rPr lang="zh-CN" altLang="en-US" sz="2000" b="1" kern="0" dirty="0">
                <a:solidFill>
                  <a:srgbClr val="094EA9"/>
                </a:solidFill>
                <a:latin typeface="Microsoft YaHei" panose="020B0503020204020204" pitchFamily="34" charset="-122"/>
                <a:ea typeface="Microsoft YaHei" panose="020B0503020204020204" pitchFamily="34" charset="-122"/>
              </a:rPr>
              <a:t>联邦认证与资源共享基础设施</a:t>
            </a:r>
            <a:r>
              <a:rPr lang="zh-CN" altLang="en-US" kern="0" dirty="0">
                <a:solidFill>
                  <a:schemeClr val="tx1">
                    <a:lumMod val="85000"/>
                    <a:lumOff val="15000"/>
                  </a:schemeClr>
                </a:solidFill>
                <a:latin typeface="Microsoft YaHei" panose="020B0503020204020204" pitchFamily="34" charset="-122"/>
                <a:ea typeface="Microsoft YaHei" panose="020B0503020204020204" pitchFamily="34" charset="-122"/>
              </a:rPr>
              <a:t>（</a:t>
            </a:r>
            <a:r>
              <a:rPr kumimoji="0" lang="zh-CN" altLang="en-US" sz="1800" b="0" i="0" u="none" strike="noStrike" kern="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mn-cs"/>
              </a:rPr>
              <a:t>CARSI）是中国教育和科研网CERNET资源共享服务，是在中国高校已广泛建立的校园网统一身份认证和用户管理系统基础之上，建设的一套用户身份和应用系统资源共享机制。支持用户访问中国和国外的各类教育资源和商用资源。</a:t>
            </a:r>
            <a:endParaRPr kumimoji="0" lang="en-US" altLang="zh-CN" sz="1800" b="0" i="0" u="none" strike="noStrike" kern="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CARSI</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已于</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2019</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年</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5</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月</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24</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日</a:t>
            </a:r>
            <a:r>
              <a:rPr kumimoji="0" lang="zh-CN" altLang="en-US" sz="1800" b="1" i="0" u="none" strike="noStrike" kern="1200" cap="none" spc="0" normalizeH="0" baseline="0" noProof="0" dirty="0">
                <a:ln>
                  <a:noFill/>
                </a:ln>
                <a:solidFill>
                  <a:srgbClr val="094EA9"/>
                </a:solidFill>
                <a:effectLst/>
                <a:uLnTx/>
                <a:uFillTx/>
                <a:latin typeface="Microsoft YaHei" panose="020B0503020204020204" pitchFamily="34" charset="-122"/>
                <a:ea typeface="Microsoft YaHei" panose="020B0503020204020204" pitchFamily="34" charset="-122"/>
                <a:cs typeface="Tahoma" panose="020B0604030504040204" pitchFamily="34" charset="0"/>
              </a:rPr>
              <a:t>正式加入跨国身份联盟组织 </a:t>
            </a:r>
            <a:r>
              <a:rPr kumimoji="0" lang="en" altLang="zh-CN" sz="1800" b="1" i="0" u="none" strike="noStrike" kern="1200" cap="none" spc="0" normalizeH="0" baseline="0" noProof="0" dirty="0" err="1">
                <a:ln>
                  <a:noFill/>
                </a:ln>
                <a:solidFill>
                  <a:srgbClr val="094EA9"/>
                </a:solidFill>
                <a:effectLst/>
                <a:uLnTx/>
                <a:uFillTx/>
                <a:latin typeface="Microsoft YaHei" panose="020B0503020204020204" pitchFamily="34" charset="-122"/>
                <a:ea typeface="Microsoft YaHei" panose="020B0503020204020204" pitchFamily="34" charset="-122"/>
                <a:cs typeface="Tahoma" panose="020B0604030504040204" pitchFamily="34" charset="0"/>
              </a:rPr>
              <a:t>eduGAIN</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cs typeface="Tahoma" panose="020B0604030504040204" pitchFamily="34" charset="0"/>
              </a:rPr>
              <a:t>。</a:t>
            </a:r>
            <a:endParaRPr kumimoji="0" lang="en-US" altLang="zh-CN" sz="1800" b="0" i="0" u="none" strike="noStrike" kern="0" cap="none" spc="0" normalizeH="0" baseline="0" noProof="0" dirty="0">
              <a:ln>
                <a:noFill/>
              </a:ln>
              <a:solidFill>
                <a:schemeClr val="tx1">
                  <a:lumMod val="85000"/>
                  <a:lumOff val="15000"/>
                </a:schemeClr>
              </a:solidFill>
              <a:effectLst/>
              <a:uLnTx/>
              <a:uFillTx/>
              <a:latin typeface="Microsoft YaHei" panose="020B0503020204020204" pitchFamily="34" charset="-122"/>
              <a:ea typeface="Microsoft YaHei" panose="020B0503020204020204" pitchFamily="34" charset="-122"/>
            </a:endParaRPr>
          </a:p>
        </p:txBody>
      </p:sp>
      <p:sp>
        <p:nvSpPr>
          <p:cNvPr id="5" name="TextBox 106">
            <a:extLst>
              <a:ext uri="{FF2B5EF4-FFF2-40B4-BE49-F238E27FC236}">
                <a16:creationId xmlns:a16="http://schemas.microsoft.com/office/drawing/2014/main" id="{7DFEBEF8-2B0F-8443-9F2B-ED046BA03673}"/>
              </a:ext>
            </a:extLst>
          </p:cNvPr>
          <p:cNvSpPr txBox="1"/>
          <p:nvPr/>
        </p:nvSpPr>
        <p:spPr>
          <a:xfrm>
            <a:off x="4255970" y="3726460"/>
            <a:ext cx="3375261" cy="307777"/>
          </a:xfrm>
          <a:prstGeom prst="rect">
            <a:avLst/>
          </a:prstGeom>
          <a:noFill/>
        </p:spPr>
        <p:txBody>
          <a:bodyPr wrap="square" lIns="0" tIns="0" rIns="0" bIns="0" rtlCol="0">
            <a:spAutoFit/>
          </a:bodyPr>
          <a:lstStyle/>
          <a:p>
            <a:pPr marL="0" marR="0" lvl="0" indent="0" algn="ctr" defTabSz="914400" rtl="0" eaLnBrk="1" fontAlgn="auto" latinLnBrk="0" hangingPunct="1">
              <a:spcBef>
                <a:spcPts val="600"/>
              </a:spcBef>
              <a:spcAft>
                <a:spcPts val="600"/>
              </a:spcAft>
              <a:buClrTx/>
              <a:buSzTx/>
              <a:buFontTx/>
              <a:buNone/>
              <a:tabLst/>
              <a:defRPr/>
            </a:pPr>
            <a:r>
              <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CARSI </a:t>
            </a:r>
            <a:r>
              <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对 </a:t>
            </a:r>
            <a:r>
              <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SP</a:t>
            </a:r>
            <a:r>
              <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IdP</a:t>
            </a:r>
            <a:r>
              <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的好处</a:t>
            </a:r>
          </a:p>
        </p:txBody>
      </p:sp>
      <p:sp>
        <p:nvSpPr>
          <p:cNvPr id="6" name="文本框 5">
            <a:extLst>
              <a:ext uri="{FF2B5EF4-FFF2-40B4-BE49-F238E27FC236}">
                <a16:creationId xmlns:a16="http://schemas.microsoft.com/office/drawing/2014/main" id="{EFE883FD-78E6-5443-A42C-6BB2A2F31BE0}"/>
              </a:ext>
            </a:extLst>
          </p:cNvPr>
          <p:cNvSpPr txBox="1"/>
          <p:nvPr/>
        </p:nvSpPr>
        <p:spPr>
          <a:xfrm>
            <a:off x="475927" y="4246575"/>
            <a:ext cx="5188273" cy="2021644"/>
          </a:xfrm>
          <a:prstGeom prst="rect">
            <a:avLst/>
          </a:prstGeom>
          <a:noFill/>
        </p:spPr>
        <p:txBody>
          <a:bodyPr wrap="square" rtlCol="0">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itchFamily="2" charset="2"/>
              <a:buChar char="n"/>
              <a:tabLst/>
              <a:defRPr/>
            </a:pPr>
            <a:r>
              <a:rPr kumimoji="0" lang="zh-CN" altLang="en-US" sz="1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服务提供商</a:t>
            </a:r>
            <a:r>
              <a:rPr kumimoji="0" lang="en-US" altLang="zh-CN" sz="1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SP</a:t>
            </a:r>
          </a:p>
          <a:p>
            <a:pPr marL="177800" marR="0" lvl="0" indent="-177800" algn="l" defTabSz="914400" rtl="0" eaLnBrk="1" fontAlgn="auto" latinLnBrk="0" hangingPunct="1">
              <a:lnSpc>
                <a:spcPct val="130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一组真实的、活的校园网用户身份，解决难以验证用户身份真实性的问题；</a:t>
            </a:r>
            <a:endPar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30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将服务的用户范围扩大至全球；</a:t>
            </a:r>
            <a:endPar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30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与</a:t>
            </a:r>
            <a:r>
              <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CARSI</a:t>
            </a: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调试一次，享用</a:t>
            </a:r>
            <a:r>
              <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CARSI </a:t>
            </a:r>
            <a:r>
              <a:rPr kumimoji="0" lang="en-US" altLang="zh-CN" sz="1600" b="0" i="0" u="none" strike="noStrike" kern="0" cap="none" spc="0" normalizeH="0" baseline="0" noProof="0" dirty="0" err="1">
                <a:ln>
                  <a:noFill/>
                </a:ln>
                <a:effectLst/>
                <a:uLnTx/>
                <a:uFillTx/>
                <a:latin typeface="Microsoft YaHei" panose="020B0503020204020204" pitchFamily="34" charset="-122"/>
                <a:ea typeface="Microsoft YaHei" panose="020B0503020204020204" pitchFamily="34" charset="-122"/>
                <a:cs typeface="+mn-cs"/>
              </a:rPr>
              <a:t>IdP</a:t>
            </a: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高校数量增长红利；</a:t>
            </a:r>
            <a:endPar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30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无需增加对用户身份的管理成本，降低用户人均成本。</a:t>
            </a:r>
          </a:p>
        </p:txBody>
      </p:sp>
      <p:sp>
        <p:nvSpPr>
          <p:cNvPr id="7" name="矩形 6">
            <a:extLst>
              <a:ext uri="{FF2B5EF4-FFF2-40B4-BE49-F238E27FC236}">
                <a16:creationId xmlns:a16="http://schemas.microsoft.com/office/drawing/2014/main" id="{9A546851-D06F-0649-861C-BBE87635F5B1}"/>
              </a:ext>
            </a:extLst>
          </p:cNvPr>
          <p:cNvSpPr/>
          <p:nvPr/>
        </p:nvSpPr>
        <p:spPr>
          <a:xfrm>
            <a:off x="6167765" y="4246575"/>
            <a:ext cx="5602645" cy="2071080"/>
          </a:xfrm>
          <a:prstGeom prst="rect">
            <a:avLst/>
          </a:prstGeom>
        </p:spPr>
        <p:txBody>
          <a:bodyPr wrap="square">
            <a:spAutoFit/>
          </a:bodyPr>
          <a:lstStyle/>
          <a:p>
            <a:pPr marL="285750" marR="0" lvl="0" indent="-285750" algn="l" defTabSz="914400" rtl="0" eaLnBrk="1" fontAlgn="auto" latinLnBrk="0" hangingPunct="1">
              <a:lnSpc>
                <a:spcPct val="114000"/>
              </a:lnSpc>
              <a:spcBef>
                <a:spcPts val="0"/>
              </a:spcBef>
              <a:spcAft>
                <a:spcPts val="0"/>
              </a:spcAft>
              <a:buClrTx/>
              <a:buSzTx/>
              <a:buFont typeface="Wingdings" pitchFamily="2" charset="2"/>
              <a:buChar char="n"/>
              <a:tabLst/>
              <a:defRPr/>
            </a:pPr>
            <a:r>
              <a:rPr kumimoji="0" lang="zh-CN" altLang="en-US" sz="1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身份提供者</a:t>
            </a:r>
            <a:r>
              <a:rPr kumimoji="0" lang="en" altLang="zh-CN" sz="1800" b="1" i="0" u="none" strike="noStrike" kern="0" cap="none" spc="0" normalizeH="0" baseline="0" noProof="0" dirty="0" err="1">
                <a:ln>
                  <a:noFill/>
                </a:ln>
                <a:effectLst/>
                <a:uLnTx/>
                <a:uFillTx/>
                <a:latin typeface="Microsoft YaHei" panose="020B0503020204020204" pitchFamily="34" charset="-122"/>
                <a:ea typeface="Microsoft YaHei" panose="020B0503020204020204" pitchFamily="34" charset="-122"/>
                <a:cs typeface="+mn-cs"/>
              </a:rPr>
              <a:t>IdP</a:t>
            </a:r>
            <a:endParaRPr kumimoji="0" lang="en" altLang="zh-CN" sz="1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用户可以接触到更多服务；</a:t>
            </a:r>
            <a:endPar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简化与</a:t>
            </a:r>
            <a:r>
              <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SP</a:t>
            </a: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的技术沟通，降低了成本；</a:t>
            </a:r>
            <a:endPar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全球多个国家地区</a:t>
            </a:r>
            <a:r>
              <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NRENs</a:t>
            </a: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普遍采用，兼容现有多种认证方式，技术成熟，运维问题少；</a:t>
            </a:r>
            <a:endPar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使用方式简单，随时、随地、通过任意接入网络访问资源；</a:t>
            </a:r>
            <a:endParaRPr kumimoji="0" lang="en-US" altLang="zh-CN"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177800" marR="0" lvl="0" indent="-177800" algn="l"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zh-CN" altLang="en-US" sz="16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cs typeface="+mn-cs"/>
              </a:rPr>
              <a:t>用户信息保存可控。</a:t>
            </a:r>
          </a:p>
        </p:txBody>
      </p:sp>
    </p:spTree>
    <p:extLst>
      <p:ext uri="{BB962C8B-B14F-4D97-AF65-F5344CB8AC3E}">
        <p14:creationId xmlns:p14="http://schemas.microsoft.com/office/powerpoint/2010/main" val="75677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F5F8E-B3BE-714A-AB3B-7CF32CC84AEF}"/>
              </a:ext>
            </a:extLst>
          </p:cNvPr>
          <p:cNvSpPr>
            <a:spLocks noGrp="1"/>
          </p:cNvSpPr>
          <p:nvPr>
            <p:ph type="title"/>
          </p:nvPr>
        </p:nvSpPr>
        <p:spPr>
          <a:xfrm>
            <a:off x="982029" y="310629"/>
            <a:ext cx="2816797" cy="480131"/>
          </a:xfrm>
        </p:spPr>
        <p:txBody>
          <a:bodyPr/>
          <a:lstStyle/>
          <a:p>
            <a:r>
              <a:rPr kumimoji="1" lang="en-US" altLang="zh-CN" dirty="0"/>
              <a:t>2.</a:t>
            </a:r>
            <a:r>
              <a:rPr kumimoji="1" lang="zh-CN" altLang="en-US" dirty="0"/>
              <a:t> </a:t>
            </a:r>
            <a:r>
              <a:rPr kumimoji="1" lang="en-US" altLang="zh-CN" dirty="0"/>
              <a:t>CARSI</a:t>
            </a:r>
            <a:r>
              <a:rPr kumimoji="1" lang="zh-CN" altLang="en-US" dirty="0"/>
              <a:t>服务</a:t>
            </a:r>
          </a:p>
        </p:txBody>
      </p:sp>
      <p:pic>
        <p:nvPicPr>
          <p:cNvPr id="3" name="内容占位符 9">
            <a:extLst>
              <a:ext uri="{FF2B5EF4-FFF2-40B4-BE49-F238E27FC236}">
                <a16:creationId xmlns:a16="http://schemas.microsoft.com/office/drawing/2014/main" id="{31F249A1-A4E5-E945-9335-8E74D8CE6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2013" y="2379910"/>
            <a:ext cx="2956411" cy="3838763"/>
          </a:xfrm>
          <a:prstGeom prst="rect">
            <a:avLst/>
          </a:prstGeom>
        </p:spPr>
      </p:pic>
      <p:grpSp>
        <p:nvGrpSpPr>
          <p:cNvPr id="4" name="组合 3">
            <a:extLst>
              <a:ext uri="{FF2B5EF4-FFF2-40B4-BE49-F238E27FC236}">
                <a16:creationId xmlns:a16="http://schemas.microsoft.com/office/drawing/2014/main" id="{63F44CD2-5381-FA44-8ACE-ABC47CD8D9AF}"/>
              </a:ext>
            </a:extLst>
          </p:cNvPr>
          <p:cNvGrpSpPr/>
          <p:nvPr/>
        </p:nvGrpSpPr>
        <p:grpSpPr>
          <a:xfrm>
            <a:off x="5283201" y="2758831"/>
            <a:ext cx="5801360" cy="3295352"/>
            <a:chOff x="4858916" y="1865525"/>
            <a:chExt cx="6810796" cy="4109759"/>
          </a:xfrm>
        </p:grpSpPr>
        <p:sp>
          <p:nvSpPr>
            <p:cNvPr id="5" name="Freeform 5">
              <a:extLst>
                <a:ext uri="{FF2B5EF4-FFF2-40B4-BE49-F238E27FC236}">
                  <a16:creationId xmlns:a16="http://schemas.microsoft.com/office/drawing/2014/main" id="{24AF1906-F9ED-9A44-934B-380B7B7C0F02}"/>
                </a:ext>
              </a:extLst>
            </p:cNvPr>
            <p:cNvSpPr>
              <a:spLocks/>
            </p:cNvSpPr>
            <p:nvPr/>
          </p:nvSpPr>
          <p:spPr bwMode="auto">
            <a:xfrm>
              <a:off x="4858916" y="1865525"/>
              <a:ext cx="6020502" cy="1129662"/>
            </a:xfrm>
            <a:custGeom>
              <a:avLst/>
              <a:gdLst>
                <a:gd name="T0" fmla="*/ 0 w 3672"/>
                <a:gd name="T1" fmla="*/ 0 h 830"/>
                <a:gd name="T2" fmla="*/ 0 w 3672"/>
                <a:gd name="T3" fmla="*/ 291 h 830"/>
                <a:gd name="T4" fmla="*/ 565 w 3672"/>
                <a:gd name="T5" fmla="*/ 291 h 830"/>
                <a:gd name="T6" fmla="*/ 885 w 3672"/>
                <a:gd name="T7" fmla="*/ 830 h 830"/>
                <a:gd name="T8" fmla="*/ 3672 w 3672"/>
                <a:gd name="T9" fmla="*/ 830 h 830"/>
                <a:gd name="T10" fmla="*/ 3672 w 3672"/>
                <a:gd name="T11" fmla="*/ 0 h 830"/>
                <a:gd name="T12" fmla="*/ 0 w 3672"/>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3672" h="830">
                  <a:moveTo>
                    <a:pt x="0" y="0"/>
                  </a:moveTo>
                  <a:lnTo>
                    <a:pt x="0" y="291"/>
                  </a:lnTo>
                  <a:lnTo>
                    <a:pt x="565" y="291"/>
                  </a:lnTo>
                  <a:lnTo>
                    <a:pt x="885" y="830"/>
                  </a:lnTo>
                  <a:lnTo>
                    <a:pt x="3672" y="830"/>
                  </a:lnTo>
                  <a:lnTo>
                    <a:pt x="3672" y="0"/>
                  </a:lnTo>
                  <a:lnTo>
                    <a:pt x="0" y="0"/>
                  </a:lnTo>
                  <a:close/>
                </a:path>
              </a:pathLst>
            </a:custGeom>
            <a:solidFill>
              <a:srgbClr val="0070C0"/>
            </a:solidFill>
            <a:ln>
              <a:noFill/>
            </a:ln>
          </p:spPr>
          <p:txBody>
            <a:bodyPr vert="horz" wrap="square" lIns="1107001" tIns="34290" rIns="891001" bIns="34290" numCol="1" anchor="ctr" anchorCtr="0" compatLnSpc="1">
              <a:prstTxWarp prst="textNoShape">
                <a:avLst/>
              </a:prstTxWarp>
            </a:bodyPr>
            <a:lstStyle/>
            <a:p>
              <a:pPr marL="0" marR="0" lvl="0" indent="0" defTabSz="685818" eaLnBrk="1" fontAlgn="auto" latinLnBrk="0" hangingPunct="1">
                <a:lnSpc>
                  <a:spcPct val="150000"/>
                </a:lnSpc>
                <a:spcBef>
                  <a:spcPts val="0"/>
                </a:spcBef>
                <a:spcAft>
                  <a:spcPts val="0"/>
                </a:spcAft>
                <a:buClrTx/>
                <a:buSzTx/>
                <a:buFontTx/>
                <a:buNone/>
                <a:tabLst/>
                <a:defRPr/>
              </a:pPr>
              <a:r>
                <a:rPr kumimoji="0" lang="zh-CN"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核心组件</a:t>
              </a:r>
              <a:r>
                <a:rPr kumimoji="0" lang="en-US" altLang="zh-CN"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a:t>
              </a:r>
              <a:r>
                <a:rPr kumimoji="0" lang="zh-CN"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身份提供者</a:t>
              </a:r>
              <a:r>
                <a:rPr kumimoji="0" lang="en-US" altLang="zh-Hans" sz="1801" b="1" i="0" u="none" strike="noStrike" kern="0" cap="none" spc="0" normalizeH="0" baseline="0" noProof="0" dirty="0" err="1">
                  <a:ln>
                    <a:noFill/>
                  </a:ln>
                  <a:solidFill>
                    <a:prstClr val="white"/>
                  </a:solidFill>
                  <a:effectLst/>
                  <a:uLnTx/>
                  <a:uFillTx/>
                  <a:latin typeface="Microsoft YaHei" panose="020B0503020204020204" pitchFamily="34" charset="-122"/>
                  <a:ea typeface="Microsoft YaHei" panose="020B0503020204020204" pitchFamily="34" charset="-122"/>
                </a:rPr>
                <a:t>IdP</a:t>
              </a:r>
              <a:endParaRPr kumimoji="0" lang="en-US" altLang="zh-Han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a:p>
              <a:pPr marL="0" marR="0" lvl="0" indent="0" defTabSz="685818" eaLnBrk="1" fontAlgn="auto" latinLnBrk="0" hangingPunct="1">
                <a:lnSpc>
                  <a:spcPct val="15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cxnSp>
          <p:nvCxnSpPr>
            <p:cNvPr id="6" name="直接连接符 87">
              <a:extLst>
                <a:ext uri="{FF2B5EF4-FFF2-40B4-BE49-F238E27FC236}">
                  <a16:creationId xmlns:a16="http://schemas.microsoft.com/office/drawing/2014/main" id="{AFFA81ED-98E6-C846-8BFB-9C8B19D7C768}"/>
                </a:ext>
              </a:extLst>
            </p:cNvPr>
            <p:cNvCxnSpPr/>
            <p:nvPr/>
          </p:nvCxnSpPr>
          <p:spPr>
            <a:xfrm>
              <a:off x="9779125" y="1959391"/>
              <a:ext cx="0" cy="922835"/>
            </a:xfrm>
            <a:prstGeom prst="line">
              <a:avLst/>
            </a:prstGeom>
            <a:noFill/>
            <a:ln w="28575" cap="flat" cmpd="sng" algn="ctr">
              <a:solidFill>
                <a:sysClr val="window" lastClr="FFFFFF"/>
              </a:solidFill>
              <a:prstDash val="solid"/>
              <a:miter lim="800000"/>
            </a:ln>
            <a:effectLst/>
          </p:spPr>
        </p:cxnSp>
        <p:sp>
          <p:nvSpPr>
            <p:cNvPr id="7" name="文本框 6">
              <a:extLst>
                <a:ext uri="{FF2B5EF4-FFF2-40B4-BE49-F238E27FC236}">
                  <a16:creationId xmlns:a16="http://schemas.microsoft.com/office/drawing/2014/main" id="{15C0683A-4CFF-5D48-8422-097E417B17C4}"/>
                </a:ext>
              </a:extLst>
            </p:cNvPr>
            <p:cNvSpPr txBox="1"/>
            <p:nvPr/>
          </p:nvSpPr>
          <p:spPr>
            <a:xfrm>
              <a:off x="5107292" y="2430356"/>
              <a:ext cx="659012" cy="498992"/>
            </a:xfrm>
            <a:prstGeom prst="rect">
              <a:avLst/>
            </a:prstGeom>
            <a:noFill/>
          </p:spPr>
          <p:txBody>
            <a:bodyPr wrap="square" rtlCol="0">
              <a:spAutoFit/>
            </a:bodyPr>
            <a:lstStyle/>
            <a:p>
              <a:pPr marL="0" marR="0" lvl="0" indent="0" defTabSz="685818"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767779"/>
                  </a:solidFill>
                  <a:effectLst/>
                  <a:uLnTx/>
                  <a:uFillTx/>
                  <a:latin typeface="Microsoft YaHei" panose="020B0503020204020204" pitchFamily="34" charset="-122"/>
                  <a:ea typeface="Microsoft YaHei" panose="020B0503020204020204" pitchFamily="34" charset="-122"/>
                </a:rPr>
                <a:t>01</a:t>
              </a:r>
              <a:endParaRPr kumimoji="0" lang="zh-CN" altLang="en-US" sz="2000" b="1" i="0" u="none" strike="noStrike" kern="0" cap="none" spc="0" normalizeH="0" baseline="0" noProof="0" dirty="0">
                <a:ln>
                  <a:noFill/>
                </a:ln>
                <a:solidFill>
                  <a:srgbClr val="767779"/>
                </a:solidFill>
                <a:effectLst/>
                <a:uLnTx/>
                <a:uFillTx/>
                <a:latin typeface="Microsoft YaHei" panose="020B0503020204020204" pitchFamily="34" charset="-122"/>
                <a:ea typeface="Microsoft YaHei" panose="020B0503020204020204" pitchFamily="34" charset="-122"/>
              </a:endParaRPr>
            </a:p>
          </p:txBody>
        </p:sp>
        <p:grpSp>
          <p:nvGrpSpPr>
            <p:cNvPr id="8" name="Group 13">
              <a:extLst>
                <a:ext uri="{FF2B5EF4-FFF2-40B4-BE49-F238E27FC236}">
                  <a16:creationId xmlns:a16="http://schemas.microsoft.com/office/drawing/2014/main" id="{602901F0-C2EF-B741-A489-40CA530DC7CB}"/>
                </a:ext>
              </a:extLst>
            </p:cNvPr>
            <p:cNvGrpSpPr>
              <a:grpSpLocks noChangeAspect="1"/>
            </p:cNvGrpSpPr>
            <p:nvPr/>
          </p:nvGrpSpPr>
          <p:grpSpPr bwMode="auto">
            <a:xfrm>
              <a:off x="10035773" y="2138749"/>
              <a:ext cx="606165" cy="555127"/>
              <a:chOff x="4772" y="968"/>
              <a:chExt cx="380" cy="382"/>
            </a:xfrm>
            <a:solidFill>
              <a:sysClr val="window" lastClr="FFFFFF"/>
            </a:solidFill>
          </p:grpSpPr>
          <p:sp>
            <p:nvSpPr>
              <p:cNvPr id="28" name="Freeform 15">
                <a:extLst>
                  <a:ext uri="{FF2B5EF4-FFF2-40B4-BE49-F238E27FC236}">
                    <a16:creationId xmlns:a16="http://schemas.microsoft.com/office/drawing/2014/main" id="{53BBEFC0-DBAF-894D-AB3C-D49BF95F38D1}"/>
                  </a:ext>
                </a:extLst>
              </p:cNvPr>
              <p:cNvSpPr>
                <a:spLocks noEditPoints="1"/>
              </p:cNvSpPr>
              <p:nvPr/>
            </p:nvSpPr>
            <p:spPr bwMode="auto">
              <a:xfrm>
                <a:off x="4772" y="968"/>
                <a:ext cx="298" cy="298"/>
              </a:xfrm>
              <a:custGeom>
                <a:avLst/>
                <a:gdLst>
                  <a:gd name="T0" fmla="*/ 42 w 124"/>
                  <a:gd name="T1" fmla="*/ 19 h 124"/>
                  <a:gd name="T2" fmla="*/ 47 w 124"/>
                  <a:gd name="T3" fmla="*/ 18 h 124"/>
                  <a:gd name="T4" fmla="*/ 57 w 124"/>
                  <a:gd name="T5" fmla="*/ 1 h 124"/>
                  <a:gd name="T6" fmla="*/ 78 w 124"/>
                  <a:gd name="T7" fmla="*/ 17 h 124"/>
                  <a:gd name="T8" fmla="*/ 84 w 124"/>
                  <a:gd name="T9" fmla="*/ 19 h 124"/>
                  <a:gd name="T10" fmla="*/ 111 w 124"/>
                  <a:gd name="T11" fmla="*/ 22 h 124"/>
                  <a:gd name="T12" fmla="*/ 106 w 124"/>
                  <a:gd name="T13" fmla="*/ 42 h 124"/>
                  <a:gd name="T14" fmla="*/ 114 w 124"/>
                  <a:gd name="T15" fmla="*/ 48 h 124"/>
                  <a:gd name="T16" fmla="*/ 113 w 124"/>
                  <a:gd name="T17" fmla="*/ 76 h 124"/>
                  <a:gd name="T18" fmla="*/ 105 w 124"/>
                  <a:gd name="T19" fmla="*/ 82 h 124"/>
                  <a:gd name="T20" fmla="*/ 108 w 124"/>
                  <a:gd name="T21" fmla="*/ 105 h 124"/>
                  <a:gd name="T22" fmla="*/ 84 w 124"/>
                  <a:gd name="T23" fmla="*/ 105 h 124"/>
                  <a:gd name="T24" fmla="*/ 78 w 124"/>
                  <a:gd name="T25" fmla="*/ 107 h 124"/>
                  <a:gd name="T26" fmla="*/ 57 w 124"/>
                  <a:gd name="T27" fmla="*/ 123 h 124"/>
                  <a:gd name="T28" fmla="*/ 46 w 124"/>
                  <a:gd name="T29" fmla="*/ 106 h 124"/>
                  <a:gd name="T30" fmla="*/ 40 w 124"/>
                  <a:gd name="T31" fmla="*/ 107 h 124"/>
                  <a:gd name="T32" fmla="*/ 14 w 124"/>
                  <a:gd name="T33" fmla="*/ 103 h 124"/>
                  <a:gd name="T34" fmla="*/ 20 w 124"/>
                  <a:gd name="T35" fmla="*/ 82 h 124"/>
                  <a:gd name="T36" fmla="*/ 11 w 124"/>
                  <a:gd name="T37" fmla="*/ 77 h 124"/>
                  <a:gd name="T38" fmla="*/ 11 w 124"/>
                  <a:gd name="T39" fmla="*/ 47 h 124"/>
                  <a:gd name="T40" fmla="*/ 19 w 124"/>
                  <a:gd name="T41" fmla="*/ 43 h 124"/>
                  <a:gd name="T42" fmla="*/ 15 w 124"/>
                  <a:gd name="T43" fmla="*/ 21 h 124"/>
                  <a:gd name="T44" fmla="*/ 29 w 124"/>
                  <a:gd name="T45" fmla="*/ 12 h 124"/>
                  <a:gd name="T46" fmla="*/ 112 w 124"/>
                  <a:gd name="T47" fmla="*/ 55 h 124"/>
                  <a:gd name="T48" fmla="*/ 98 w 124"/>
                  <a:gd name="T49" fmla="*/ 42 h 124"/>
                  <a:gd name="T50" fmla="*/ 104 w 124"/>
                  <a:gd name="T51" fmla="*/ 31 h 124"/>
                  <a:gd name="T52" fmla="*/ 99 w 124"/>
                  <a:gd name="T53" fmla="*/ 20 h 124"/>
                  <a:gd name="T54" fmla="*/ 82 w 124"/>
                  <a:gd name="T55" fmla="*/ 27 h 124"/>
                  <a:gd name="T56" fmla="*/ 70 w 124"/>
                  <a:gd name="T57" fmla="*/ 13 h 124"/>
                  <a:gd name="T58" fmla="*/ 55 w 124"/>
                  <a:gd name="T59" fmla="*/ 13 h 124"/>
                  <a:gd name="T60" fmla="*/ 44 w 124"/>
                  <a:gd name="T61" fmla="*/ 27 h 124"/>
                  <a:gd name="T62" fmla="*/ 31 w 124"/>
                  <a:gd name="T63" fmla="*/ 20 h 124"/>
                  <a:gd name="T64" fmla="*/ 21 w 124"/>
                  <a:gd name="T65" fmla="*/ 32 h 124"/>
                  <a:gd name="T66" fmla="*/ 27 w 124"/>
                  <a:gd name="T67" fmla="*/ 42 h 124"/>
                  <a:gd name="T68" fmla="*/ 13 w 124"/>
                  <a:gd name="T69" fmla="*/ 54 h 124"/>
                  <a:gd name="T70" fmla="*/ 13 w 124"/>
                  <a:gd name="T71" fmla="*/ 70 h 124"/>
                  <a:gd name="T72" fmla="*/ 25 w 124"/>
                  <a:gd name="T73" fmla="*/ 74 h 124"/>
                  <a:gd name="T74" fmla="*/ 25 w 124"/>
                  <a:gd name="T75" fmla="*/ 89 h 124"/>
                  <a:gd name="T76" fmla="*/ 24 w 124"/>
                  <a:gd name="T77" fmla="*/ 103 h 124"/>
                  <a:gd name="T78" fmla="*/ 40 w 124"/>
                  <a:gd name="T79" fmla="*/ 98 h 124"/>
                  <a:gd name="T80" fmla="*/ 54 w 124"/>
                  <a:gd name="T81" fmla="*/ 105 h 124"/>
                  <a:gd name="T82" fmla="*/ 60 w 124"/>
                  <a:gd name="T83" fmla="*/ 116 h 124"/>
                  <a:gd name="T84" fmla="*/ 70 w 124"/>
                  <a:gd name="T85" fmla="*/ 110 h 124"/>
                  <a:gd name="T86" fmla="*/ 81 w 124"/>
                  <a:gd name="T87" fmla="*/ 97 h 124"/>
                  <a:gd name="T88" fmla="*/ 93 w 124"/>
                  <a:gd name="T89" fmla="*/ 102 h 124"/>
                  <a:gd name="T90" fmla="*/ 103 w 124"/>
                  <a:gd name="T91" fmla="*/ 93 h 124"/>
                  <a:gd name="T92" fmla="*/ 97 w 124"/>
                  <a:gd name="T93" fmla="*/ 81 h 124"/>
                  <a:gd name="T94" fmla="*/ 111 w 124"/>
                  <a:gd name="T95"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4" h="124">
                    <a:moveTo>
                      <a:pt x="29" y="12"/>
                    </a:moveTo>
                    <a:cubicBezTo>
                      <a:pt x="32" y="12"/>
                      <a:pt x="35" y="14"/>
                      <a:pt x="38" y="16"/>
                    </a:cubicBezTo>
                    <a:cubicBezTo>
                      <a:pt x="40" y="17"/>
                      <a:pt x="41" y="18"/>
                      <a:pt x="42" y="19"/>
                    </a:cubicBezTo>
                    <a:cubicBezTo>
                      <a:pt x="43" y="20"/>
                      <a:pt x="43" y="20"/>
                      <a:pt x="44" y="19"/>
                    </a:cubicBezTo>
                    <a:cubicBezTo>
                      <a:pt x="44" y="19"/>
                      <a:pt x="44" y="19"/>
                      <a:pt x="44" y="19"/>
                    </a:cubicBezTo>
                    <a:cubicBezTo>
                      <a:pt x="45" y="19"/>
                      <a:pt x="46" y="18"/>
                      <a:pt x="47" y="18"/>
                    </a:cubicBezTo>
                    <a:cubicBezTo>
                      <a:pt x="47" y="17"/>
                      <a:pt x="47" y="16"/>
                      <a:pt x="47" y="15"/>
                    </a:cubicBezTo>
                    <a:cubicBezTo>
                      <a:pt x="48" y="12"/>
                      <a:pt x="48" y="10"/>
                      <a:pt x="49" y="8"/>
                    </a:cubicBezTo>
                    <a:cubicBezTo>
                      <a:pt x="50" y="4"/>
                      <a:pt x="53" y="2"/>
                      <a:pt x="57" y="1"/>
                    </a:cubicBezTo>
                    <a:cubicBezTo>
                      <a:pt x="61" y="0"/>
                      <a:pt x="64" y="0"/>
                      <a:pt x="68" y="1"/>
                    </a:cubicBezTo>
                    <a:cubicBezTo>
                      <a:pt x="73" y="2"/>
                      <a:pt x="76" y="6"/>
                      <a:pt x="77" y="11"/>
                    </a:cubicBezTo>
                    <a:cubicBezTo>
                      <a:pt x="78" y="13"/>
                      <a:pt x="78" y="15"/>
                      <a:pt x="78" y="17"/>
                    </a:cubicBezTo>
                    <a:cubicBezTo>
                      <a:pt x="78" y="18"/>
                      <a:pt x="79" y="18"/>
                      <a:pt x="79" y="18"/>
                    </a:cubicBezTo>
                    <a:cubicBezTo>
                      <a:pt x="80" y="18"/>
                      <a:pt x="81" y="19"/>
                      <a:pt x="82" y="19"/>
                    </a:cubicBezTo>
                    <a:cubicBezTo>
                      <a:pt x="83" y="20"/>
                      <a:pt x="83" y="19"/>
                      <a:pt x="84" y="19"/>
                    </a:cubicBezTo>
                    <a:cubicBezTo>
                      <a:pt x="86" y="18"/>
                      <a:pt x="88" y="16"/>
                      <a:pt x="90" y="14"/>
                    </a:cubicBezTo>
                    <a:cubicBezTo>
                      <a:pt x="95" y="11"/>
                      <a:pt x="100" y="12"/>
                      <a:pt x="104" y="15"/>
                    </a:cubicBezTo>
                    <a:cubicBezTo>
                      <a:pt x="107" y="17"/>
                      <a:pt x="109" y="19"/>
                      <a:pt x="111" y="22"/>
                    </a:cubicBezTo>
                    <a:cubicBezTo>
                      <a:pt x="113" y="26"/>
                      <a:pt x="113" y="31"/>
                      <a:pt x="110" y="35"/>
                    </a:cubicBezTo>
                    <a:cubicBezTo>
                      <a:pt x="109" y="37"/>
                      <a:pt x="107" y="39"/>
                      <a:pt x="106" y="41"/>
                    </a:cubicBezTo>
                    <a:cubicBezTo>
                      <a:pt x="105" y="42"/>
                      <a:pt x="105" y="42"/>
                      <a:pt x="106" y="42"/>
                    </a:cubicBezTo>
                    <a:cubicBezTo>
                      <a:pt x="106" y="43"/>
                      <a:pt x="106" y="45"/>
                      <a:pt x="107" y="46"/>
                    </a:cubicBezTo>
                    <a:cubicBezTo>
                      <a:pt x="107" y="46"/>
                      <a:pt x="107" y="47"/>
                      <a:pt x="108" y="47"/>
                    </a:cubicBezTo>
                    <a:cubicBezTo>
                      <a:pt x="110" y="47"/>
                      <a:pt x="112" y="47"/>
                      <a:pt x="114" y="48"/>
                    </a:cubicBezTo>
                    <a:cubicBezTo>
                      <a:pt x="120" y="49"/>
                      <a:pt x="123" y="54"/>
                      <a:pt x="124" y="60"/>
                    </a:cubicBezTo>
                    <a:cubicBezTo>
                      <a:pt x="124" y="62"/>
                      <a:pt x="124" y="65"/>
                      <a:pt x="123" y="68"/>
                    </a:cubicBezTo>
                    <a:cubicBezTo>
                      <a:pt x="122" y="72"/>
                      <a:pt x="118" y="75"/>
                      <a:pt x="113" y="76"/>
                    </a:cubicBezTo>
                    <a:cubicBezTo>
                      <a:pt x="111" y="77"/>
                      <a:pt x="109" y="77"/>
                      <a:pt x="107" y="78"/>
                    </a:cubicBezTo>
                    <a:cubicBezTo>
                      <a:pt x="107" y="78"/>
                      <a:pt x="107" y="78"/>
                      <a:pt x="107" y="78"/>
                    </a:cubicBezTo>
                    <a:cubicBezTo>
                      <a:pt x="106" y="79"/>
                      <a:pt x="106" y="81"/>
                      <a:pt x="105" y="82"/>
                    </a:cubicBezTo>
                    <a:cubicBezTo>
                      <a:pt x="105" y="82"/>
                      <a:pt x="105" y="82"/>
                      <a:pt x="105" y="83"/>
                    </a:cubicBezTo>
                    <a:cubicBezTo>
                      <a:pt x="107" y="85"/>
                      <a:pt x="108" y="87"/>
                      <a:pt x="109" y="89"/>
                    </a:cubicBezTo>
                    <a:cubicBezTo>
                      <a:pt x="112" y="95"/>
                      <a:pt x="112" y="100"/>
                      <a:pt x="108" y="105"/>
                    </a:cubicBezTo>
                    <a:cubicBezTo>
                      <a:pt x="106" y="106"/>
                      <a:pt x="104" y="108"/>
                      <a:pt x="102" y="109"/>
                    </a:cubicBezTo>
                    <a:cubicBezTo>
                      <a:pt x="98" y="112"/>
                      <a:pt x="94" y="111"/>
                      <a:pt x="90" y="109"/>
                    </a:cubicBezTo>
                    <a:cubicBezTo>
                      <a:pt x="88" y="108"/>
                      <a:pt x="86" y="106"/>
                      <a:pt x="84" y="105"/>
                    </a:cubicBezTo>
                    <a:cubicBezTo>
                      <a:pt x="83" y="105"/>
                      <a:pt x="83" y="104"/>
                      <a:pt x="82" y="105"/>
                    </a:cubicBezTo>
                    <a:cubicBezTo>
                      <a:pt x="81" y="105"/>
                      <a:pt x="80" y="106"/>
                      <a:pt x="79" y="106"/>
                    </a:cubicBezTo>
                    <a:cubicBezTo>
                      <a:pt x="78" y="106"/>
                      <a:pt x="78" y="106"/>
                      <a:pt x="78" y="107"/>
                    </a:cubicBezTo>
                    <a:cubicBezTo>
                      <a:pt x="78" y="109"/>
                      <a:pt x="77" y="111"/>
                      <a:pt x="77" y="114"/>
                    </a:cubicBezTo>
                    <a:cubicBezTo>
                      <a:pt x="75" y="120"/>
                      <a:pt x="71" y="123"/>
                      <a:pt x="64" y="124"/>
                    </a:cubicBezTo>
                    <a:cubicBezTo>
                      <a:pt x="62" y="124"/>
                      <a:pt x="59" y="124"/>
                      <a:pt x="57" y="123"/>
                    </a:cubicBezTo>
                    <a:cubicBezTo>
                      <a:pt x="52" y="121"/>
                      <a:pt x="50" y="118"/>
                      <a:pt x="49" y="114"/>
                    </a:cubicBezTo>
                    <a:cubicBezTo>
                      <a:pt x="48" y="111"/>
                      <a:pt x="48" y="109"/>
                      <a:pt x="47" y="107"/>
                    </a:cubicBezTo>
                    <a:cubicBezTo>
                      <a:pt x="47" y="106"/>
                      <a:pt x="47" y="106"/>
                      <a:pt x="46" y="106"/>
                    </a:cubicBezTo>
                    <a:cubicBezTo>
                      <a:pt x="46" y="106"/>
                      <a:pt x="46" y="106"/>
                      <a:pt x="46" y="106"/>
                    </a:cubicBezTo>
                    <a:cubicBezTo>
                      <a:pt x="45" y="105"/>
                      <a:pt x="44" y="105"/>
                      <a:pt x="43" y="105"/>
                    </a:cubicBezTo>
                    <a:cubicBezTo>
                      <a:pt x="42" y="105"/>
                      <a:pt x="41" y="106"/>
                      <a:pt x="40" y="107"/>
                    </a:cubicBezTo>
                    <a:cubicBezTo>
                      <a:pt x="38" y="108"/>
                      <a:pt x="36" y="110"/>
                      <a:pt x="34" y="111"/>
                    </a:cubicBezTo>
                    <a:cubicBezTo>
                      <a:pt x="30" y="113"/>
                      <a:pt x="26" y="113"/>
                      <a:pt x="22" y="110"/>
                    </a:cubicBezTo>
                    <a:cubicBezTo>
                      <a:pt x="18" y="109"/>
                      <a:pt x="16" y="106"/>
                      <a:pt x="14" y="103"/>
                    </a:cubicBezTo>
                    <a:cubicBezTo>
                      <a:pt x="12" y="98"/>
                      <a:pt x="12" y="94"/>
                      <a:pt x="15" y="90"/>
                    </a:cubicBezTo>
                    <a:cubicBezTo>
                      <a:pt x="17" y="87"/>
                      <a:pt x="18" y="85"/>
                      <a:pt x="20" y="83"/>
                    </a:cubicBezTo>
                    <a:cubicBezTo>
                      <a:pt x="20" y="83"/>
                      <a:pt x="20" y="82"/>
                      <a:pt x="20" y="82"/>
                    </a:cubicBezTo>
                    <a:cubicBezTo>
                      <a:pt x="20" y="81"/>
                      <a:pt x="19" y="80"/>
                      <a:pt x="19" y="79"/>
                    </a:cubicBezTo>
                    <a:cubicBezTo>
                      <a:pt x="19" y="78"/>
                      <a:pt x="18" y="78"/>
                      <a:pt x="18" y="78"/>
                    </a:cubicBezTo>
                    <a:cubicBezTo>
                      <a:pt x="15" y="78"/>
                      <a:pt x="13" y="77"/>
                      <a:pt x="11" y="77"/>
                    </a:cubicBezTo>
                    <a:cubicBezTo>
                      <a:pt x="6" y="76"/>
                      <a:pt x="2" y="72"/>
                      <a:pt x="1" y="67"/>
                    </a:cubicBezTo>
                    <a:cubicBezTo>
                      <a:pt x="0" y="63"/>
                      <a:pt x="0" y="59"/>
                      <a:pt x="2" y="56"/>
                    </a:cubicBezTo>
                    <a:cubicBezTo>
                      <a:pt x="3" y="51"/>
                      <a:pt x="7" y="48"/>
                      <a:pt x="11" y="47"/>
                    </a:cubicBezTo>
                    <a:cubicBezTo>
                      <a:pt x="13" y="47"/>
                      <a:pt x="15" y="47"/>
                      <a:pt x="17" y="46"/>
                    </a:cubicBezTo>
                    <a:cubicBezTo>
                      <a:pt x="18" y="46"/>
                      <a:pt x="18" y="46"/>
                      <a:pt x="18" y="45"/>
                    </a:cubicBezTo>
                    <a:cubicBezTo>
                      <a:pt x="19" y="44"/>
                      <a:pt x="19" y="44"/>
                      <a:pt x="19" y="43"/>
                    </a:cubicBezTo>
                    <a:cubicBezTo>
                      <a:pt x="19" y="42"/>
                      <a:pt x="19" y="42"/>
                      <a:pt x="19" y="41"/>
                    </a:cubicBezTo>
                    <a:cubicBezTo>
                      <a:pt x="18" y="39"/>
                      <a:pt x="16" y="37"/>
                      <a:pt x="15" y="35"/>
                    </a:cubicBezTo>
                    <a:cubicBezTo>
                      <a:pt x="12" y="31"/>
                      <a:pt x="12" y="26"/>
                      <a:pt x="15" y="21"/>
                    </a:cubicBezTo>
                    <a:cubicBezTo>
                      <a:pt x="17" y="18"/>
                      <a:pt x="20" y="15"/>
                      <a:pt x="24" y="13"/>
                    </a:cubicBezTo>
                    <a:cubicBezTo>
                      <a:pt x="25" y="13"/>
                      <a:pt x="27" y="12"/>
                      <a:pt x="29" y="12"/>
                    </a:cubicBezTo>
                    <a:cubicBezTo>
                      <a:pt x="29" y="12"/>
                      <a:pt x="29" y="12"/>
                      <a:pt x="29" y="12"/>
                    </a:cubicBezTo>
                    <a:close/>
                    <a:moveTo>
                      <a:pt x="117" y="62"/>
                    </a:moveTo>
                    <a:cubicBezTo>
                      <a:pt x="117" y="61"/>
                      <a:pt x="116" y="60"/>
                      <a:pt x="116" y="59"/>
                    </a:cubicBezTo>
                    <a:cubicBezTo>
                      <a:pt x="116" y="57"/>
                      <a:pt x="114" y="55"/>
                      <a:pt x="112" y="55"/>
                    </a:cubicBezTo>
                    <a:cubicBezTo>
                      <a:pt x="109" y="54"/>
                      <a:pt x="106" y="54"/>
                      <a:pt x="104" y="53"/>
                    </a:cubicBezTo>
                    <a:cubicBezTo>
                      <a:pt x="102" y="53"/>
                      <a:pt x="101" y="52"/>
                      <a:pt x="101" y="51"/>
                    </a:cubicBezTo>
                    <a:cubicBezTo>
                      <a:pt x="100" y="48"/>
                      <a:pt x="99" y="45"/>
                      <a:pt x="98" y="42"/>
                    </a:cubicBezTo>
                    <a:cubicBezTo>
                      <a:pt x="97" y="41"/>
                      <a:pt x="98" y="40"/>
                      <a:pt x="98" y="39"/>
                    </a:cubicBezTo>
                    <a:cubicBezTo>
                      <a:pt x="99" y="38"/>
                      <a:pt x="100" y="37"/>
                      <a:pt x="101" y="36"/>
                    </a:cubicBezTo>
                    <a:cubicBezTo>
                      <a:pt x="102" y="34"/>
                      <a:pt x="103" y="33"/>
                      <a:pt x="104" y="31"/>
                    </a:cubicBezTo>
                    <a:cubicBezTo>
                      <a:pt x="106" y="29"/>
                      <a:pt x="105" y="27"/>
                      <a:pt x="104" y="25"/>
                    </a:cubicBezTo>
                    <a:cubicBezTo>
                      <a:pt x="103" y="24"/>
                      <a:pt x="102" y="23"/>
                      <a:pt x="102" y="22"/>
                    </a:cubicBezTo>
                    <a:cubicBezTo>
                      <a:pt x="101" y="21"/>
                      <a:pt x="100" y="21"/>
                      <a:pt x="99" y="20"/>
                    </a:cubicBezTo>
                    <a:cubicBezTo>
                      <a:pt x="97" y="19"/>
                      <a:pt x="95" y="20"/>
                      <a:pt x="93" y="21"/>
                    </a:cubicBezTo>
                    <a:cubicBezTo>
                      <a:pt x="91" y="23"/>
                      <a:pt x="88" y="25"/>
                      <a:pt x="86" y="26"/>
                    </a:cubicBezTo>
                    <a:cubicBezTo>
                      <a:pt x="85" y="27"/>
                      <a:pt x="83" y="28"/>
                      <a:pt x="82" y="27"/>
                    </a:cubicBezTo>
                    <a:cubicBezTo>
                      <a:pt x="79" y="26"/>
                      <a:pt x="77" y="25"/>
                      <a:pt x="74" y="24"/>
                    </a:cubicBezTo>
                    <a:cubicBezTo>
                      <a:pt x="73" y="23"/>
                      <a:pt x="72" y="22"/>
                      <a:pt x="71" y="20"/>
                    </a:cubicBezTo>
                    <a:cubicBezTo>
                      <a:pt x="71" y="18"/>
                      <a:pt x="71" y="15"/>
                      <a:pt x="70" y="13"/>
                    </a:cubicBezTo>
                    <a:cubicBezTo>
                      <a:pt x="70" y="9"/>
                      <a:pt x="68" y="8"/>
                      <a:pt x="64" y="8"/>
                    </a:cubicBezTo>
                    <a:cubicBezTo>
                      <a:pt x="63" y="8"/>
                      <a:pt x="62" y="8"/>
                      <a:pt x="61" y="8"/>
                    </a:cubicBezTo>
                    <a:cubicBezTo>
                      <a:pt x="57" y="8"/>
                      <a:pt x="56" y="9"/>
                      <a:pt x="55" y="13"/>
                    </a:cubicBezTo>
                    <a:cubicBezTo>
                      <a:pt x="54" y="15"/>
                      <a:pt x="54" y="18"/>
                      <a:pt x="54" y="20"/>
                    </a:cubicBezTo>
                    <a:cubicBezTo>
                      <a:pt x="54" y="22"/>
                      <a:pt x="53" y="23"/>
                      <a:pt x="51" y="24"/>
                    </a:cubicBezTo>
                    <a:cubicBezTo>
                      <a:pt x="49" y="25"/>
                      <a:pt x="47" y="26"/>
                      <a:pt x="44" y="27"/>
                    </a:cubicBezTo>
                    <a:cubicBezTo>
                      <a:pt x="43" y="28"/>
                      <a:pt x="41" y="28"/>
                      <a:pt x="40" y="27"/>
                    </a:cubicBezTo>
                    <a:cubicBezTo>
                      <a:pt x="38" y="25"/>
                      <a:pt x="36" y="24"/>
                      <a:pt x="35" y="22"/>
                    </a:cubicBezTo>
                    <a:cubicBezTo>
                      <a:pt x="33" y="22"/>
                      <a:pt x="32" y="21"/>
                      <a:pt x="31" y="20"/>
                    </a:cubicBezTo>
                    <a:cubicBezTo>
                      <a:pt x="29" y="19"/>
                      <a:pt x="28" y="19"/>
                      <a:pt x="27" y="20"/>
                    </a:cubicBezTo>
                    <a:cubicBezTo>
                      <a:pt x="25" y="21"/>
                      <a:pt x="23" y="22"/>
                      <a:pt x="22" y="24"/>
                    </a:cubicBezTo>
                    <a:cubicBezTo>
                      <a:pt x="19" y="27"/>
                      <a:pt x="19" y="29"/>
                      <a:pt x="21" y="32"/>
                    </a:cubicBezTo>
                    <a:cubicBezTo>
                      <a:pt x="21" y="32"/>
                      <a:pt x="21" y="33"/>
                      <a:pt x="22" y="33"/>
                    </a:cubicBezTo>
                    <a:cubicBezTo>
                      <a:pt x="23" y="35"/>
                      <a:pt x="25" y="37"/>
                      <a:pt x="26" y="38"/>
                    </a:cubicBezTo>
                    <a:cubicBezTo>
                      <a:pt x="27" y="39"/>
                      <a:pt x="27" y="40"/>
                      <a:pt x="27" y="42"/>
                    </a:cubicBezTo>
                    <a:cubicBezTo>
                      <a:pt x="26" y="44"/>
                      <a:pt x="26" y="46"/>
                      <a:pt x="25" y="49"/>
                    </a:cubicBezTo>
                    <a:cubicBezTo>
                      <a:pt x="24" y="52"/>
                      <a:pt x="22" y="53"/>
                      <a:pt x="19" y="54"/>
                    </a:cubicBezTo>
                    <a:cubicBezTo>
                      <a:pt x="17" y="54"/>
                      <a:pt x="15" y="54"/>
                      <a:pt x="13" y="54"/>
                    </a:cubicBezTo>
                    <a:cubicBezTo>
                      <a:pt x="10" y="55"/>
                      <a:pt x="9" y="56"/>
                      <a:pt x="8" y="59"/>
                    </a:cubicBezTo>
                    <a:cubicBezTo>
                      <a:pt x="8" y="61"/>
                      <a:pt x="8" y="63"/>
                      <a:pt x="8" y="65"/>
                    </a:cubicBezTo>
                    <a:cubicBezTo>
                      <a:pt x="8" y="68"/>
                      <a:pt x="10" y="69"/>
                      <a:pt x="13" y="70"/>
                    </a:cubicBezTo>
                    <a:cubicBezTo>
                      <a:pt x="13" y="70"/>
                      <a:pt x="14" y="70"/>
                      <a:pt x="14" y="70"/>
                    </a:cubicBezTo>
                    <a:cubicBezTo>
                      <a:pt x="16" y="70"/>
                      <a:pt x="19" y="71"/>
                      <a:pt x="21" y="71"/>
                    </a:cubicBezTo>
                    <a:cubicBezTo>
                      <a:pt x="23" y="71"/>
                      <a:pt x="24" y="72"/>
                      <a:pt x="25" y="74"/>
                    </a:cubicBezTo>
                    <a:cubicBezTo>
                      <a:pt x="26" y="76"/>
                      <a:pt x="27" y="79"/>
                      <a:pt x="28" y="81"/>
                    </a:cubicBezTo>
                    <a:cubicBezTo>
                      <a:pt x="28" y="82"/>
                      <a:pt x="28" y="84"/>
                      <a:pt x="27" y="85"/>
                    </a:cubicBezTo>
                    <a:cubicBezTo>
                      <a:pt x="26" y="86"/>
                      <a:pt x="26" y="87"/>
                      <a:pt x="25" y="89"/>
                    </a:cubicBezTo>
                    <a:cubicBezTo>
                      <a:pt x="23" y="91"/>
                      <a:pt x="22" y="93"/>
                      <a:pt x="21" y="95"/>
                    </a:cubicBezTo>
                    <a:cubicBezTo>
                      <a:pt x="20" y="96"/>
                      <a:pt x="20" y="98"/>
                      <a:pt x="21" y="100"/>
                    </a:cubicBezTo>
                    <a:cubicBezTo>
                      <a:pt x="22" y="101"/>
                      <a:pt x="23" y="102"/>
                      <a:pt x="24" y="103"/>
                    </a:cubicBezTo>
                    <a:cubicBezTo>
                      <a:pt x="26" y="105"/>
                      <a:pt x="29" y="105"/>
                      <a:pt x="31" y="104"/>
                    </a:cubicBezTo>
                    <a:cubicBezTo>
                      <a:pt x="32" y="103"/>
                      <a:pt x="33" y="102"/>
                      <a:pt x="34" y="102"/>
                    </a:cubicBezTo>
                    <a:cubicBezTo>
                      <a:pt x="36" y="100"/>
                      <a:pt x="38" y="99"/>
                      <a:pt x="40" y="98"/>
                    </a:cubicBezTo>
                    <a:cubicBezTo>
                      <a:pt x="41" y="97"/>
                      <a:pt x="42" y="97"/>
                      <a:pt x="43" y="97"/>
                    </a:cubicBezTo>
                    <a:cubicBezTo>
                      <a:pt x="45" y="98"/>
                      <a:pt x="47" y="98"/>
                      <a:pt x="49" y="99"/>
                    </a:cubicBezTo>
                    <a:cubicBezTo>
                      <a:pt x="52" y="100"/>
                      <a:pt x="54" y="102"/>
                      <a:pt x="54" y="105"/>
                    </a:cubicBezTo>
                    <a:cubicBezTo>
                      <a:pt x="54" y="105"/>
                      <a:pt x="54" y="105"/>
                      <a:pt x="55" y="106"/>
                    </a:cubicBezTo>
                    <a:cubicBezTo>
                      <a:pt x="55" y="108"/>
                      <a:pt x="56" y="111"/>
                      <a:pt x="56" y="113"/>
                    </a:cubicBezTo>
                    <a:cubicBezTo>
                      <a:pt x="57" y="115"/>
                      <a:pt x="58" y="116"/>
                      <a:pt x="60" y="116"/>
                    </a:cubicBezTo>
                    <a:cubicBezTo>
                      <a:pt x="61" y="116"/>
                      <a:pt x="63" y="117"/>
                      <a:pt x="65" y="116"/>
                    </a:cubicBezTo>
                    <a:cubicBezTo>
                      <a:pt x="67" y="116"/>
                      <a:pt x="69" y="115"/>
                      <a:pt x="69" y="112"/>
                    </a:cubicBezTo>
                    <a:cubicBezTo>
                      <a:pt x="70" y="111"/>
                      <a:pt x="70" y="111"/>
                      <a:pt x="70" y="110"/>
                    </a:cubicBezTo>
                    <a:cubicBezTo>
                      <a:pt x="71" y="107"/>
                      <a:pt x="71" y="105"/>
                      <a:pt x="72" y="103"/>
                    </a:cubicBezTo>
                    <a:cubicBezTo>
                      <a:pt x="72" y="101"/>
                      <a:pt x="73" y="101"/>
                      <a:pt x="74" y="100"/>
                    </a:cubicBezTo>
                    <a:cubicBezTo>
                      <a:pt x="76" y="99"/>
                      <a:pt x="79" y="98"/>
                      <a:pt x="81" y="97"/>
                    </a:cubicBezTo>
                    <a:cubicBezTo>
                      <a:pt x="83" y="97"/>
                      <a:pt x="85" y="97"/>
                      <a:pt x="87" y="98"/>
                    </a:cubicBezTo>
                    <a:cubicBezTo>
                      <a:pt x="87" y="98"/>
                      <a:pt x="88" y="99"/>
                      <a:pt x="88" y="99"/>
                    </a:cubicBezTo>
                    <a:cubicBezTo>
                      <a:pt x="90" y="100"/>
                      <a:pt x="91" y="101"/>
                      <a:pt x="93" y="102"/>
                    </a:cubicBezTo>
                    <a:cubicBezTo>
                      <a:pt x="96" y="104"/>
                      <a:pt x="97" y="104"/>
                      <a:pt x="100" y="102"/>
                    </a:cubicBezTo>
                    <a:cubicBezTo>
                      <a:pt x="101" y="101"/>
                      <a:pt x="102" y="100"/>
                      <a:pt x="103" y="99"/>
                    </a:cubicBezTo>
                    <a:cubicBezTo>
                      <a:pt x="104" y="97"/>
                      <a:pt x="104" y="95"/>
                      <a:pt x="103" y="93"/>
                    </a:cubicBezTo>
                    <a:cubicBezTo>
                      <a:pt x="103" y="92"/>
                      <a:pt x="102" y="91"/>
                      <a:pt x="101" y="90"/>
                    </a:cubicBezTo>
                    <a:cubicBezTo>
                      <a:pt x="100" y="88"/>
                      <a:pt x="99" y="86"/>
                      <a:pt x="98" y="84"/>
                    </a:cubicBezTo>
                    <a:cubicBezTo>
                      <a:pt x="97" y="83"/>
                      <a:pt x="97" y="82"/>
                      <a:pt x="97" y="81"/>
                    </a:cubicBezTo>
                    <a:cubicBezTo>
                      <a:pt x="98" y="79"/>
                      <a:pt x="99" y="76"/>
                      <a:pt x="100" y="74"/>
                    </a:cubicBezTo>
                    <a:cubicBezTo>
                      <a:pt x="101" y="72"/>
                      <a:pt x="102" y="71"/>
                      <a:pt x="104" y="71"/>
                    </a:cubicBezTo>
                    <a:cubicBezTo>
                      <a:pt x="107" y="71"/>
                      <a:pt x="109" y="70"/>
                      <a:pt x="111" y="69"/>
                    </a:cubicBezTo>
                    <a:cubicBezTo>
                      <a:pt x="114" y="69"/>
                      <a:pt x="116" y="67"/>
                      <a:pt x="116" y="64"/>
                    </a:cubicBezTo>
                    <a:cubicBezTo>
                      <a:pt x="116" y="64"/>
                      <a:pt x="117" y="63"/>
                      <a:pt x="11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29" name="Freeform 16">
                <a:extLst>
                  <a:ext uri="{FF2B5EF4-FFF2-40B4-BE49-F238E27FC236}">
                    <a16:creationId xmlns:a16="http://schemas.microsoft.com/office/drawing/2014/main" id="{600B6433-4B9F-2C43-AC30-13D74C592648}"/>
                  </a:ext>
                </a:extLst>
              </p:cNvPr>
              <p:cNvSpPr>
                <a:spLocks noEditPoints="1"/>
              </p:cNvSpPr>
              <p:nvPr/>
            </p:nvSpPr>
            <p:spPr bwMode="auto">
              <a:xfrm>
                <a:off x="5027" y="1227"/>
                <a:ext cx="125" cy="123"/>
              </a:xfrm>
              <a:custGeom>
                <a:avLst/>
                <a:gdLst>
                  <a:gd name="T0" fmla="*/ 20 w 52"/>
                  <a:gd name="T1" fmla="*/ 46 h 51"/>
                  <a:gd name="T2" fmla="*/ 17 w 52"/>
                  <a:gd name="T3" fmla="*/ 44 h 51"/>
                  <a:gd name="T4" fmla="*/ 7 w 52"/>
                  <a:gd name="T5" fmla="*/ 44 h 51"/>
                  <a:gd name="T6" fmla="*/ 8 w 52"/>
                  <a:gd name="T7" fmla="*/ 34 h 51"/>
                  <a:gd name="T8" fmla="*/ 7 w 52"/>
                  <a:gd name="T9" fmla="*/ 32 h 51"/>
                  <a:gd name="T10" fmla="*/ 0 w 52"/>
                  <a:gd name="T11" fmla="*/ 24 h 51"/>
                  <a:gd name="T12" fmla="*/ 7 w 52"/>
                  <a:gd name="T13" fmla="*/ 19 h 51"/>
                  <a:gd name="T14" fmla="*/ 5 w 52"/>
                  <a:gd name="T15" fmla="*/ 12 h 51"/>
                  <a:gd name="T16" fmla="*/ 11 w 52"/>
                  <a:gd name="T17" fmla="*/ 5 h 51"/>
                  <a:gd name="T18" fmla="*/ 17 w 52"/>
                  <a:gd name="T19" fmla="*/ 7 h 51"/>
                  <a:gd name="T20" fmla="*/ 20 w 52"/>
                  <a:gd name="T21" fmla="*/ 4 h 51"/>
                  <a:gd name="T22" fmla="*/ 27 w 52"/>
                  <a:gd name="T23" fmla="*/ 0 h 51"/>
                  <a:gd name="T24" fmla="*/ 33 w 52"/>
                  <a:gd name="T25" fmla="*/ 6 h 51"/>
                  <a:gd name="T26" fmla="*/ 38 w 52"/>
                  <a:gd name="T27" fmla="*/ 5 h 51"/>
                  <a:gd name="T28" fmla="*/ 45 w 52"/>
                  <a:gd name="T29" fmla="*/ 8 h 51"/>
                  <a:gd name="T30" fmla="*/ 44 w 52"/>
                  <a:gd name="T31" fmla="*/ 16 h 51"/>
                  <a:gd name="T32" fmla="*/ 45 w 52"/>
                  <a:gd name="T33" fmla="*/ 19 h 51"/>
                  <a:gd name="T34" fmla="*/ 51 w 52"/>
                  <a:gd name="T35" fmla="*/ 25 h 51"/>
                  <a:gd name="T36" fmla="*/ 45 w 52"/>
                  <a:gd name="T37" fmla="*/ 32 h 51"/>
                  <a:gd name="T38" fmla="*/ 45 w 52"/>
                  <a:gd name="T39" fmla="*/ 35 h 51"/>
                  <a:gd name="T40" fmla="*/ 37 w 52"/>
                  <a:gd name="T41" fmla="*/ 44 h 51"/>
                  <a:gd name="T42" fmla="*/ 33 w 52"/>
                  <a:gd name="T43" fmla="*/ 44 h 51"/>
                  <a:gd name="T44" fmla="*/ 32 w 52"/>
                  <a:gd name="T45" fmla="*/ 46 h 51"/>
                  <a:gd name="T46" fmla="*/ 12 w 52"/>
                  <a:gd name="T47" fmla="*/ 8 h 51"/>
                  <a:gd name="T48" fmla="*/ 10 w 52"/>
                  <a:gd name="T49" fmla="*/ 13 h 51"/>
                  <a:gd name="T50" fmla="*/ 11 w 52"/>
                  <a:gd name="T51" fmla="*/ 20 h 51"/>
                  <a:gd name="T52" fmla="*/ 7 w 52"/>
                  <a:gd name="T53" fmla="*/ 22 h 51"/>
                  <a:gd name="T54" fmla="*/ 4 w 52"/>
                  <a:gd name="T55" fmla="*/ 26 h 51"/>
                  <a:gd name="T56" fmla="*/ 8 w 52"/>
                  <a:gd name="T57" fmla="*/ 28 h 51"/>
                  <a:gd name="T58" fmla="*/ 12 w 52"/>
                  <a:gd name="T59" fmla="*/ 33 h 51"/>
                  <a:gd name="T60" fmla="*/ 9 w 52"/>
                  <a:gd name="T61" fmla="*/ 38 h 51"/>
                  <a:gd name="T62" fmla="*/ 13 w 52"/>
                  <a:gd name="T63" fmla="*/ 42 h 51"/>
                  <a:gd name="T64" fmla="*/ 18 w 52"/>
                  <a:gd name="T65" fmla="*/ 39 h 51"/>
                  <a:gd name="T66" fmla="*/ 23 w 52"/>
                  <a:gd name="T67" fmla="*/ 42 h 51"/>
                  <a:gd name="T68" fmla="*/ 26 w 52"/>
                  <a:gd name="T69" fmla="*/ 47 h 51"/>
                  <a:gd name="T70" fmla="*/ 29 w 52"/>
                  <a:gd name="T71" fmla="*/ 42 h 51"/>
                  <a:gd name="T72" fmla="*/ 34 w 52"/>
                  <a:gd name="T73" fmla="*/ 39 h 51"/>
                  <a:gd name="T74" fmla="*/ 38 w 52"/>
                  <a:gd name="T75" fmla="*/ 41 h 51"/>
                  <a:gd name="T76" fmla="*/ 42 w 52"/>
                  <a:gd name="T77" fmla="*/ 38 h 51"/>
                  <a:gd name="T78" fmla="*/ 40 w 52"/>
                  <a:gd name="T79" fmla="*/ 33 h 51"/>
                  <a:gd name="T80" fmla="*/ 44 w 52"/>
                  <a:gd name="T81" fmla="*/ 28 h 51"/>
                  <a:gd name="T82" fmla="*/ 48 w 52"/>
                  <a:gd name="T83" fmla="*/ 24 h 51"/>
                  <a:gd name="T84" fmla="*/ 43 w 52"/>
                  <a:gd name="T85" fmla="*/ 22 h 51"/>
                  <a:gd name="T86" fmla="*/ 40 w 52"/>
                  <a:gd name="T87" fmla="*/ 17 h 51"/>
                  <a:gd name="T88" fmla="*/ 43 w 52"/>
                  <a:gd name="T89" fmla="*/ 13 h 51"/>
                  <a:gd name="T90" fmla="*/ 39 w 52"/>
                  <a:gd name="T91" fmla="*/ 9 h 51"/>
                  <a:gd name="T92" fmla="*/ 33 w 52"/>
                  <a:gd name="T93" fmla="*/ 11 h 51"/>
                  <a:gd name="T94" fmla="*/ 29 w 52"/>
                  <a:gd name="T95" fmla="*/ 8 h 51"/>
                  <a:gd name="T96" fmla="*/ 27 w 52"/>
                  <a:gd name="T97" fmla="*/ 3 h 51"/>
                  <a:gd name="T98" fmla="*/ 23 w 52"/>
                  <a:gd name="T99" fmla="*/ 5 h 51"/>
                  <a:gd name="T100" fmla="*/ 22 w 52"/>
                  <a:gd name="T101" fmla="*/ 10 h 51"/>
                  <a:gd name="T102" fmla="*/ 16 w 52"/>
                  <a:gd name="T103" fmla="*/ 11 h 51"/>
                  <a:gd name="T104" fmla="*/ 12 w 52"/>
                  <a:gd name="T105"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51">
                    <a:moveTo>
                      <a:pt x="26" y="51"/>
                    </a:moveTo>
                    <a:cubicBezTo>
                      <a:pt x="23" y="51"/>
                      <a:pt x="21" y="49"/>
                      <a:pt x="20" y="46"/>
                    </a:cubicBezTo>
                    <a:cubicBezTo>
                      <a:pt x="20" y="46"/>
                      <a:pt x="20" y="45"/>
                      <a:pt x="20" y="45"/>
                    </a:cubicBezTo>
                    <a:cubicBezTo>
                      <a:pt x="19" y="43"/>
                      <a:pt x="18" y="43"/>
                      <a:pt x="17" y="44"/>
                    </a:cubicBezTo>
                    <a:cubicBezTo>
                      <a:pt x="17" y="44"/>
                      <a:pt x="16" y="45"/>
                      <a:pt x="15" y="45"/>
                    </a:cubicBezTo>
                    <a:cubicBezTo>
                      <a:pt x="12" y="47"/>
                      <a:pt x="10" y="47"/>
                      <a:pt x="7" y="44"/>
                    </a:cubicBezTo>
                    <a:cubicBezTo>
                      <a:pt x="5" y="41"/>
                      <a:pt x="5" y="39"/>
                      <a:pt x="7" y="36"/>
                    </a:cubicBezTo>
                    <a:cubicBezTo>
                      <a:pt x="7" y="35"/>
                      <a:pt x="7" y="35"/>
                      <a:pt x="8" y="34"/>
                    </a:cubicBezTo>
                    <a:cubicBezTo>
                      <a:pt x="8" y="34"/>
                      <a:pt x="8" y="33"/>
                      <a:pt x="8" y="33"/>
                    </a:cubicBezTo>
                    <a:cubicBezTo>
                      <a:pt x="8" y="32"/>
                      <a:pt x="8" y="32"/>
                      <a:pt x="7" y="32"/>
                    </a:cubicBezTo>
                    <a:cubicBezTo>
                      <a:pt x="5" y="32"/>
                      <a:pt x="4" y="32"/>
                      <a:pt x="2" y="31"/>
                    </a:cubicBezTo>
                    <a:cubicBezTo>
                      <a:pt x="0" y="29"/>
                      <a:pt x="0" y="27"/>
                      <a:pt x="0" y="24"/>
                    </a:cubicBezTo>
                    <a:cubicBezTo>
                      <a:pt x="1" y="21"/>
                      <a:pt x="2" y="19"/>
                      <a:pt x="6" y="19"/>
                    </a:cubicBezTo>
                    <a:cubicBezTo>
                      <a:pt x="6" y="19"/>
                      <a:pt x="6" y="19"/>
                      <a:pt x="7" y="19"/>
                    </a:cubicBezTo>
                    <a:cubicBezTo>
                      <a:pt x="8" y="18"/>
                      <a:pt x="8" y="17"/>
                      <a:pt x="7" y="16"/>
                    </a:cubicBezTo>
                    <a:cubicBezTo>
                      <a:pt x="6" y="15"/>
                      <a:pt x="5" y="13"/>
                      <a:pt x="5" y="12"/>
                    </a:cubicBezTo>
                    <a:cubicBezTo>
                      <a:pt x="5" y="11"/>
                      <a:pt x="5" y="10"/>
                      <a:pt x="5" y="10"/>
                    </a:cubicBezTo>
                    <a:cubicBezTo>
                      <a:pt x="6" y="7"/>
                      <a:pt x="8" y="5"/>
                      <a:pt x="11" y="5"/>
                    </a:cubicBezTo>
                    <a:cubicBezTo>
                      <a:pt x="12" y="4"/>
                      <a:pt x="14" y="5"/>
                      <a:pt x="15" y="5"/>
                    </a:cubicBezTo>
                    <a:cubicBezTo>
                      <a:pt x="16" y="6"/>
                      <a:pt x="17" y="7"/>
                      <a:pt x="17" y="7"/>
                    </a:cubicBezTo>
                    <a:cubicBezTo>
                      <a:pt x="18" y="8"/>
                      <a:pt x="19" y="7"/>
                      <a:pt x="19" y="6"/>
                    </a:cubicBezTo>
                    <a:cubicBezTo>
                      <a:pt x="19" y="5"/>
                      <a:pt x="20" y="4"/>
                      <a:pt x="20" y="4"/>
                    </a:cubicBezTo>
                    <a:cubicBezTo>
                      <a:pt x="21" y="1"/>
                      <a:pt x="22" y="0"/>
                      <a:pt x="24" y="0"/>
                    </a:cubicBezTo>
                    <a:cubicBezTo>
                      <a:pt x="25" y="0"/>
                      <a:pt x="26" y="0"/>
                      <a:pt x="27" y="0"/>
                    </a:cubicBezTo>
                    <a:cubicBezTo>
                      <a:pt x="30" y="0"/>
                      <a:pt x="32" y="2"/>
                      <a:pt x="32" y="4"/>
                    </a:cubicBezTo>
                    <a:cubicBezTo>
                      <a:pt x="32" y="5"/>
                      <a:pt x="33" y="5"/>
                      <a:pt x="33" y="6"/>
                    </a:cubicBezTo>
                    <a:cubicBezTo>
                      <a:pt x="33" y="7"/>
                      <a:pt x="34" y="8"/>
                      <a:pt x="35" y="7"/>
                    </a:cubicBezTo>
                    <a:cubicBezTo>
                      <a:pt x="36" y="6"/>
                      <a:pt x="37" y="6"/>
                      <a:pt x="38" y="5"/>
                    </a:cubicBezTo>
                    <a:cubicBezTo>
                      <a:pt x="40" y="4"/>
                      <a:pt x="41" y="4"/>
                      <a:pt x="43" y="5"/>
                    </a:cubicBezTo>
                    <a:cubicBezTo>
                      <a:pt x="44" y="6"/>
                      <a:pt x="45" y="7"/>
                      <a:pt x="45" y="8"/>
                    </a:cubicBezTo>
                    <a:cubicBezTo>
                      <a:pt x="47" y="10"/>
                      <a:pt x="47" y="12"/>
                      <a:pt x="46" y="15"/>
                    </a:cubicBezTo>
                    <a:cubicBezTo>
                      <a:pt x="45" y="15"/>
                      <a:pt x="45" y="16"/>
                      <a:pt x="44" y="16"/>
                    </a:cubicBezTo>
                    <a:cubicBezTo>
                      <a:pt x="44" y="17"/>
                      <a:pt x="44" y="17"/>
                      <a:pt x="44" y="18"/>
                    </a:cubicBezTo>
                    <a:cubicBezTo>
                      <a:pt x="44" y="18"/>
                      <a:pt x="45" y="19"/>
                      <a:pt x="45" y="19"/>
                    </a:cubicBezTo>
                    <a:cubicBezTo>
                      <a:pt x="47" y="19"/>
                      <a:pt x="48" y="19"/>
                      <a:pt x="49" y="20"/>
                    </a:cubicBezTo>
                    <a:cubicBezTo>
                      <a:pt x="51" y="21"/>
                      <a:pt x="52" y="23"/>
                      <a:pt x="51" y="25"/>
                    </a:cubicBezTo>
                    <a:cubicBezTo>
                      <a:pt x="51" y="29"/>
                      <a:pt x="50" y="31"/>
                      <a:pt x="46" y="32"/>
                    </a:cubicBezTo>
                    <a:cubicBezTo>
                      <a:pt x="46" y="32"/>
                      <a:pt x="46" y="32"/>
                      <a:pt x="45" y="32"/>
                    </a:cubicBezTo>
                    <a:cubicBezTo>
                      <a:pt x="44" y="32"/>
                      <a:pt x="44" y="33"/>
                      <a:pt x="44" y="34"/>
                    </a:cubicBezTo>
                    <a:cubicBezTo>
                      <a:pt x="44" y="35"/>
                      <a:pt x="45" y="35"/>
                      <a:pt x="45" y="35"/>
                    </a:cubicBezTo>
                    <a:cubicBezTo>
                      <a:pt x="47" y="38"/>
                      <a:pt x="47" y="41"/>
                      <a:pt x="44" y="44"/>
                    </a:cubicBezTo>
                    <a:cubicBezTo>
                      <a:pt x="42" y="46"/>
                      <a:pt x="39" y="46"/>
                      <a:pt x="37" y="44"/>
                    </a:cubicBezTo>
                    <a:cubicBezTo>
                      <a:pt x="36" y="44"/>
                      <a:pt x="36" y="44"/>
                      <a:pt x="35" y="44"/>
                    </a:cubicBezTo>
                    <a:cubicBezTo>
                      <a:pt x="34" y="43"/>
                      <a:pt x="34" y="43"/>
                      <a:pt x="33" y="44"/>
                    </a:cubicBezTo>
                    <a:cubicBezTo>
                      <a:pt x="33" y="44"/>
                      <a:pt x="33" y="44"/>
                      <a:pt x="33" y="44"/>
                    </a:cubicBezTo>
                    <a:cubicBezTo>
                      <a:pt x="32" y="45"/>
                      <a:pt x="32" y="45"/>
                      <a:pt x="32" y="46"/>
                    </a:cubicBezTo>
                    <a:cubicBezTo>
                      <a:pt x="32" y="49"/>
                      <a:pt x="30" y="51"/>
                      <a:pt x="26" y="51"/>
                    </a:cubicBezTo>
                    <a:close/>
                    <a:moveTo>
                      <a:pt x="12" y="8"/>
                    </a:moveTo>
                    <a:cubicBezTo>
                      <a:pt x="11" y="8"/>
                      <a:pt x="10" y="9"/>
                      <a:pt x="9" y="10"/>
                    </a:cubicBezTo>
                    <a:cubicBezTo>
                      <a:pt x="8" y="11"/>
                      <a:pt x="9" y="12"/>
                      <a:pt x="10" y="13"/>
                    </a:cubicBezTo>
                    <a:cubicBezTo>
                      <a:pt x="12" y="17"/>
                      <a:pt x="12" y="17"/>
                      <a:pt x="11" y="20"/>
                    </a:cubicBezTo>
                    <a:cubicBezTo>
                      <a:pt x="11" y="20"/>
                      <a:pt x="11" y="20"/>
                      <a:pt x="11" y="20"/>
                    </a:cubicBezTo>
                    <a:cubicBezTo>
                      <a:pt x="10" y="21"/>
                      <a:pt x="10" y="22"/>
                      <a:pt x="9" y="22"/>
                    </a:cubicBezTo>
                    <a:cubicBezTo>
                      <a:pt x="8" y="22"/>
                      <a:pt x="7" y="22"/>
                      <a:pt x="7" y="22"/>
                    </a:cubicBezTo>
                    <a:cubicBezTo>
                      <a:pt x="4" y="23"/>
                      <a:pt x="4" y="23"/>
                      <a:pt x="4" y="25"/>
                    </a:cubicBezTo>
                    <a:cubicBezTo>
                      <a:pt x="4" y="26"/>
                      <a:pt x="4" y="26"/>
                      <a:pt x="4" y="26"/>
                    </a:cubicBezTo>
                    <a:cubicBezTo>
                      <a:pt x="4" y="28"/>
                      <a:pt x="5" y="28"/>
                      <a:pt x="6" y="28"/>
                    </a:cubicBezTo>
                    <a:cubicBezTo>
                      <a:pt x="6" y="28"/>
                      <a:pt x="7" y="28"/>
                      <a:pt x="8" y="28"/>
                    </a:cubicBezTo>
                    <a:cubicBezTo>
                      <a:pt x="9" y="28"/>
                      <a:pt x="11" y="29"/>
                      <a:pt x="11" y="31"/>
                    </a:cubicBezTo>
                    <a:cubicBezTo>
                      <a:pt x="11" y="32"/>
                      <a:pt x="12" y="32"/>
                      <a:pt x="12" y="33"/>
                    </a:cubicBezTo>
                    <a:cubicBezTo>
                      <a:pt x="12" y="34"/>
                      <a:pt x="12" y="34"/>
                      <a:pt x="11" y="35"/>
                    </a:cubicBezTo>
                    <a:cubicBezTo>
                      <a:pt x="11" y="36"/>
                      <a:pt x="10" y="37"/>
                      <a:pt x="9" y="38"/>
                    </a:cubicBezTo>
                    <a:cubicBezTo>
                      <a:pt x="9" y="39"/>
                      <a:pt x="9" y="39"/>
                      <a:pt x="9" y="40"/>
                    </a:cubicBezTo>
                    <a:cubicBezTo>
                      <a:pt x="9" y="42"/>
                      <a:pt x="12" y="43"/>
                      <a:pt x="13" y="42"/>
                    </a:cubicBezTo>
                    <a:cubicBezTo>
                      <a:pt x="14" y="41"/>
                      <a:pt x="15" y="40"/>
                      <a:pt x="16" y="40"/>
                    </a:cubicBezTo>
                    <a:cubicBezTo>
                      <a:pt x="17" y="39"/>
                      <a:pt x="18" y="39"/>
                      <a:pt x="18" y="39"/>
                    </a:cubicBezTo>
                    <a:cubicBezTo>
                      <a:pt x="19" y="40"/>
                      <a:pt x="20" y="40"/>
                      <a:pt x="21" y="40"/>
                    </a:cubicBezTo>
                    <a:cubicBezTo>
                      <a:pt x="22" y="41"/>
                      <a:pt x="22" y="41"/>
                      <a:pt x="23" y="42"/>
                    </a:cubicBezTo>
                    <a:cubicBezTo>
                      <a:pt x="23" y="43"/>
                      <a:pt x="23" y="44"/>
                      <a:pt x="24" y="46"/>
                    </a:cubicBezTo>
                    <a:cubicBezTo>
                      <a:pt x="24" y="47"/>
                      <a:pt x="24" y="47"/>
                      <a:pt x="26" y="47"/>
                    </a:cubicBezTo>
                    <a:cubicBezTo>
                      <a:pt x="28" y="47"/>
                      <a:pt x="28" y="47"/>
                      <a:pt x="29" y="46"/>
                    </a:cubicBezTo>
                    <a:cubicBezTo>
                      <a:pt x="29" y="44"/>
                      <a:pt x="29" y="43"/>
                      <a:pt x="29" y="42"/>
                    </a:cubicBezTo>
                    <a:cubicBezTo>
                      <a:pt x="30" y="42"/>
                      <a:pt x="30" y="41"/>
                      <a:pt x="30" y="41"/>
                    </a:cubicBezTo>
                    <a:cubicBezTo>
                      <a:pt x="32" y="40"/>
                      <a:pt x="33" y="40"/>
                      <a:pt x="34" y="39"/>
                    </a:cubicBezTo>
                    <a:cubicBezTo>
                      <a:pt x="35" y="39"/>
                      <a:pt x="35" y="39"/>
                      <a:pt x="36" y="40"/>
                    </a:cubicBezTo>
                    <a:cubicBezTo>
                      <a:pt x="37" y="40"/>
                      <a:pt x="37" y="41"/>
                      <a:pt x="38" y="41"/>
                    </a:cubicBezTo>
                    <a:cubicBezTo>
                      <a:pt x="40" y="42"/>
                      <a:pt x="40" y="42"/>
                      <a:pt x="42" y="41"/>
                    </a:cubicBezTo>
                    <a:cubicBezTo>
                      <a:pt x="43" y="40"/>
                      <a:pt x="43" y="39"/>
                      <a:pt x="42" y="38"/>
                    </a:cubicBezTo>
                    <a:cubicBezTo>
                      <a:pt x="41" y="37"/>
                      <a:pt x="41" y="36"/>
                      <a:pt x="40" y="35"/>
                    </a:cubicBezTo>
                    <a:cubicBezTo>
                      <a:pt x="40" y="34"/>
                      <a:pt x="40" y="34"/>
                      <a:pt x="40" y="33"/>
                    </a:cubicBezTo>
                    <a:cubicBezTo>
                      <a:pt x="40" y="32"/>
                      <a:pt x="41" y="31"/>
                      <a:pt x="42" y="29"/>
                    </a:cubicBezTo>
                    <a:cubicBezTo>
                      <a:pt x="42" y="29"/>
                      <a:pt x="44" y="29"/>
                      <a:pt x="44" y="28"/>
                    </a:cubicBezTo>
                    <a:cubicBezTo>
                      <a:pt x="45" y="28"/>
                      <a:pt x="45" y="28"/>
                      <a:pt x="45" y="28"/>
                    </a:cubicBezTo>
                    <a:cubicBezTo>
                      <a:pt x="48" y="28"/>
                      <a:pt x="48" y="27"/>
                      <a:pt x="48" y="24"/>
                    </a:cubicBezTo>
                    <a:cubicBezTo>
                      <a:pt x="48" y="23"/>
                      <a:pt x="47" y="23"/>
                      <a:pt x="46" y="23"/>
                    </a:cubicBezTo>
                    <a:cubicBezTo>
                      <a:pt x="45" y="22"/>
                      <a:pt x="44" y="22"/>
                      <a:pt x="43" y="22"/>
                    </a:cubicBezTo>
                    <a:cubicBezTo>
                      <a:pt x="42" y="22"/>
                      <a:pt x="42" y="21"/>
                      <a:pt x="41" y="21"/>
                    </a:cubicBezTo>
                    <a:cubicBezTo>
                      <a:pt x="41" y="20"/>
                      <a:pt x="41" y="18"/>
                      <a:pt x="40" y="17"/>
                    </a:cubicBezTo>
                    <a:cubicBezTo>
                      <a:pt x="40" y="17"/>
                      <a:pt x="40" y="16"/>
                      <a:pt x="41" y="15"/>
                    </a:cubicBezTo>
                    <a:cubicBezTo>
                      <a:pt x="41" y="14"/>
                      <a:pt x="42" y="14"/>
                      <a:pt x="43" y="13"/>
                    </a:cubicBezTo>
                    <a:cubicBezTo>
                      <a:pt x="43" y="11"/>
                      <a:pt x="43" y="11"/>
                      <a:pt x="42" y="9"/>
                    </a:cubicBezTo>
                    <a:cubicBezTo>
                      <a:pt x="41" y="8"/>
                      <a:pt x="40" y="8"/>
                      <a:pt x="39" y="9"/>
                    </a:cubicBezTo>
                    <a:cubicBezTo>
                      <a:pt x="38" y="9"/>
                      <a:pt x="37" y="10"/>
                      <a:pt x="36" y="10"/>
                    </a:cubicBezTo>
                    <a:cubicBezTo>
                      <a:pt x="35" y="11"/>
                      <a:pt x="34" y="12"/>
                      <a:pt x="33" y="11"/>
                    </a:cubicBezTo>
                    <a:cubicBezTo>
                      <a:pt x="32" y="11"/>
                      <a:pt x="32" y="10"/>
                      <a:pt x="31" y="10"/>
                    </a:cubicBezTo>
                    <a:cubicBezTo>
                      <a:pt x="30" y="10"/>
                      <a:pt x="29" y="9"/>
                      <a:pt x="29" y="8"/>
                    </a:cubicBezTo>
                    <a:cubicBezTo>
                      <a:pt x="29" y="7"/>
                      <a:pt x="29" y="6"/>
                      <a:pt x="29" y="5"/>
                    </a:cubicBezTo>
                    <a:cubicBezTo>
                      <a:pt x="29" y="4"/>
                      <a:pt x="28" y="3"/>
                      <a:pt x="27" y="3"/>
                    </a:cubicBezTo>
                    <a:cubicBezTo>
                      <a:pt x="26" y="3"/>
                      <a:pt x="25" y="3"/>
                      <a:pt x="25" y="3"/>
                    </a:cubicBezTo>
                    <a:cubicBezTo>
                      <a:pt x="24" y="3"/>
                      <a:pt x="23" y="4"/>
                      <a:pt x="23" y="5"/>
                    </a:cubicBezTo>
                    <a:cubicBezTo>
                      <a:pt x="23" y="6"/>
                      <a:pt x="23" y="7"/>
                      <a:pt x="23" y="8"/>
                    </a:cubicBezTo>
                    <a:cubicBezTo>
                      <a:pt x="22" y="9"/>
                      <a:pt x="22" y="9"/>
                      <a:pt x="22" y="10"/>
                    </a:cubicBezTo>
                    <a:cubicBezTo>
                      <a:pt x="21" y="10"/>
                      <a:pt x="20" y="11"/>
                      <a:pt x="18" y="11"/>
                    </a:cubicBezTo>
                    <a:cubicBezTo>
                      <a:pt x="18" y="12"/>
                      <a:pt x="17" y="11"/>
                      <a:pt x="16" y="11"/>
                    </a:cubicBezTo>
                    <a:cubicBezTo>
                      <a:pt x="16" y="10"/>
                      <a:pt x="15" y="10"/>
                      <a:pt x="14" y="9"/>
                    </a:cubicBezTo>
                    <a:cubicBezTo>
                      <a:pt x="13" y="8"/>
                      <a:pt x="13"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30" name="Freeform 19">
                <a:extLst>
                  <a:ext uri="{FF2B5EF4-FFF2-40B4-BE49-F238E27FC236}">
                    <a16:creationId xmlns:a16="http://schemas.microsoft.com/office/drawing/2014/main" id="{BD82F72B-2C3E-C243-B239-ED413F87B9F9}"/>
                  </a:ext>
                </a:extLst>
              </p:cNvPr>
              <p:cNvSpPr>
                <a:spLocks noEditPoints="1"/>
              </p:cNvSpPr>
              <p:nvPr/>
            </p:nvSpPr>
            <p:spPr bwMode="auto">
              <a:xfrm>
                <a:off x="4866" y="1062"/>
                <a:ext cx="110" cy="110"/>
              </a:xfrm>
              <a:custGeom>
                <a:avLst/>
                <a:gdLst>
                  <a:gd name="T0" fmla="*/ 46 w 46"/>
                  <a:gd name="T1" fmla="*/ 23 h 46"/>
                  <a:gd name="T2" fmla="*/ 23 w 46"/>
                  <a:gd name="T3" fmla="*/ 46 h 46"/>
                  <a:gd name="T4" fmla="*/ 0 w 46"/>
                  <a:gd name="T5" fmla="*/ 23 h 46"/>
                  <a:gd name="T6" fmla="*/ 23 w 46"/>
                  <a:gd name="T7" fmla="*/ 0 h 46"/>
                  <a:gd name="T8" fmla="*/ 46 w 46"/>
                  <a:gd name="T9" fmla="*/ 23 h 46"/>
                  <a:gd name="T10" fmla="*/ 39 w 46"/>
                  <a:gd name="T11" fmla="*/ 23 h 46"/>
                  <a:gd name="T12" fmla="*/ 23 w 46"/>
                  <a:gd name="T13" fmla="*/ 7 h 46"/>
                  <a:gd name="T14" fmla="*/ 8 w 46"/>
                  <a:gd name="T15" fmla="*/ 23 h 46"/>
                  <a:gd name="T16" fmla="*/ 23 w 46"/>
                  <a:gd name="T17" fmla="*/ 39 h 46"/>
                  <a:gd name="T18" fmla="*/ 39 w 46"/>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46" y="23"/>
                    </a:moveTo>
                    <a:cubicBezTo>
                      <a:pt x="46" y="36"/>
                      <a:pt x="36" y="46"/>
                      <a:pt x="23" y="46"/>
                    </a:cubicBezTo>
                    <a:cubicBezTo>
                      <a:pt x="11" y="46"/>
                      <a:pt x="0" y="36"/>
                      <a:pt x="0" y="23"/>
                    </a:cubicBezTo>
                    <a:cubicBezTo>
                      <a:pt x="0" y="11"/>
                      <a:pt x="11" y="0"/>
                      <a:pt x="23" y="0"/>
                    </a:cubicBezTo>
                    <a:cubicBezTo>
                      <a:pt x="36" y="0"/>
                      <a:pt x="46" y="10"/>
                      <a:pt x="46" y="23"/>
                    </a:cubicBezTo>
                    <a:close/>
                    <a:moveTo>
                      <a:pt x="39" y="23"/>
                    </a:moveTo>
                    <a:cubicBezTo>
                      <a:pt x="39" y="14"/>
                      <a:pt x="32" y="8"/>
                      <a:pt x="23" y="7"/>
                    </a:cubicBezTo>
                    <a:cubicBezTo>
                      <a:pt x="15" y="7"/>
                      <a:pt x="8" y="14"/>
                      <a:pt x="8" y="23"/>
                    </a:cubicBezTo>
                    <a:cubicBezTo>
                      <a:pt x="8" y="32"/>
                      <a:pt x="15" y="39"/>
                      <a:pt x="23" y="39"/>
                    </a:cubicBezTo>
                    <a:cubicBezTo>
                      <a:pt x="32" y="39"/>
                      <a:pt x="39" y="32"/>
                      <a:pt x="3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31" name="Freeform 20">
                <a:extLst>
                  <a:ext uri="{FF2B5EF4-FFF2-40B4-BE49-F238E27FC236}">
                    <a16:creationId xmlns:a16="http://schemas.microsoft.com/office/drawing/2014/main" id="{08DC2FF3-6F87-0044-AE3D-ABF6113B2C34}"/>
                  </a:ext>
                </a:extLst>
              </p:cNvPr>
              <p:cNvSpPr>
                <a:spLocks noEditPoints="1"/>
              </p:cNvSpPr>
              <p:nvPr/>
            </p:nvSpPr>
            <p:spPr bwMode="auto">
              <a:xfrm>
                <a:off x="5065" y="1266"/>
                <a:ext cx="48" cy="45"/>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10 w 20"/>
                  <a:gd name="T11" fmla="*/ 3 h 19"/>
                  <a:gd name="T12" fmla="*/ 4 w 20"/>
                  <a:gd name="T13" fmla="*/ 9 h 19"/>
                  <a:gd name="T14" fmla="*/ 10 w 20"/>
                  <a:gd name="T15" fmla="*/ 15 h 19"/>
                  <a:gd name="T16" fmla="*/ 16 w 20"/>
                  <a:gd name="T17" fmla="*/ 9 h 19"/>
                  <a:gd name="T18" fmla="*/ 10 w 20"/>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0"/>
                    </a:moveTo>
                    <a:cubicBezTo>
                      <a:pt x="15" y="0"/>
                      <a:pt x="20" y="4"/>
                      <a:pt x="20" y="9"/>
                    </a:cubicBezTo>
                    <a:cubicBezTo>
                      <a:pt x="20" y="15"/>
                      <a:pt x="15" y="19"/>
                      <a:pt x="10" y="19"/>
                    </a:cubicBezTo>
                    <a:cubicBezTo>
                      <a:pt x="5" y="19"/>
                      <a:pt x="0" y="15"/>
                      <a:pt x="0" y="9"/>
                    </a:cubicBezTo>
                    <a:cubicBezTo>
                      <a:pt x="0" y="4"/>
                      <a:pt x="4" y="0"/>
                      <a:pt x="10" y="0"/>
                    </a:cubicBezTo>
                    <a:close/>
                    <a:moveTo>
                      <a:pt x="10" y="3"/>
                    </a:moveTo>
                    <a:cubicBezTo>
                      <a:pt x="7" y="3"/>
                      <a:pt x="4" y="6"/>
                      <a:pt x="4" y="9"/>
                    </a:cubicBezTo>
                    <a:cubicBezTo>
                      <a:pt x="4" y="13"/>
                      <a:pt x="6" y="15"/>
                      <a:pt x="10" y="15"/>
                    </a:cubicBezTo>
                    <a:cubicBezTo>
                      <a:pt x="13" y="15"/>
                      <a:pt x="16" y="13"/>
                      <a:pt x="16" y="9"/>
                    </a:cubicBezTo>
                    <a:cubicBezTo>
                      <a:pt x="16" y="6"/>
                      <a:pt x="13" y="3"/>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9" name="矩形 8">
              <a:extLst>
                <a:ext uri="{FF2B5EF4-FFF2-40B4-BE49-F238E27FC236}">
                  <a16:creationId xmlns:a16="http://schemas.microsoft.com/office/drawing/2014/main" id="{569E396E-BA76-9A42-BF71-D8E9ED602483}"/>
                </a:ext>
              </a:extLst>
            </p:cNvPr>
            <p:cNvSpPr/>
            <p:nvPr/>
          </p:nvSpPr>
          <p:spPr>
            <a:xfrm>
              <a:off x="8004820" y="2419919"/>
              <a:ext cx="1865365" cy="521463"/>
            </a:xfrm>
            <a:prstGeom prst="rect">
              <a:avLst/>
            </a:prstGeom>
          </p:spPr>
          <p:txBody>
            <a:bodyPr wrap="none">
              <a:spAutoFit/>
            </a:bodyPr>
            <a:lstStyle/>
            <a:p>
              <a:pPr marL="171454" marR="0" lvl="1" indent="-171454" defTabSz="685818" eaLnBrk="1" fontAlgn="auto" latinLnBrk="0" hangingPunct="1">
                <a:lnSpc>
                  <a:spcPct val="150000"/>
                </a:lnSpc>
                <a:spcBef>
                  <a:spcPts val="0"/>
                </a:spcBef>
                <a:spcAft>
                  <a:spcPts val="0"/>
                </a:spcAft>
                <a:buClrTx/>
                <a:buSzTx/>
                <a:buFont typeface="Wingdings" pitchFamily="2" charset="2"/>
                <a:buChar char="n"/>
                <a:tabLst/>
                <a:defRPr/>
              </a:pPr>
              <a:r>
                <a:rPr kumimoji="0" lang="zh-CN" altLang="en-US" sz="16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身份属性发放</a:t>
              </a:r>
            </a:p>
          </p:txBody>
        </p:sp>
        <p:sp>
          <p:nvSpPr>
            <p:cNvPr id="10" name="矩形 9">
              <a:extLst>
                <a:ext uri="{FF2B5EF4-FFF2-40B4-BE49-F238E27FC236}">
                  <a16:creationId xmlns:a16="http://schemas.microsoft.com/office/drawing/2014/main" id="{5A1C798E-B00B-F841-9FD7-01517C1C5B61}"/>
                </a:ext>
              </a:extLst>
            </p:cNvPr>
            <p:cNvSpPr/>
            <p:nvPr/>
          </p:nvSpPr>
          <p:spPr>
            <a:xfrm>
              <a:off x="6673692" y="2419919"/>
              <a:ext cx="1383592" cy="521463"/>
            </a:xfrm>
            <a:prstGeom prst="rect">
              <a:avLst/>
            </a:prstGeom>
          </p:spPr>
          <p:txBody>
            <a:bodyPr wrap="none">
              <a:spAutoFit/>
            </a:bodyPr>
            <a:lstStyle/>
            <a:p>
              <a:pPr marL="171454" marR="0" lvl="1" indent="-171454" defTabSz="685818" eaLnBrk="1" fontAlgn="auto" latinLnBrk="0" hangingPunct="1">
                <a:lnSpc>
                  <a:spcPct val="150000"/>
                </a:lnSpc>
                <a:spcBef>
                  <a:spcPts val="0"/>
                </a:spcBef>
                <a:spcAft>
                  <a:spcPts val="0"/>
                </a:spcAft>
                <a:buClrTx/>
                <a:buSzTx/>
                <a:buFont typeface="Wingdings" pitchFamily="2" charset="2"/>
                <a:buChar char="n"/>
                <a:tabLst/>
                <a:defRPr/>
              </a:pPr>
              <a:r>
                <a:rPr kumimoji="0" lang="zh-CN" altLang="en-US" sz="16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身份认证</a:t>
              </a:r>
            </a:p>
          </p:txBody>
        </p:sp>
        <p:sp>
          <p:nvSpPr>
            <p:cNvPr id="11" name="Freeform 5">
              <a:extLst>
                <a:ext uri="{FF2B5EF4-FFF2-40B4-BE49-F238E27FC236}">
                  <a16:creationId xmlns:a16="http://schemas.microsoft.com/office/drawing/2014/main" id="{5F038F95-6040-7A46-9383-B05F55FE5559}"/>
                </a:ext>
              </a:extLst>
            </p:cNvPr>
            <p:cNvSpPr>
              <a:spLocks/>
            </p:cNvSpPr>
            <p:nvPr/>
          </p:nvSpPr>
          <p:spPr bwMode="auto">
            <a:xfrm>
              <a:off x="5236425" y="3355573"/>
              <a:ext cx="6020502" cy="1129662"/>
            </a:xfrm>
            <a:custGeom>
              <a:avLst/>
              <a:gdLst>
                <a:gd name="T0" fmla="*/ 0 w 3672"/>
                <a:gd name="T1" fmla="*/ 0 h 830"/>
                <a:gd name="T2" fmla="*/ 0 w 3672"/>
                <a:gd name="T3" fmla="*/ 291 h 830"/>
                <a:gd name="T4" fmla="*/ 565 w 3672"/>
                <a:gd name="T5" fmla="*/ 291 h 830"/>
                <a:gd name="T6" fmla="*/ 885 w 3672"/>
                <a:gd name="T7" fmla="*/ 830 h 830"/>
                <a:gd name="T8" fmla="*/ 3672 w 3672"/>
                <a:gd name="T9" fmla="*/ 830 h 830"/>
                <a:gd name="T10" fmla="*/ 3672 w 3672"/>
                <a:gd name="T11" fmla="*/ 0 h 830"/>
                <a:gd name="T12" fmla="*/ 0 w 3672"/>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3672" h="830">
                  <a:moveTo>
                    <a:pt x="0" y="0"/>
                  </a:moveTo>
                  <a:lnTo>
                    <a:pt x="0" y="291"/>
                  </a:lnTo>
                  <a:lnTo>
                    <a:pt x="565" y="291"/>
                  </a:lnTo>
                  <a:lnTo>
                    <a:pt x="885" y="830"/>
                  </a:lnTo>
                  <a:lnTo>
                    <a:pt x="3672" y="830"/>
                  </a:lnTo>
                  <a:lnTo>
                    <a:pt x="3672" y="0"/>
                  </a:lnTo>
                  <a:lnTo>
                    <a:pt x="0" y="0"/>
                  </a:lnTo>
                  <a:close/>
                </a:path>
              </a:pathLst>
            </a:custGeom>
            <a:solidFill>
              <a:srgbClr val="349EEB"/>
            </a:solidFill>
            <a:ln>
              <a:noFill/>
            </a:ln>
          </p:spPr>
          <p:txBody>
            <a:bodyPr vert="horz" wrap="square" lIns="1107001" tIns="34290" rIns="891001" bIns="34290" numCol="1" anchor="ctr" anchorCtr="0" compatLnSpc="1">
              <a:prstTxWarp prst="textNoShape">
                <a:avLst/>
              </a:prstTxWarp>
            </a:bodyPr>
            <a:lstStyle/>
            <a:p>
              <a:pPr marL="0" marR="0" lvl="0" indent="0" defTabSz="685818" eaLnBrk="1" fontAlgn="auto" latinLnBrk="0" hangingPunct="1">
                <a:lnSpc>
                  <a:spcPct val="150000"/>
                </a:lnSpc>
                <a:spcBef>
                  <a:spcPts val="0"/>
                </a:spcBef>
                <a:spcAft>
                  <a:spcPts val="0"/>
                </a:spcAft>
                <a:buClrTx/>
                <a:buSzTx/>
                <a:buFontTx/>
                <a:buNone/>
                <a:tabLst/>
                <a:defRPr/>
              </a:pPr>
              <a:r>
                <a:rPr kumimoji="0" lang="zh-Hans"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   </a:t>
              </a:r>
              <a:r>
                <a:rPr kumimoji="0" lang="zh-CN"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核心组件</a:t>
              </a:r>
              <a:r>
                <a:rPr kumimoji="0" lang="en-US" altLang="zh-CN"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a:t>
              </a:r>
              <a:r>
                <a:rPr kumimoji="0" lang="zh-CN"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服务提供者</a:t>
              </a:r>
              <a:r>
                <a:rPr kumimoji="0" lang="en-US" altLang="zh-Han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SP</a:t>
              </a:r>
              <a:endParaRPr kumimoji="0" lang="en-US" altLang="zh-Han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a:p>
              <a:pPr marL="0" marR="0" lvl="0" indent="0" defTabSz="685818" eaLnBrk="1" fontAlgn="auto" latinLnBrk="0" hangingPunct="1">
                <a:lnSpc>
                  <a:spcPct val="150000"/>
                </a:lnSpc>
                <a:spcBef>
                  <a:spcPts val="0"/>
                </a:spcBef>
                <a:spcAft>
                  <a:spcPts val="0"/>
                </a:spcAft>
                <a:buClrTx/>
                <a:buSzTx/>
                <a:buFontTx/>
                <a:buNone/>
                <a:tabLst/>
                <a:defRPr/>
              </a:pPr>
              <a:endParaRPr kumimoji="0" lang="en-US" altLang="zh-CN"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cxnSp>
          <p:nvCxnSpPr>
            <p:cNvPr id="12" name="直接连接符 87">
              <a:extLst>
                <a:ext uri="{FF2B5EF4-FFF2-40B4-BE49-F238E27FC236}">
                  <a16:creationId xmlns:a16="http://schemas.microsoft.com/office/drawing/2014/main" id="{82AE8283-F8BF-ED4E-89DC-45D123031FA3}"/>
                </a:ext>
              </a:extLst>
            </p:cNvPr>
            <p:cNvCxnSpPr/>
            <p:nvPr/>
          </p:nvCxnSpPr>
          <p:spPr>
            <a:xfrm>
              <a:off x="10156634" y="3449439"/>
              <a:ext cx="0" cy="922835"/>
            </a:xfrm>
            <a:prstGeom prst="line">
              <a:avLst/>
            </a:prstGeom>
            <a:noFill/>
            <a:ln w="28575" cap="flat" cmpd="sng" algn="ctr">
              <a:solidFill>
                <a:sysClr val="window" lastClr="FFFFFF"/>
              </a:solidFill>
              <a:prstDash val="solid"/>
              <a:miter lim="800000"/>
            </a:ln>
            <a:effectLst/>
          </p:spPr>
        </p:cxnSp>
        <p:sp>
          <p:nvSpPr>
            <p:cNvPr id="13" name="文本框 12">
              <a:extLst>
                <a:ext uri="{FF2B5EF4-FFF2-40B4-BE49-F238E27FC236}">
                  <a16:creationId xmlns:a16="http://schemas.microsoft.com/office/drawing/2014/main" id="{62431187-82DC-504E-8111-E8F70EDB2FA8}"/>
                </a:ext>
              </a:extLst>
            </p:cNvPr>
            <p:cNvSpPr txBox="1"/>
            <p:nvPr/>
          </p:nvSpPr>
          <p:spPr>
            <a:xfrm>
              <a:off x="5484802" y="3920404"/>
              <a:ext cx="659012" cy="498992"/>
            </a:xfrm>
            <a:prstGeom prst="rect">
              <a:avLst/>
            </a:prstGeom>
            <a:noFill/>
          </p:spPr>
          <p:txBody>
            <a:bodyPr wrap="square" rtlCol="0">
              <a:spAutoFit/>
            </a:bodyPr>
            <a:lstStyle/>
            <a:p>
              <a:pPr marL="0" marR="0" lvl="0" indent="0" defTabSz="685818"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767779"/>
                  </a:solidFill>
                  <a:effectLst/>
                  <a:uLnTx/>
                  <a:uFillTx/>
                  <a:latin typeface="Microsoft YaHei" panose="020B0503020204020204" pitchFamily="34" charset="-122"/>
                  <a:ea typeface="Microsoft YaHei" panose="020B0503020204020204" pitchFamily="34" charset="-122"/>
                </a:rPr>
                <a:t>0</a:t>
              </a:r>
              <a:r>
                <a:rPr kumimoji="0" lang="en-US" altLang="zh-Hans" sz="2000" b="1" i="0" u="none" strike="noStrike" kern="0" cap="none" spc="0" normalizeH="0" baseline="0" noProof="0" dirty="0">
                  <a:ln>
                    <a:noFill/>
                  </a:ln>
                  <a:solidFill>
                    <a:srgbClr val="767779"/>
                  </a:solidFill>
                  <a:effectLst/>
                  <a:uLnTx/>
                  <a:uFillTx/>
                  <a:latin typeface="Microsoft YaHei" panose="020B0503020204020204" pitchFamily="34" charset="-122"/>
                  <a:ea typeface="Microsoft YaHei" panose="020B0503020204020204" pitchFamily="34" charset="-122"/>
                </a:rPr>
                <a:t>2</a:t>
              </a:r>
              <a:endParaRPr kumimoji="0" lang="zh-CN" altLang="en-US" sz="2000" b="1" i="0" u="none" strike="noStrike" kern="0" cap="none" spc="0" normalizeH="0" baseline="0" noProof="0" dirty="0">
                <a:ln>
                  <a:noFill/>
                </a:ln>
                <a:solidFill>
                  <a:srgbClr val="767779"/>
                </a:solidFill>
                <a:effectLst/>
                <a:uLnTx/>
                <a:uFillTx/>
                <a:latin typeface="Microsoft YaHei" panose="020B0503020204020204" pitchFamily="34" charset="-122"/>
                <a:ea typeface="Microsoft YaHei" panose="020B0503020204020204" pitchFamily="34" charset="-122"/>
              </a:endParaRPr>
            </a:p>
          </p:txBody>
        </p:sp>
        <p:grpSp>
          <p:nvGrpSpPr>
            <p:cNvPr id="14" name="Group 13">
              <a:extLst>
                <a:ext uri="{FF2B5EF4-FFF2-40B4-BE49-F238E27FC236}">
                  <a16:creationId xmlns:a16="http://schemas.microsoft.com/office/drawing/2014/main" id="{B8F70FC6-80F3-5044-9641-E35EA01861B9}"/>
                </a:ext>
              </a:extLst>
            </p:cNvPr>
            <p:cNvGrpSpPr>
              <a:grpSpLocks noChangeAspect="1"/>
            </p:cNvGrpSpPr>
            <p:nvPr/>
          </p:nvGrpSpPr>
          <p:grpSpPr bwMode="auto">
            <a:xfrm>
              <a:off x="10413282" y="3628797"/>
              <a:ext cx="606165" cy="555127"/>
              <a:chOff x="4772" y="968"/>
              <a:chExt cx="380" cy="382"/>
            </a:xfrm>
            <a:solidFill>
              <a:sysClr val="window" lastClr="FFFFFF"/>
            </a:solidFill>
          </p:grpSpPr>
          <p:sp>
            <p:nvSpPr>
              <p:cNvPr id="24" name="Freeform 15">
                <a:extLst>
                  <a:ext uri="{FF2B5EF4-FFF2-40B4-BE49-F238E27FC236}">
                    <a16:creationId xmlns:a16="http://schemas.microsoft.com/office/drawing/2014/main" id="{2C194C58-BB7D-5949-A644-49CA68BFEC35}"/>
                  </a:ext>
                </a:extLst>
              </p:cNvPr>
              <p:cNvSpPr>
                <a:spLocks noEditPoints="1"/>
              </p:cNvSpPr>
              <p:nvPr/>
            </p:nvSpPr>
            <p:spPr bwMode="auto">
              <a:xfrm>
                <a:off x="4772" y="968"/>
                <a:ext cx="298" cy="298"/>
              </a:xfrm>
              <a:custGeom>
                <a:avLst/>
                <a:gdLst>
                  <a:gd name="T0" fmla="*/ 42 w 124"/>
                  <a:gd name="T1" fmla="*/ 19 h 124"/>
                  <a:gd name="T2" fmla="*/ 47 w 124"/>
                  <a:gd name="T3" fmla="*/ 18 h 124"/>
                  <a:gd name="T4" fmla="*/ 57 w 124"/>
                  <a:gd name="T5" fmla="*/ 1 h 124"/>
                  <a:gd name="T6" fmla="*/ 78 w 124"/>
                  <a:gd name="T7" fmla="*/ 17 h 124"/>
                  <a:gd name="T8" fmla="*/ 84 w 124"/>
                  <a:gd name="T9" fmla="*/ 19 h 124"/>
                  <a:gd name="T10" fmla="*/ 111 w 124"/>
                  <a:gd name="T11" fmla="*/ 22 h 124"/>
                  <a:gd name="T12" fmla="*/ 106 w 124"/>
                  <a:gd name="T13" fmla="*/ 42 h 124"/>
                  <a:gd name="T14" fmla="*/ 114 w 124"/>
                  <a:gd name="T15" fmla="*/ 48 h 124"/>
                  <a:gd name="T16" fmla="*/ 113 w 124"/>
                  <a:gd name="T17" fmla="*/ 76 h 124"/>
                  <a:gd name="T18" fmla="*/ 105 w 124"/>
                  <a:gd name="T19" fmla="*/ 82 h 124"/>
                  <a:gd name="T20" fmla="*/ 108 w 124"/>
                  <a:gd name="T21" fmla="*/ 105 h 124"/>
                  <a:gd name="T22" fmla="*/ 84 w 124"/>
                  <a:gd name="T23" fmla="*/ 105 h 124"/>
                  <a:gd name="T24" fmla="*/ 78 w 124"/>
                  <a:gd name="T25" fmla="*/ 107 h 124"/>
                  <a:gd name="T26" fmla="*/ 57 w 124"/>
                  <a:gd name="T27" fmla="*/ 123 h 124"/>
                  <a:gd name="T28" fmla="*/ 46 w 124"/>
                  <a:gd name="T29" fmla="*/ 106 h 124"/>
                  <a:gd name="T30" fmla="*/ 40 w 124"/>
                  <a:gd name="T31" fmla="*/ 107 h 124"/>
                  <a:gd name="T32" fmla="*/ 14 w 124"/>
                  <a:gd name="T33" fmla="*/ 103 h 124"/>
                  <a:gd name="T34" fmla="*/ 20 w 124"/>
                  <a:gd name="T35" fmla="*/ 82 h 124"/>
                  <a:gd name="T36" fmla="*/ 11 w 124"/>
                  <a:gd name="T37" fmla="*/ 77 h 124"/>
                  <a:gd name="T38" fmla="*/ 11 w 124"/>
                  <a:gd name="T39" fmla="*/ 47 h 124"/>
                  <a:gd name="T40" fmla="*/ 19 w 124"/>
                  <a:gd name="T41" fmla="*/ 43 h 124"/>
                  <a:gd name="T42" fmla="*/ 15 w 124"/>
                  <a:gd name="T43" fmla="*/ 21 h 124"/>
                  <a:gd name="T44" fmla="*/ 29 w 124"/>
                  <a:gd name="T45" fmla="*/ 12 h 124"/>
                  <a:gd name="T46" fmla="*/ 112 w 124"/>
                  <a:gd name="T47" fmla="*/ 55 h 124"/>
                  <a:gd name="T48" fmla="*/ 98 w 124"/>
                  <a:gd name="T49" fmla="*/ 42 h 124"/>
                  <a:gd name="T50" fmla="*/ 104 w 124"/>
                  <a:gd name="T51" fmla="*/ 31 h 124"/>
                  <a:gd name="T52" fmla="*/ 99 w 124"/>
                  <a:gd name="T53" fmla="*/ 20 h 124"/>
                  <a:gd name="T54" fmla="*/ 82 w 124"/>
                  <a:gd name="T55" fmla="*/ 27 h 124"/>
                  <a:gd name="T56" fmla="*/ 70 w 124"/>
                  <a:gd name="T57" fmla="*/ 13 h 124"/>
                  <a:gd name="T58" fmla="*/ 55 w 124"/>
                  <a:gd name="T59" fmla="*/ 13 h 124"/>
                  <a:gd name="T60" fmla="*/ 44 w 124"/>
                  <a:gd name="T61" fmla="*/ 27 h 124"/>
                  <a:gd name="T62" fmla="*/ 31 w 124"/>
                  <a:gd name="T63" fmla="*/ 20 h 124"/>
                  <a:gd name="T64" fmla="*/ 21 w 124"/>
                  <a:gd name="T65" fmla="*/ 32 h 124"/>
                  <a:gd name="T66" fmla="*/ 27 w 124"/>
                  <a:gd name="T67" fmla="*/ 42 h 124"/>
                  <a:gd name="T68" fmla="*/ 13 w 124"/>
                  <a:gd name="T69" fmla="*/ 54 h 124"/>
                  <a:gd name="T70" fmla="*/ 13 w 124"/>
                  <a:gd name="T71" fmla="*/ 70 h 124"/>
                  <a:gd name="T72" fmla="*/ 25 w 124"/>
                  <a:gd name="T73" fmla="*/ 74 h 124"/>
                  <a:gd name="T74" fmla="*/ 25 w 124"/>
                  <a:gd name="T75" fmla="*/ 89 h 124"/>
                  <a:gd name="T76" fmla="*/ 24 w 124"/>
                  <a:gd name="T77" fmla="*/ 103 h 124"/>
                  <a:gd name="T78" fmla="*/ 40 w 124"/>
                  <a:gd name="T79" fmla="*/ 98 h 124"/>
                  <a:gd name="T80" fmla="*/ 54 w 124"/>
                  <a:gd name="T81" fmla="*/ 105 h 124"/>
                  <a:gd name="T82" fmla="*/ 60 w 124"/>
                  <a:gd name="T83" fmla="*/ 116 h 124"/>
                  <a:gd name="T84" fmla="*/ 70 w 124"/>
                  <a:gd name="T85" fmla="*/ 110 h 124"/>
                  <a:gd name="T86" fmla="*/ 81 w 124"/>
                  <a:gd name="T87" fmla="*/ 97 h 124"/>
                  <a:gd name="T88" fmla="*/ 93 w 124"/>
                  <a:gd name="T89" fmla="*/ 102 h 124"/>
                  <a:gd name="T90" fmla="*/ 103 w 124"/>
                  <a:gd name="T91" fmla="*/ 93 h 124"/>
                  <a:gd name="T92" fmla="*/ 97 w 124"/>
                  <a:gd name="T93" fmla="*/ 81 h 124"/>
                  <a:gd name="T94" fmla="*/ 111 w 124"/>
                  <a:gd name="T95"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4" h="124">
                    <a:moveTo>
                      <a:pt x="29" y="12"/>
                    </a:moveTo>
                    <a:cubicBezTo>
                      <a:pt x="32" y="12"/>
                      <a:pt x="35" y="14"/>
                      <a:pt x="38" y="16"/>
                    </a:cubicBezTo>
                    <a:cubicBezTo>
                      <a:pt x="40" y="17"/>
                      <a:pt x="41" y="18"/>
                      <a:pt x="42" y="19"/>
                    </a:cubicBezTo>
                    <a:cubicBezTo>
                      <a:pt x="43" y="20"/>
                      <a:pt x="43" y="20"/>
                      <a:pt x="44" y="19"/>
                    </a:cubicBezTo>
                    <a:cubicBezTo>
                      <a:pt x="44" y="19"/>
                      <a:pt x="44" y="19"/>
                      <a:pt x="44" y="19"/>
                    </a:cubicBezTo>
                    <a:cubicBezTo>
                      <a:pt x="45" y="19"/>
                      <a:pt x="46" y="18"/>
                      <a:pt x="47" y="18"/>
                    </a:cubicBezTo>
                    <a:cubicBezTo>
                      <a:pt x="47" y="17"/>
                      <a:pt x="47" y="16"/>
                      <a:pt x="47" y="15"/>
                    </a:cubicBezTo>
                    <a:cubicBezTo>
                      <a:pt x="48" y="12"/>
                      <a:pt x="48" y="10"/>
                      <a:pt x="49" y="8"/>
                    </a:cubicBezTo>
                    <a:cubicBezTo>
                      <a:pt x="50" y="4"/>
                      <a:pt x="53" y="2"/>
                      <a:pt x="57" y="1"/>
                    </a:cubicBezTo>
                    <a:cubicBezTo>
                      <a:pt x="61" y="0"/>
                      <a:pt x="64" y="0"/>
                      <a:pt x="68" y="1"/>
                    </a:cubicBezTo>
                    <a:cubicBezTo>
                      <a:pt x="73" y="2"/>
                      <a:pt x="76" y="6"/>
                      <a:pt x="77" y="11"/>
                    </a:cubicBezTo>
                    <a:cubicBezTo>
                      <a:pt x="78" y="13"/>
                      <a:pt x="78" y="15"/>
                      <a:pt x="78" y="17"/>
                    </a:cubicBezTo>
                    <a:cubicBezTo>
                      <a:pt x="78" y="18"/>
                      <a:pt x="79" y="18"/>
                      <a:pt x="79" y="18"/>
                    </a:cubicBezTo>
                    <a:cubicBezTo>
                      <a:pt x="80" y="18"/>
                      <a:pt x="81" y="19"/>
                      <a:pt x="82" y="19"/>
                    </a:cubicBezTo>
                    <a:cubicBezTo>
                      <a:pt x="83" y="20"/>
                      <a:pt x="83" y="19"/>
                      <a:pt x="84" y="19"/>
                    </a:cubicBezTo>
                    <a:cubicBezTo>
                      <a:pt x="86" y="18"/>
                      <a:pt x="88" y="16"/>
                      <a:pt x="90" y="14"/>
                    </a:cubicBezTo>
                    <a:cubicBezTo>
                      <a:pt x="95" y="11"/>
                      <a:pt x="100" y="12"/>
                      <a:pt x="104" y="15"/>
                    </a:cubicBezTo>
                    <a:cubicBezTo>
                      <a:pt x="107" y="17"/>
                      <a:pt x="109" y="19"/>
                      <a:pt x="111" y="22"/>
                    </a:cubicBezTo>
                    <a:cubicBezTo>
                      <a:pt x="113" y="26"/>
                      <a:pt x="113" y="31"/>
                      <a:pt x="110" y="35"/>
                    </a:cubicBezTo>
                    <a:cubicBezTo>
                      <a:pt x="109" y="37"/>
                      <a:pt x="107" y="39"/>
                      <a:pt x="106" y="41"/>
                    </a:cubicBezTo>
                    <a:cubicBezTo>
                      <a:pt x="105" y="42"/>
                      <a:pt x="105" y="42"/>
                      <a:pt x="106" y="42"/>
                    </a:cubicBezTo>
                    <a:cubicBezTo>
                      <a:pt x="106" y="43"/>
                      <a:pt x="106" y="45"/>
                      <a:pt x="107" y="46"/>
                    </a:cubicBezTo>
                    <a:cubicBezTo>
                      <a:pt x="107" y="46"/>
                      <a:pt x="107" y="47"/>
                      <a:pt x="108" y="47"/>
                    </a:cubicBezTo>
                    <a:cubicBezTo>
                      <a:pt x="110" y="47"/>
                      <a:pt x="112" y="47"/>
                      <a:pt x="114" y="48"/>
                    </a:cubicBezTo>
                    <a:cubicBezTo>
                      <a:pt x="120" y="49"/>
                      <a:pt x="123" y="54"/>
                      <a:pt x="124" y="60"/>
                    </a:cubicBezTo>
                    <a:cubicBezTo>
                      <a:pt x="124" y="62"/>
                      <a:pt x="124" y="65"/>
                      <a:pt x="123" y="68"/>
                    </a:cubicBezTo>
                    <a:cubicBezTo>
                      <a:pt x="122" y="72"/>
                      <a:pt x="118" y="75"/>
                      <a:pt x="113" y="76"/>
                    </a:cubicBezTo>
                    <a:cubicBezTo>
                      <a:pt x="111" y="77"/>
                      <a:pt x="109" y="77"/>
                      <a:pt x="107" y="78"/>
                    </a:cubicBezTo>
                    <a:cubicBezTo>
                      <a:pt x="107" y="78"/>
                      <a:pt x="107" y="78"/>
                      <a:pt x="107" y="78"/>
                    </a:cubicBezTo>
                    <a:cubicBezTo>
                      <a:pt x="106" y="79"/>
                      <a:pt x="106" y="81"/>
                      <a:pt x="105" y="82"/>
                    </a:cubicBezTo>
                    <a:cubicBezTo>
                      <a:pt x="105" y="82"/>
                      <a:pt x="105" y="82"/>
                      <a:pt x="105" y="83"/>
                    </a:cubicBezTo>
                    <a:cubicBezTo>
                      <a:pt x="107" y="85"/>
                      <a:pt x="108" y="87"/>
                      <a:pt x="109" y="89"/>
                    </a:cubicBezTo>
                    <a:cubicBezTo>
                      <a:pt x="112" y="95"/>
                      <a:pt x="112" y="100"/>
                      <a:pt x="108" y="105"/>
                    </a:cubicBezTo>
                    <a:cubicBezTo>
                      <a:pt x="106" y="106"/>
                      <a:pt x="104" y="108"/>
                      <a:pt x="102" y="109"/>
                    </a:cubicBezTo>
                    <a:cubicBezTo>
                      <a:pt x="98" y="112"/>
                      <a:pt x="94" y="111"/>
                      <a:pt x="90" y="109"/>
                    </a:cubicBezTo>
                    <a:cubicBezTo>
                      <a:pt x="88" y="108"/>
                      <a:pt x="86" y="106"/>
                      <a:pt x="84" y="105"/>
                    </a:cubicBezTo>
                    <a:cubicBezTo>
                      <a:pt x="83" y="105"/>
                      <a:pt x="83" y="104"/>
                      <a:pt x="82" y="105"/>
                    </a:cubicBezTo>
                    <a:cubicBezTo>
                      <a:pt x="81" y="105"/>
                      <a:pt x="80" y="106"/>
                      <a:pt x="79" y="106"/>
                    </a:cubicBezTo>
                    <a:cubicBezTo>
                      <a:pt x="78" y="106"/>
                      <a:pt x="78" y="106"/>
                      <a:pt x="78" y="107"/>
                    </a:cubicBezTo>
                    <a:cubicBezTo>
                      <a:pt x="78" y="109"/>
                      <a:pt x="77" y="111"/>
                      <a:pt x="77" y="114"/>
                    </a:cubicBezTo>
                    <a:cubicBezTo>
                      <a:pt x="75" y="120"/>
                      <a:pt x="71" y="123"/>
                      <a:pt x="64" y="124"/>
                    </a:cubicBezTo>
                    <a:cubicBezTo>
                      <a:pt x="62" y="124"/>
                      <a:pt x="59" y="124"/>
                      <a:pt x="57" y="123"/>
                    </a:cubicBezTo>
                    <a:cubicBezTo>
                      <a:pt x="52" y="121"/>
                      <a:pt x="50" y="118"/>
                      <a:pt x="49" y="114"/>
                    </a:cubicBezTo>
                    <a:cubicBezTo>
                      <a:pt x="48" y="111"/>
                      <a:pt x="48" y="109"/>
                      <a:pt x="47" y="107"/>
                    </a:cubicBezTo>
                    <a:cubicBezTo>
                      <a:pt x="47" y="106"/>
                      <a:pt x="47" y="106"/>
                      <a:pt x="46" y="106"/>
                    </a:cubicBezTo>
                    <a:cubicBezTo>
                      <a:pt x="46" y="106"/>
                      <a:pt x="46" y="106"/>
                      <a:pt x="46" y="106"/>
                    </a:cubicBezTo>
                    <a:cubicBezTo>
                      <a:pt x="45" y="105"/>
                      <a:pt x="44" y="105"/>
                      <a:pt x="43" y="105"/>
                    </a:cubicBezTo>
                    <a:cubicBezTo>
                      <a:pt x="42" y="105"/>
                      <a:pt x="41" y="106"/>
                      <a:pt x="40" y="107"/>
                    </a:cubicBezTo>
                    <a:cubicBezTo>
                      <a:pt x="38" y="108"/>
                      <a:pt x="36" y="110"/>
                      <a:pt x="34" y="111"/>
                    </a:cubicBezTo>
                    <a:cubicBezTo>
                      <a:pt x="30" y="113"/>
                      <a:pt x="26" y="113"/>
                      <a:pt x="22" y="110"/>
                    </a:cubicBezTo>
                    <a:cubicBezTo>
                      <a:pt x="18" y="109"/>
                      <a:pt x="16" y="106"/>
                      <a:pt x="14" y="103"/>
                    </a:cubicBezTo>
                    <a:cubicBezTo>
                      <a:pt x="12" y="98"/>
                      <a:pt x="12" y="94"/>
                      <a:pt x="15" y="90"/>
                    </a:cubicBezTo>
                    <a:cubicBezTo>
                      <a:pt x="17" y="87"/>
                      <a:pt x="18" y="85"/>
                      <a:pt x="20" y="83"/>
                    </a:cubicBezTo>
                    <a:cubicBezTo>
                      <a:pt x="20" y="83"/>
                      <a:pt x="20" y="82"/>
                      <a:pt x="20" y="82"/>
                    </a:cubicBezTo>
                    <a:cubicBezTo>
                      <a:pt x="20" y="81"/>
                      <a:pt x="19" y="80"/>
                      <a:pt x="19" y="79"/>
                    </a:cubicBezTo>
                    <a:cubicBezTo>
                      <a:pt x="19" y="78"/>
                      <a:pt x="18" y="78"/>
                      <a:pt x="18" y="78"/>
                    </a:cubicBezTo>
                    <a:cubicBezTo>
                      <a:pt x="15" y="78"/>
                      <a:pt x="13" y="77"/>
                      <a:pt x="11" y="77"/>
                    </a:cubicBezTo>
                    <a:cubicBezTo>
                      <a:pt x="6" y="76"/>
                      <a:pt x="2" y="72"/>
                      <a:pt x="1" y="67"/>
                    </a:cubicBezTo>
                    <a:cubicBezTo>
                      <a:pt x="0" y="63"/>
                      <a:pt x="0" y="59"/>
                      <a:pt x="2" y="56"/>
                    </a:cubicBezTo>
                    <a:cubicBezTo>
                      <a:pt x="3" y="51"/>
                      <a:pt x="7" y="48"/>
                      <a:pt x="11" y="47"/>
                    </a:cubicBezTo>
                    <a:cubicBezTo>
                      <a:pt x="13" y="47"/>
                      <a:pt x="15" y="47"/>
                      <a:pt x="17" y="46"/>
                    </a:cubicBezTo>
                    <a:cubicBezTo>
                      <a:pt x="18" y="46"/>
                      <a:pt x="18" y="46"/>
                      <a:pt x="18" y="45"/>
                    </a:cubicBezTo>
                    <a:cubicBezTo>
                      <a:pt x="19" y="44"/>
                      <a:pt x="19" y="44"/>
                      <a:pt x="19" y="43"/>
                    </a:cubicBezTo>
                    <a:cubicBezTo>
                      <a:pt x="19" y="42"/>
                      <a:pt x="19" y="42"/>
                      <a:pt x="19" y="41"/>
                    </a:cubicBezTo>
                    <a:cubicBezTo>
                      <a:pt x="18" y="39"/>
                      <a:pt x="16" y="37"/>
                      <a:pt x="15" y="35"/>
                    </a:cubicBezTo>
                    <a:cubicBezTo>
                      <a:pt x="12" y="31"/>
                      <a:pt x="12" y="26"/>
                      <a:pt x="15" y="21"/>
                    </a:cubicBezTo>
                    <a:cubicBezTo>
                      <a:pt x="17" y="18"/>
                      <a:pt x="20" y="15"/>
                      <a:pt x="24" y="13"/>
                    </a:cubicBezTo>
                    <a:cubicBezTo>
                      <a:pt x="25" y="13"/>
                      <a:pt x="27" y="12"/>
                      <a:pt x="29" y="12"/>
                    </a:cubicBezTo>
                    <a:cubicBezTo>
                      <a:pt x="29" y="12"/>
                      <a:pt x="29" y="12"/>
                      <a:pt x="29" y="12"/>
                    </a:cubicBezTo>
                    <a:close/>
                    <a:moveTo>
                      <a:pt x="117" y="62"/>
                    </a:moveTo>
                    <a:cubicBezTo>
                      <a:pt x="117" y="61"/>
                      <a:pt x="116" y="60"/>
                      <a:pt x="116" y="59"/>
                    </a:cubicBezTo>
                    <a:cubicBezTo>
                      <a:pt x="116" y="57"/>
                      <a:pt x="114" y="55"/>
                      <a:pt x="112" y="55"/>
                    </a:cubicBezTo>
                    <a:cubicBezTo>
                      <a:pt x="109" y="54"/>
                      <a:pt x="106" y="54"/>
                      <a:pt x="104" y="53"/>
                    </a:cubicBezTo>
                    <a:cubicBezTo>
                      <a:pt x="102" y="53"/>
                      <a:pt x="101" y="52"/>
                      <a:pt x="101" y="51"/>
                    </a:cubicBezTo>
                    <a:cubicBezTo>
                      <a:pt x="100" y="48"/>
                      <a:pt x="99" y="45"/>
                      <a:pt x="98" y="42"/>
                    </a:cubicBezTo>
                    <a:cubicBezTo>
                      <a:pt x="97" y="41"/>
                      <a:pt x="98" y="40"/>
                      <a:pt x="98" y="39"/>
                    </a:cubicBezTo>
                    <a:cubicBezTo>
                      <a:pt x="99" y="38"/>
                      <a:pt x="100" y="37"/>
                      <a:pt x="101" y="36"/>
                    </a:cubicBezTo>
                    <a:cubicBezTo>
                      <a:pt x="102" y="34"/>
                      <a:pt x="103" y="33"/>
                      <a:pt x="104" y="31"/>
                    </a:cubicBezTo>
                    <a:cubicBezTo>
                      <a:pt x="106" y="29"/>
                      <a:pt x="105" y="27"/>
                      <a:pt x="104" y="25"/>
                    </a:cubicBezTo>
                    <a:cubicBezTo>
                      <a:pt x="103" y="24"/>
                      <a:pt x="102" y="23"/>
                      <a:pt x="102" y="22"/>
                    </a:cubicBezTo>
                    <a:cubicBezTo>
                      <a:pt x="101" y="21"/>
                      <a:pt x="100" y="21"/>
                      <a:pt x="99" y="20"/>
                    </a:cubicBezTo>
                    <a:cubicBezTo>
                      <a:pt x="97" y="19"/>
                      <a:pt x="95" y="20"/>
                      <a:pt x="93" y="21"/>
                    </a:cubicBezTo>
                    <a:cubicBezTo>
                      <a:pt x="91" y="23"/>
                      <a:pt x="88" y="25"/>
                      <a:pt x="86" y="26"/>
                    </a:cubicBezTo>
                    <a:cubicBezTo>
                      <a:pt x="85" y="27"/>
                      <a:pt x="83" y="28"/>
                      <a:pt x="82" y="27"/>
                    </a:cubicBezTo>
                    <a:cubicBezTo>
                      <a:pt x="79" y="26"/>
                      <a:pt x="77" y="25"/>
                      <a:pt x="74" y="24"/>
                    </a:cubicBezTo>
                    <a:cubicBezTo>
                      <a:pt x="73" y="23"/>
                      <a:pt x="72" y="22"/>
                      <a:pt x="71" y="20"/>
                    </a:cubicBezTo>
                    <a:cubicBezTo>
                      <a:pt x="71" y="18"/>
                      <a:pt x="71" y="15"/>
                      <a:pt x="70" y="13"/>
                    </a:cubicBezTo>
                    <a:cubicBezTo>
                      <a:pt x="70" y="9"/>
                      <a:pt x="68" y="8"/>
                      <a:pt x="64" y="8"/>
                    </a:cubicBezTo>
                    <a:cubicBezTo>
                      <a:pt x="63" y="8"/>
                      <a:pt x="62" y="8"/>
                      <a:pt x="61" y="8"/>
                    </a:cubicBezTo>
                    <a:cubicBezTo>
                      <a:pt x="57" y="8"/>
                      <a:pt x="56" y="9"/>
                      <a:pt x="55" y="13"/>
                    </a:cubicBezTo>
                    <a:cubicBezTo>
                      <a:pt x="54" y="15"/>
                      <a:pt x="54" y="18"/>
                      <a:pt x="54" y="20"/>
                    </a:cubicBezTo>
                    <a:cubicBezTo>
                      <a:pt x="54" y="22"/>
                      <a:pt x="53" y="23"/>
                      <a:pt x="51" y="24"/>
                    </a:cubicBezTo>
                    <a:cubicBezTo>
                      <a:pt x="49" y="25"/>
                      <a:pt x="47" y="26"/>
                      <a:pt x="44" y="27"/>
                    </a:cubicBezTo>
                    <a:cubicBezTo>
                      <a:pt x="43" y="28"/>
                      <a:pt x="41" y="28"/>
                      <a:pt x="40" y="27"/>
                    </a:cubicBezTo>
                    <a:cubicBezTo>
                      <a:pt x="38" y="25"/>
                      <a:pt x="36" y="24"/>
                      <a:pt x="35" y="22"/>
                    </a:cubicBezTo>
                    <a:cubicBezTo>
                      <a:pt x="33" y="22"/>
                      <a:pt x="32" y="21"/>
                      <a:pt x="31" y="20"/>
                    </a:cubicBezTo>
                    <a:cubicBezTo>
                      <a:pt x="29" y="19"/>
                      <a:pt x="28" y="19"/>
                      <a:pt x="27" y="20"/>
                    </a:cubicBezTo>
                    <a:cubicBezTo>
                      <a:pt x="25" y="21"/>
                      <a:pt x="23" y="22"/>
                      <a:pt x="22" y="24"/>
                    </a:cubicBezTo>
                    <a:cubicBezTo>
                      <a:pt x="19" y="27"/>
                      <a:pt x="19" y="29"/>
                      <a:pt x="21" y="32"/>
                    </a:cubicBezTo>
                    <a:cubicBezTo>
                      <a:pt x="21" y="32"/>
                      <a:pt x="21" y="33"/>
                      <a:pt x="22" y="33"/>
                    </a:cubicBezTo>
                    <a:cubicBezTo>
                      <a:pt x="23" y="35"/>
                      <a:pt x="25" y="37"/>
                      <a:pt x="26" y="38"/>
                    </a:cubicBezTo>
                    <a:cubicBezTo>
                      <a:pt x="27" y="39"/>
                      <a:pt x="27" y="40"/>
                      <a:pt x="27" y="42"/>
                    </a:cubicBezTo>
                    <a:cubicBezTo>
                      <a:pt x="26" y="44"/>
                      <a:pt x="26" y="46"/>
                      <a:pt x="25" y="49"/>
                    </a:cubicBezTo>
                    <a:cubicBezTo>
                      <a:pt x="24" y="52"/>
                      <a:pt x="22" y="53"/>
                      <a:pt x="19" y="54"/>
                    </a:cubicBezTo>
                    <a:cubicBezTo>
                      <a:pt x="17" y="54"/>
                      <a:pt x="15" y="54"/>
                      <a:pt x="13" y="54"/>
                    </a:cubicBezTo>
                    <a:cubicBezTo>
                      <a:pt x="10" y="55"/>
                      <a:pt x="9" y="56"/>
                      <a:pt x="8" y="59"/>
                    </a:cubicBezTo>
                    <a:cubicBezTo>
                      <a:pt x="8" y="61"/>
                      <a:pt x="8" y="63"/>
                      <a:pt x="8" y="65"/>
                    </a:cubicBezTo>
                    <a:cubicBezTo>
                      <a:pt x="8" y="68"/>
                      <a:pt x="10" y="69"/>
                      <a:pt x="13" y="70"/>
                    </a:cubicBezTo>
                    <a:cubicBezTo>
                      <a:pt x="13" y="70"/>
                      <a:pt x="14" y="70"/>
                      <a:pt x="14" y="70"/>
                    </a:cubicBezTo>
                    <a:cubicBezTo>
                      <a:pt x="16" y="70"/>
                      <a:pt x="19" y="71"/>
                      <a:pt x="21" y="71"/>
                    </a:cubicBezTo>
                    <a:cubicBezTo>
                      <a:pt x="23" y="71"/>
                      <a:pt x="24" y="72"/>
                      <a:pt x="25" y="74"/>
                    </a:cubicBezTo>
                    <a:cubicBezTo>
                      <a:pt x="26" y="76"/>
                      <a:pt x="27" y="79"/>
                      <a:pt x="28" y="81"/>
                    </a:cubicBezTo>
                    <a:cubicBezTo>
                      <a:pt x="28" y="82"/>
                      <a:pt x="28" y="84"/>
                      <a:pt x="27" y="85"/>
                    </a:cubicBezTo>
                    <a:cubicBezTo>
                      <a:pt x="26" y="86"/>
                      <a:pt x="26" y="87"/>
                      <a:pt x="25" y="89"/>
                    </a:cubicBezTo>
                    <a:cubicBezTo>
                      <a:pt x="23" y="91"/>
                      <a:pt x="22" y="93"/>
                      <a:pt x="21" y="95"/>
                    </a:cubicBezTo>
                    <a:cubicBezTo>
                      <a:pt x="20" y="96"/>
                      <a:pt x="20" y="98"/>
                      <a:pt x="21" y="100"/>
                    </a:cubicBezTo>
                    <a:cubicBezTo>
                      <a:pt x="22" y="101"/>
                      <a:pt x="23" y="102"/>
                      <a:pt x="24" y="103"/>
                    </a:cubicBezTo>
                    <a:cubicBezTo>
                      <a:pt x="26" y="105"/>
                      <a:pt x="29" y="105"/>
                      <a:pt x="31" y="104"/>
                    </a:cubicBezTo>
                    <a:cubicBezTo>
                      <a:pt x="32" y="103"/>
                      <a:pt x="33" y="102"/>
                      <a:pt x="34" y="102"/>
                    </a:cubicBezTo>
                    <a:cubicBezTo>
                      <a:pt x="36" y="100"/>
                      <a:pt x="38" y="99"/>
                      <a:pt x="40" y="98"/>
                    </a:cubicBezTo>
                    <a:cubicBezTo>
                      <a:pt x="41" y="97"/>
                      <a:pt x="42" y="97"/>
                      <a:pt x="43" y="97"/>
                    </a:cubicBezTo>
                    <a:cubicBezTo>
                      <a:pt x="45" y="98"/>
                      <a:pt x="47" y="98"/>
                      <a:pt x="49" y="99"/>
                    </a:cubicBezTo>
                    <a:cubicBezTo>
                      <a:pt x="52" y="100"/>
                      <a:pt x="54" y="102"/>
                      <a:pt x="54" y="105"/>
                    </a:cubicBezTo>
                    <a:cubicBezTo>
                      <a:pt x="54" y="105"/>
                      <a:pt x="54" y="105"/>
                      <a:pt x="55" y="106"/>
                    </a:cubicBezTo>
                    <a:cubicBezTo>
                      <a:pt x="55" y="108"/>
                      <a:pt x="56" y="111"/>
                      <a:pt x="56" y="113"/>
                    </a:cubicBezTo>
                    <a:cubicBezTo>
                      <a:pt x="57" y="115"/>
                      <a:pt x="58" y="116"/>
                      <a:pt x="60" y="116"/>
                    </a:cubicBezTo>
                    <a:cubicBezTo>
                      <a:pt x="61" y="116"/>
                      <a:pt x="63" y="117"/>
                      <a:pt x="65" y="116"/>
                    </a:cubicBezTo>
                    <a:cubicBezTo>
                      <a:pt x="67" y="116"/>
                      <a:pt x="69" y="115"/>
                      <a:pt x="69" y="112"/>
                    </a:cubicBezTo>
                    <a:cubicBezTo>
                      <a:pt x="70" y="111"/>
                      <a:pt x="70" y="111"/>
                      <a:pt x="70" y="110"/>
                    </a:cubicBezTo>
                    <a:cubicBezTo>
                      <a:pt x="71" y="107"/>
                      <a:pt x="71" y="105"/>
                      <a:pt x="72" y="103"/>
                    </a:cubicBezTo>
                    <a:cubicBezTo>
                      <a:pt x="72" y="101"/>
                      <a:pt x="73" y="101"/>
                      <a:pt x="74" y="100"/>
                    </a:cubicBezTo>
                    <a:cubicBezTo>
                      <a:pt x="76" y="99"/>
                      <a:pt x="79" y="98"/>
                      <a:pt x="81" y="97"/>
                    </a:cubicBezTo>
                    <a:cubicBezTo>
                      <a:pt x="83" y="97"/>
                      <a:pt x="85" y="97"/>
                      <a:pt x="87" y="98"/>
                    </a:cubicBezTo>
                    <a:cubicBezTo>
                      <a:pt x="87" y="98"/>
                      <a:pt x="88" y="99"/>
                      <a:pt x="88" y="99"/>
                    </a:cubicBezTo>
                    <a:cubicBezTo>
                      <a:pt x="90" y="100"/>
                      <a:pt x="91" y="101"/>
                      <a:pt x="93" y="102"/>
                    </a:cubicBezTo>
                    <a:cubicBezTo>
                      <a:pt x="96" y="104"/>
                      <a:pt x="97" y="104"/>
                      <a:pt x="100" y="102"/>
                    </a:cubicBezTo>
                    <a:cubicBezTo>
                      <a:pt x="101" y="101"/>
                      <a:pt x="102" y="100"/>
                      <a:pt x="103" y="99"/>
                    </a:cubicBezTo>
                    <a:cubicBezTo>
                      <a:pt x="104" y="97"/>
                      <a:pt x="104" y="95"/>
                      <a:pt x="103" y="93"/>
                    </a:cubicBezTo>
                    <a:cubicBezTo>
                      <a:pt x="103" y="92"/>
                      <a:pt x="102" y="91"/>
                      <a:pt x="101" y="90"/>
                    </a:cubicBezTo>
                    <a:cubicBezTo>
                      <a:pt x="100" y="88"/>
                      <a:pt x="99" y="86"/>
                      <a:pt x="98" y="84"/>
                    </a:cubicBezTo>
                    <a:cubicBezTo>
                      <a:pt x="97" y="83"/>
                      <a:pt x="97" y="82"/>
                      <a:pt x="97" y="81"/>
                    </a:cubicBezTo>
                    <a:cubicBezTo>
                      <a:pt x="98" y="79"/>
                      <a:pt x="99" y="76"/>
                      <a:pt x="100" y="74"/>
                    </a:cubicBezTo>
                    <a:cubicBezTo>
                      <a:pt x="101" y="72"/>
                      <a:pt x="102" y="71"/>
                      <a:pt x="104" y="71"/>
                    </a:cubicBezTo>
                    <a:cubicBezTo>
                      <a:pt x="107" y="71"/>
                      <a:pt x="109" y="70"/>
                      <a:pt x="111" y="69"/>
                    </a:cubicBezTo>
                    <a:cubicBezTo>
                      <a:pt x="114" y="69"/>
                      <a:pt x="116" y="67"/>
                      <a:pt x="116" y="64"/>
                    </a:cubicBezTo>
                    <a:cubicBezTo>
                      <a:pt x="116" y="64"/>
                      <a:pt x="117" y="63"/>
                      <a:pt x="11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25" name="Freeform 16">
                <a:extLst>
                  <a:ext uri="{FF2B5EF4-FFF2-40B4-BE49-F238E27FC236}">
                    <a16:creationId xmlns:a16="http://schemas.microsoft.com/office/drawing/2014/main" id="{E9A6CEC8-683C-1040-BD56-77435BACD221}"/>
                  </a:ext>
                </a:extLst>
              </p:cNvPr>
              <p:cNvSpPr>
                <a:spLocks noEditPoints="1"/>
              </p:cNvSpPr>
              <p:nvPr/>
            </p:nvSpPr>
            <p:spPr bwMode="auto">
              <a:xfrm>
                <a:off x="5027" y="1227"/>
                <a:ext cx="125" cy="123"/>
              </a:xfrm>
              <a:custGeom>
                <a:avLst/>
                <a:gdLst>
                  <a:gd name="T0" fmla="*/ 20 w 52"/>
                  <a:gd name="T1" fmla="*/ 46 h 51"/>
                  <a:gd name="T2" fmla="*/ 17 w 52"/>
                  <a:gd name="T3" fmla="*/ 44 h 51"/>
                  <a:gd name="T4" fmla="*/ 7 w 52"/>
                  <a:gd name="T5" fmla="*/ 44 h 51"/>
                  <a:gd name="T6" fmla="*/ 8 w 52"/>
                  <a:gd name="T7" fmla="*/ 34 h 51"/>
                  <a:gd name="T8" fmla="*/ 7 w 52"/>
                  <a:gd name="T9" fmla="*/ 32 h 51"/>
                  <a:gd name="T10" fmla="*/ 0 w 52"/>
                  <a:gd name="T11" fmla="*/ 24 h 51"/>
                  <a:gd name="T12" fmla="*/ 7 w 52"/>
                  <a:gd name="T13" fmla="*/ 19 h 51"/>
                  <a:gd name="T14" fmla="*/ 5 w 52"/>
                  <a:gd name="T15" fmla="*/ 12 h 51"/>
                  <a:gd name="T16" fmla="*/ 11 w 52"/>
                  <a:gd name="T17" fmla="*/ 5 h 51"/>
                  <a:gd name="T18" fmla="*/ 17 w 52"/>
                  <a:gd name="T19" fmla="*/ 7 h 51"/>
                  <a:gd name="T20" fmla="*/ 20 w 52"/>
                  <a:gd name="T21" fmla="*/ 4 h 51"/>
                  <a:gd name="T22" fmla="*/ 27 w 52"/>
                  <a:gd name="T23" fmla="*/ 0 h 51"/>
                  <a:gd name="T24" fmla="*/ 33 w 52"/>
                  <a:gd name="T25" fmla="*/ 6 h 51"/>
                  <a:gd name="T26" fmla="*/ 38 w 52"/>
                  <a:gd name="T27" fmla="*/ 5 h 51"/>
                  <a:gd name="T28" fmla="*/ 45 w 52"/>
                  <a:gd name="T29" fmla="*/ 8 h 51"/>
                  <a:gd name="T30" fmla="*/ 44 w 52"/>
                  <a:gd name="T31" fmla="*/ 16 h 51"/>
                  <a:gd name="T32" fmla="*/ 45 w 52"/>
                  <a:gd name="T33" fmla="*/ 19 h 51"/>
                  <a:gd name="T34" fmla="*/ 51 w 52"/>
                  <a:gd name="T35" fmla="*/ 25 h 51"/>
                  <a:gd name="T36" fmla="*/ 45 w 52"/>
                  <a:gd name="T37" fmla="*/ 32 h 51"/>
                  <a:gd name="T38" fmla="*/ 45 w 52"/>
                  <a:gd name="T39" fmla="*/ 35 h 51"/>
                  <a:gd name="T40" fmla="*/ 37 w 52"/>
                  <a:gd name="T41" fmla="*/ 44 h 51"/>
                  <a:gd name="T42" fmla="*/ 33 w 52"/>
                  <a:gd name="T43" fmla="*/ 44 h 51"/>
                  <a:gd name="T44" fmla="*/ 32 w 52"/>
                  <a:gd name="T45" fmla="*/ 46 h 51"/>
                  <a:gd name="T46" fmla="*/ 12 w 52"/>
                  <a:gd name="T47" fmla="*/ 8 h 51"/>
                  <a:gd name="T48" fmla="*/ 10 w 52"/>
                  <a:gd name="T49" fmla="*/ 13 h 51"/>
                  <a:gd name="T50" fmla="*/ 11 w 52"/>
                  <a:gd name="T51" fmla="*/ 20 h 51"/>
                  <a:gd name="T52" fmla="*/ 7 w 52"/>
                  <a:gd name="T53" fmla="*/ 22 h 51"/>
                  <a:gd name="T54" fmla="*/ 4 w 52"/>
                  <a:gd name="T55" fmla="*/ 26 h 51"/>
                  <a:gd name="T56" fmla="*/ 8 w 52"/>
                  <a:gd name="T57" fmla="*/ 28 h 51"/>
                  <a:gd name="T58" fmla="*/ 12 w 52"/>
                  <a:gd name="T59" fmla="*/ 33 h 51"/>
                  <a:gd name="T60" fmla="*/ 9 w 52"/>
                  <a:gd name="T61" fmla="*/ 38 h 51"/>
                  <a:gd name="T62" fmla="*/ 13 w 52"/>
                  <a:gd name="T63" fmla="*/ 42 h 51"/>
                  <a:gd name="T64" fmla="*/ 18 w 52"/>
                  <a:gd name="T65" fmla="*/ 39 h 51"/>
                  <a:gd name="T66" fmla="*/ 23 w 52"/>
                  <a:gd name="T67" fmla="*/ 42 h 51"/>
                  <a:gd name="T68" fmla="*/ 26 w 52"/>
                  <a:gd name="T69" fmla="*/ 47 h 51"/>
                  <a:gd name="T70" fmla="*/ 29 w 52"/>
                  <a:gd name="T71" fmla="*/ 42 h 51"/>
                  <a:gd name="T72" fmla="*/ 34 w 52"/>
                  <a:gd name="T73" fmla="*/ 39 h 51"/>
                  <a:gd name="T74" fmla="*/ 38 w 52"/>
                  <a:gd name="T75" fmla="*/ 41 h 51"/>
                  <a:gd name="T76" fmla="*/ 42 w 52"/>
                  <a:gd name="T77" fmla="*/ 38 h 51"/>
                  <a:gd name="T78" fmla="*/ 40 w 52"/>
                  <a:gd name="T79" fmla="*/ 33 h 51"/>
                  <a:gd name="T80" fmla="*/ 44 w 52"/>
                  <a:gd name="T81" fmla="*/ 28 h 51"/>
                  <a:gd name="T82" fmla="*/ 48 w 52"/>
                  <a:gd name="T83" fmla="*/ 24 h 51"/>
                  <a:gd name="T84" fmla="*/ 43 w 52"/>
                  <a:gd name="T85" fmla="*/ 22 h 51"/>
                  <a:gd name="T86" fmla="*/ 40 w 52"/>
                  <a:gd name="T87" fmla="*/ 17 h 51"/>
                  <a:gd name="T88" fmla="*/ 43 w 52"/>
                  <a:gd name="T89" fmla="*/ 13 h 51"/>
                  <a:gd name="T90" fmla="*/ 39 w 52"/>
                  <a:gd name="T91" fmla="*/ 9 h 51"/>
                  <a:gd name="T92" fmla="*/ 33 w 52"/>
                  <a:gd name="T93" fmla="*/ 11 h 51"/>
                  <a:gd name="T94" fmla="*/ 29 w 52"/>
                  <a:gd name="T95" fmla="*/ 8 h 51"/>
                  <a:gd name="T96" fmla="*/ 27 w 52"/>
                  <a:gd name="T97" fmla="*/ 3 h 51"/>
                  <a:gd name="T98" fmla="*/ 23 w 52"/>
                  <a:gd name="T99" fmla="*/ 5 h 51"/>
                  <a:gd name="T100" fmla="*/ 22 w 52"/>
                  <a:gd name="T101" fmla="*/ 10 h 51"/>
                  <a:gd name="T102" fmla="*/ 16 w 52"/>
                  <a:gd name="T103" fmla="*/ 11 h 51"/>
                  <a:gd name="T104" fmla="*/ 12 w 52"/>
                  <a:gd name="T105"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51">
                    <a:moveTo>
                      <a:pt x="26" y="51"/>
                    </a:moveTo>
                    <a:cubicBezTo>
                      <a:pt x="23" y="51"/>
                      <a:pt x="21" y="49"/>
                      <a:pt x="20" y="46"/>
                    </a:cubicBezTo>
                    <a:cubicBezTo>
                      <a:pt x="20" y="46"/>
                      <a:pt x="20" y="45"/>
                      <a:pt x="20" y="45"/>
                    </a:cubicBezTo>
                    <a:cubicBezTo>
                      <a:pt x="19" y="43"/>
                      <a:pt x="18" y="43"/>
                      <a:pt x="17" y="44"/>
                    </a:cubicBezTo>
                    <a:cubicBezTo>
                      <a:pt x="17" y="44"/>
                      <a:pt x="16" y="45"/>
                      <a:pt x="15" y="45"/>
                    </a:cubicBezTo>
                    <a:cubicBezTo>
                      <a:pt x="12" y="47"/>
                      <a:pt x="10" y="47"/>
                      <a:pt x="7" y="44"/>
                    </a:cubicBezTo>
                    <a:cubicBezTo>
                      <a:pt x="5" y="41"/>
                      <a:pt x="5" y="39"/>
                      <a:pt x="7" y="36"/>
                    </a:cubicBezTo>
                    <a:cubicBezTo>
                      <a:pt x="7" y="35"/>
                      <a:pt x="7" y="35"/>
                      <a:pt x="8" y="34"/>
                    </a:cubicBezTo>
                    <a:cubicBezTo>
                      <a:pt x="8" y="34"/>
                      <a:pt x="8" y="33"/>
                      <a:pt x="8" y="33"/>
                    </a:cubicBezTo>
                    <a:cubicBezTo>
                      <a:pt x="8" y="32"/>
                      <a:pt x="8" y="32"/>
                      <a:pt x="7" y="32"/>
                    </a:cubicBezTo>
                    <a:cubicBezTo>
                      <a:pt x="5" y="32"/>
                      <a:pt x="4" y="32"/>
                      <a:pt x="2" y="31"/>
                    </a:cubicBezTo>
                    <a:cubicBezTo>
                      <a:pt x="0" y="29"/>
                      <a:pt x="0" y="27"/>
                      <a:pt x="0" y="24"/>
                    </a:cubicBezTo>
                    <a:cubicBezTo>
                      <a:pt x="1" y="21"/>
                      <a:pt x="2" y="19"/>
                      <a:pt x="6" y="19"/>
                    </a:cubicBezTo>
                    <a:cubicBezTo>
                      <a:pt x="6" y="19"/>
                      <a:pt x="6" y="19"/>
                      <a:pt x="7" y="19"/>
                    </a:cubicBezTo>
                    <a:cubicBezTo>
                      <a:pt x="8" y="18"/>
                      <a:pt x="8" y="17"/>
                      <a:pt x="7" y="16"/>
                    </a:cubicBezTo>
                    <a:cubicBezTo>
                      <a:pt x="6" y="15"/>
                      <a:pt x="5" y="13"/>
                      <a:pt x="5" y="12"/>
                    </a:cubicBezTo>
                    <a:cubicBezTo>
                      <a:pt x="5" y="11"/>
                      <a:pt x="5" y="10"/>
                      <a:pt x="5" y="10"/>
                    </a:cubicBezTo>
                    <a:cubicBezTo>
                      <a:pt x="6" y="7"/>
                      <a:pt x="8" y="5"/>
                      <a:pt x="11" y="5"/>
                    </a:cubicBezTo>
                    <a:cubicBezTo>
                      <a:pt x="12" y="4"/>
                      <a:pt x="14" y="5"/>
                      <a:pt x="15" y="5"/>
                    </a:cubicBezTo>
                    <a:cubicBezTo>
                      <a:pt x="16" y="6"/>
                      <a:pt x="17" y="7"/>
                      <a:pt x="17" y="7"/>
                    </a:cubicBezTo>
                    <a:cubicBezTo>
                      <a:pt x="18" y="8"/>
                      <a:pt x="19" y="7"/>
                      <a:pt x="19" y="6"/>
                    </a:cubicBezTo>
                    <a:cubicBezTo>
                      <a:pt x="19" y="5"/>
                      <a:pt x="20" y="4"/>
                      <a:pt x="20" y="4"/>
                    </a:cubicBezTo>
                    <a:cubicBezTo>
                      <a:pt x="21" y="1"/>
                      <a:pt x="22" y="0"/>
                      <a:pt x="24" y="0"/>
                    </a:cubicBezTo>
                    <a:cubicBezTo>
                      <a:pt x="25" y="0"/>
                      <a:pt x="26" y="0"/>
                      <a:pt x="27" y="0"/>
                    </a:cubicBezTo>
                    <a:cubicBezTo>
                      <a:pt x="30" y="0"/>
                      <a:pt x="32" y="2"/>
                      <a:pt x="32" y="4"/>
                    </a:cubicBezTo>
                    <a:cubicBezTo>
                      <a:pt x="32" y="5"/>
                      <a:pt x="33" y="5"/>
                      <a:pt x="33" y="6"/>
                    </a:cubicBezTo>
                    <a:cubicBezTo>
                      <a:pt x="33" y="7"/>
                      <a:pt x="34" y="8"/>
                      <a:pt x="35" y="7"/>
                    </a:cubicBezTo>
                    <a:cubicBezTo>
                      <a:pt x="36" y="6"/>
                      <a:pt x="37" y="6"/>
                      <a:pt x="38" y="5"/>
                    </a:cubicBezTo>
                    <a:cubicBezTo>
                      <a:pt x="40" y="4"/>
                      <a:pt x="41" y="4"/>
                      <a:pt x="43" y="5"/>
                    </a:cubicBezTo>
                    <a:cubicBezTo>
                      <a:pt x="44" y="6"/>
                      <a:pt x="45" y="7"/>
                      <a:pt x="45" y="8"/>
                    </a:cubicBezTo>
                    <a:cubicBezTo>
                      <a:pt x="47" y="10"/>
                      <a:pt x="47" y="12"/>
                      <a:pt x="46" y="15"/>
                    </a:cubicBezTo>
                    <a:cubicBezTo>
                      <a:pt x="45" y="15"/>
                      <a:pt x="45" y="16"/>
                      <a:pt x="44" y="16"/>
                    </a:cubicBezTo>
                    <a:cubicBezTo>
                      <a:pt x="44" y="17"/>
                      <a:pt x="44" y="17"/>
                      <a:pt x="44" y="18"/>
                    </a:cubicBezTo>
                    <a:cubicBezTo>
                      <a:pt x="44" y="18"/>
                      <a:pt x="45" y="19"/>
                      <a:pt x="45" y="19"/>
                    </a:cubicBezTo>
                    <a:cubicBezTo>
                      <a:pt x="47" y="19"/>
                      <a:pt x="48" y="19"/>
                      <a:pt x="49" y="20"/>
                    </a:cubicBezTo>
                    <a:cubicBezTo>
                      <a:pt x="51" y="21"/>
                      <a:pt x="52" y="23"/>
                      <a:pt x="51" y="25"/>
                    </a:cubicBezTo>
                    <a:cubicBezTo>
                      <a:pt x="51" y="29"/>
                      <a:pt x="50" y="31"/>
                      <a:pt x="46" y="32"/>
                    </a:cubicBezTo>
                    <a:cubicBezTo>
                      <a:pt x="46" y="32"/>
                      <a:pt x="46" y="32"/>
                      <a:pt x="45" y="32"/>
                    </a:cubicBezTo>
                    <a:cubicBezTo>
                      <a:pt x="44" y="32"/>
                      <a:pt x="44" y="33"/>
                      <a:pt x="44" y="34"/>
                    </a:cubicBezTo>
                    <a:cubicBezTo>
                      <a:pt x="44" y="35"/>
                      <a:pt x="45" y="35"/>
                      <a:pt x="45" y="35"/>
                    </a:cubicBezTo>
                    <a:cubicBezTo>
                      <a:pt x="47" y="38"/>
                      <a:pt x="47" y="41"/>
                      <a:pt x="44" y="44"/>
                    </a:cubicBezTo>
                    <a:cubicBezTo>
                      <a:pt x="42" y="46"/>
                      <a:pt x="39" y="46"/>
                      <a:pt x="37" y="44"/>
                    </a:cubicBezTo>
                    <a:cubicBezTo>
                      <a:pt x="36" y="44"/>
                      <a:pt x="36" y="44"/>
                      <a:pt x="35" y="44"/>
                    </a:cubicBezTo>
                    <a:cubicBezTo>
                      <a:pt x="34" y="43"/>
                      <a:pt x="34" y="43"/>
                      <a:pt x="33" y="44"/>
                    </a:cubicBezTo>
                    <a:cubicBezTo>
                      <a:pt x="33" y="44"/>
                      <a:pt x="33" y="44"/>
                      <a:pt x="33" y="44"/>
                    </a:cubicBezTo>
                    <a:cubicBezTo>
                      <a:pt x="32" y="45"/>
                      <a:pt x="32" y="45"/>
                      <a:pt x="32" y="46"/>
                    </a:cubicBezTo>
                    <a:cubicBezTo>
                      <a:pt x="32" y="49"/>
                      <a:pt x="30" y="51"/>
                      <a:pt x="26" y="51"/>
                    </a:cubicBezTo>
                    <a:close/>
                    <a:moveTo>
                      <a:pt x="12" y="8"/>
                    </a:moveTo>
                    <a:cubicBezTo>
                      <a:pt x="11" y="8"/>
                      <a:pt x="10" y="9"/>
                      <a:pt x="9" y="10"/>
                    </a:cubicBezTo>
                    <a:cubicBezTo>
                      <a:pt x="8" y="11"/>
                      <a:pt x="9" y="12"/>
                      <a:pt x="10" y="13"/>
                    </a:cubicBezTo>
                    <a:cubicBezTo>
                      <a:pt x="12" y="17"/>
                      <a:pt x="12" y="17"/>
                      <a:pt x="11" y="20"/>
                    </a:cubicBezTo>
                    <a:cubicBezTo>
                      <a:pt x="11" y="20"/>
                      <a:pt x="11" y="20"/>
                      <a:pt x="11" y="20"/>
                    </a:cubicBezTo>
                    <a:cubicBezTo>
                      <a:pt x="10" y="21"/>
                      <a:pt x="10" y="22"/>
                      <a:pt x="9" y="22"/>
                    </a:cubicBezTo>
                    <a:cubicBezTo>
                      <a:pt x="8" y="22"/>
                      <a:pt x="7" y="22"/>
                      <a:pt x="7" y="22"/>
                    </a:cubicBezTo>
                    <a:cubicBezTo>
                      <a:pt x="4" y="23"/>
                      <a:pt x="4" y="23"/>
                      <a:pt x="4" y="25"/>
                    </a:cubicBezTo>
                    <a:cubicBezTo>
                      <a:pt x="4" y="26"/>
                      <a:pt x="4" y="26"/>
                      <a:pt x="4" y="26"/>
                    </a:cubicBezTo>
                    <a:cubicBezTo>
                      <a:pt x="4" y="28"/>
                      <a:pt x="5" y="28"/>
                      <a:pt x="6" y="28"/>
                    </a:cubicBezTo>
                    <a:cubicBezTo>
                      <a:pt x="6" y="28"/>
                      <a:pt x="7" y="28"/>
                      <a:pt x="8" y="28"/>
                    </a:cubicBezTo>
                    <a:cubicBezTo>
                      <a:pt x="9" y="28"/>
                      <a:pt x="11" y="29"/>
                      <a:pt x="11" y="31"/>
                    </a:cubicBezTo>
                    <a:cubicBezTo>
                      <a:pt x="11" y="32"/>
                      <a:pt x="12" y="32"/>
                      <a:pt x="12" y="33"/>
                    </a:cubicBezTo>
                    <a:cubicBezTo>
                      <a:pt x="12" y="34"/>
                      <a:pt x="12" y="34"/>
                      <a:pt x="11" y="35"/>
                    </a:cubicBezTo>
                    <a:cubicBezTo>
                      <a:pt x="11" y="36"/>
                      <a:pt x="10" y="37"/>
                      <a:pt x="9" y="38"/>
                    </a:cubicBezTo>
                    <a:cubicBezTo>
                      <a:pt x="9" y="39"/>
                      <a:pt x="9" y="39"/>
                      <a:pt x="9" y="40"/>
                    </a:cubicBezTo>
                    <a:cubicBezTo>
                      <a:pt x="9" y="42"/>
                      <a:pt x="12" y="43"/>
                      <a:pt x="13" y="42"/>
                    </a:cubicBezTo>
                    <a:cubicBezTo>
                      <a:pt x="14" y="41"/>
                      <a:pt x="15" y="40"/>
                      <a:pt x="16" y="40"/>
                    </a:cubicBezTo>
                    <a:cubicBezTo>
                      <a:pt x="17" y="39"/>
                      <a:pt x="18" y="39"/>
                      <a:pt x="18" y="39"/>
                    </a:cubicBezTo>
                    <a:cubicBezTo>
                      <a:pt x="19" y="40"/>
                      <a:pt x="20" y="40"/>
                      <a:pt x="21" y="40"/>
                    </a:cubicBezTo>
                    <a:cubicBezTo>
                      <a:pt x="22" y="41"/>
                      <a:pt x="22" y="41"/>
                      <a:pt x="23" y="42"/>
                    </a:cubicBezTo>
                    <a:cubicBezTo>
                      <a:pt x="23" y="43"/>
                      <a:pt x="23" y="44"/>
                      <a:pt x="24" y="46"/>
                    </a:cubicBezTo>
                    <a:cubicBezTo>
                      <a:pt x="24" y="47"/>
                      <a:pt x="24" y="47"/>
                      <a:pt x="26" y="47"/>
                    </a:cubicBezTo>
                    <a:cubicBezTo>
                      <a:pt x="28" y="47"/>
                      <a:pt x="28" y="47"/>
                      <a:pt x="29" y="46"/>
                    </a:cubicBezTo>
                    <a:cubicBezTo>
                      <a:pt x="29" y="44"/>
                      <a:pt x="29" y="43"/>
                      <a:pt x="29" y="42"/>
                    </a:cubicBezTo>
                    <a:cubicBezTo>
                      <a:pt x="30" y="42"/>
                      <a:pt x="30" y="41"/>
                      <a:pt x="30" y="41"/>
                    </a:cubicBezTo>
                    <a:cubicBezTo>
                      <a:pt x="32" y="40"/>
                      <a:pt x="33" y="40"/>
                      <a:pt x="34" y="39"/>
                    </a:cubicBezTo>
                    <a:cubicBezTo>
                      <a:pt x="35" y="39"/>
                      <a:pt x="35" y="39"/>
                      <a:pt x="36" y="40"/>
                    </a:cubicBezTo>
                    <a:cubicBezTo>
                      <a:pt x="37" y="40"/>
                      <a:pt x="37" y="41"/>
                      <a:pt x="38" y="41"/>
                    </a:cubicBezTo>
                    <a:cubicBezTo>
                      <a:pt x="40" y="42"/>
                      <a:pt x="40" y="42"/>
                      <a:pt x="42" y="41"/>
                    </a:cubicBezTo>
                    <a:cubicBezTo>
                      <a:pt x="43" y="40"/>
                      <a:pt x="43" y="39"/>
                      <a:pt x="42" y="38"/>
                    </a:cubicBezTo>
                    <a:cubicBezTo>
                      <a:pt x="41" y="37"/>
                      <a:pt x="41" y="36"/>
                      <a:pt x="40" y="35"/>
                    </a:cubicBezTo>
                    <a:cubicBezTo>
                      <a:pt x="40" y="34"/>
                      <a:pt x="40" y="34"/>
                      <a:pt x="40" y="33"/>
                    </a:cubicBezTo>
                    <a:cubicBezTo>
                      <a:pt x="40" y="32"/>
                      <a:pt x="41" y="31"/>
                      <a:pt x="42" y="29"/>
                    </a:cubicBezTo>
                    <a:cubicBezTo>
                      <a:pt x="42" y="29"/>
                      <a:pt x="44" y="29"/>
                      <a:pt x="44" y="28"/>
                    </a:cubicBezTo>
                    <a:cubicBezTo>
                      <a:pt x="45" y="28"/>
                      <a:pt x="45" y="28"/>
                      <a:pt x="45" y="28"/>
                    </a:cubicBezTo>
                    <a:cubicBezTo>
                      <a:pt x="48" y="28"/>
                      <a:pt x="48" y="27"/>
                      <a:pt x="48" y="24"/>
                    </a:cubicBezTo>
                    <a:cubicBezTo>
                      <a:pt x="48" y="23"/>
                      <a:pt x="47" y="23"/>
                      <a:pt x="46" y="23"/>
                    </a:cubicBezTo>
                    <a:cubicBezTo>
                      <a:pt x="45" y="22"/>
                      <a:pt x="44" y="22"/>
                      <a:pt x="43" y="22"/>
                    </a:cubicBezTo>
                    <a:cubicBezTo>
                      <a:pt x="42" y="22"/>
                      <a:pt x="42" y="21"/>
                      <a:pt x="41" y="21"/>
                    </a:cubicBezTo>
                    <a:cubicBezTo>
                      <a:pt x="41" y="20"/>
                      <a:pt x="41" y="18"/>
                      <a:pt x="40" y="17"/>
                    </a:cubicBezTo>
                    <a:cubicBezTo>
                      <a:pt x="40" y="17"/>
                      <a:pt x="40" y="16"/>
                      <a:pt x="41" y="15"/>
                    </a:cubicBezTo>
                    <a:cubicBezTo>
                      <a:pt x="41" y="14"/>
                      <a:pt x="42" y="14"/>
                      <a:pt x="43" y="13"/>
                    </a:cubicBezTo>
                    <a:cubicBezTo>
                      <a:pt x="43" y="11"/>
                      <a:pt x="43" y="11"/>
                      <a:pt x="42" y="9"/>
                    </a:cubicBezTo>
                    <a:cubicBezTo>
                      <a:pt x="41" y="8"/>
                      <a:pt x="40" y="8"/>
                      <a:pt x="39" y="9"/>
                    </a:cubicBezTo>
                    <a:cubicBezTo>
                      <a:pt x="38" y="9"/>
                      <a:pt x="37" y="10"/>
                      <a:pt x="36" y="10"/>
                    </a:cubicBezTo>
                    <a:cubicBezTo>
                      <a:pt x="35" y="11"/>
                      <a:pt x="34" y="12"/>
                      <a:pt x="33" y="11"/>
                    </a:cubicBezTo>
                    <a:cubicBezTo>
                      <a:pt x="32" y="11"/>
                      <a:pt x="32" y="10"/>
                      <a:pt x="31" y="10"/>
                    </a:cubicBezTo>
                    <a:cubicBezTo>
                      <a:pt x="30" y="10"/>
                      <a:pt x="29" y="9"/>
                      <a:pt x="29" y="8"/>
                    </a:cubicBezTo>
                    <a:cubicBezTo>
                      <a:pt x="29" y="7"/>
                      <a:pt x="29" y="6"/>
                      <a:pt x="29" y="5"/>
                    </a:cubicBezTo>
                    <a:cubicBezTo>
                      <a:pt x="29" y="4"/>
                      <a:pt x="28" y="3"/>
                      <a:pt x="27" y="3"/>
                    </a:cubicBezTo>
                    <a:cubicBezTo>
                      <a:pt x="26" y="3"/>
                      <a:pt x="25" y="3"/>
                      <a:pt x="25" y="3"/>
                    </a:cubicBezTo>
                    <a:cubicBezTo>
                      <a:pt x="24" y="3"/>
                      <a:pt x="23" y="4"/>
                      <a:pt x="23" y="5"/>
                    </a:cubicBezTo>
                    <a:cubicBezTo>
                      <a:pt x="23" y="6"/>
                      <a:pt x="23" y="7"/>
                      <a:pt x="23" y="8"/>
                    </a:cubicBezTo>
                    <a:cubicBezTo>
                      <a:pt x="22" y="9"/>
                      <a:pt x="22" y="9"/>
                      <a:pt x="22" y="10"/>
                    </a:cubicBezTo>
                    <a:cubicBezTo>
                      <a:pt x="21" y="10"/>
                      <a:pt x="20" y="11"/>
                      <a:pt x="18" y="11"/>
                    </a:cubicBezTo>
                    <a:cubicBezTo>
                      <a:pt x="18" y="12"/>
                      <a:pt x="17" y="11"/>
                      <a:pt x="16" y="11"/>
                    </a:cubicBezTo>
                    <a:cubicBezTo>
                      <a:pt x="16" y="10"/>
                      <a:pt x="15" y="10"/>
                      <a:pt x="14" y="9"/>
                    </a:cubicBezTo>
                    <a:cubicBezTo>
                      <a:pt x="13" y="8"/>
                      <a:pt x="13"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26" name="Freeform 19">
                <a:extLst>
                  <a:ext uri="{FF2B5EF4-FFF2-40B4-BE49-F238E27FC236}">
                    <a16:creationId xmlns:a16="http://schemas.microsoft.com/office/drawing/2014/main" id="{2F895950-C085-9D4E-8CE5-6F3F4F8C0125}"/>
                  </a:ext>
                </a:extLst>
              </p:cNvPr>
              <p:cNvSpPr>
                <a:spLocks noEditPoints="1"/>
              </p:cNvSpPr>
              <p:nvPr/>
            </p:nvSpPr>
            <p:spPr bwMode="auto">
              <a:xfrm>
                <a:off x="4866" y="1062"/>
                <a:ext cx="110" cy="110"/>
              </a:xfrm>
              <a:custGeom>
                <a:avLst/>
                <a:gdLst>
                  <a:gd name="T0" fmla="*/ 46 w 46"/>
                  <a:gd name="T1" fmla="*/ 23 h 46"/>
                  <a:gd name="T2" fmla="*/ 23 w 46"/>
                  <a:gd name="T3" fmla="*/ 46 h 46"/>
                  <a:gd name="T4" fmla="*/ 0 w 46"/>
                  <a:gd name="T5" fmla="*/ 23 h 46"/>
                  <a:gd name="T6" fmla="*/ 23 w 46"/>
                  <a:gd name="T7" fmla="*/ 0 h 46"/>
                  <a:gd name="T8" fmla="*/ 46 w 46"/>
                  <a:gd name="T9" fmla="*/ 23 h 46"/>
                  <a:gd name="T10" fmla="*/ 39 w 46"/>
                  <a:gd name="T11" fmla="*/ 23 h 46"/>
                  <a:gd name="T12" fmla="*/ 23 w 46"/>
                  <a:gd name="T13" fmla="*/ 7 h 46"/>
                  <a:gd name="T14" fmla="*/ 8 w 46"/>
                  <a:gd name="T15" fmla="*/ 23 h 46"/>
                  <a:gd name="T16" fmla="*/ 23 w 46"/>
                  <a:gd name="T17" fmla="*/ 39 h 46"/>
                  <a:gd name="T18" fmla="*/ 39 w 46"/>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46" y="23"/>
                    </a:moveTo>
                    <a:cubicBezTo>
                      <a:pt x="46" y="36"/>
                      <a:pt x="36" y="46"/>
                      <a:pt x="23" y="46"/>
                    </a:cubicBezTo>
                    <a:cubicBezTo>
                      <a:pt x="11" y="46"/>
                      <a:pt x="0" y="36"/>
                      <a:pt x="0" y="23"/>
                    </a:cubicBezTo>
                    <a:cubicBezTo>
                      <a:pt x="0" y="11"/>
                      <a:pt x="11" y="0"/>
                      <a:pt x="23" y="0"/>
                    </a:cubicBezTo>
                    <a:cubicBezTo>
                      <a:pt x="36" y="0"/>
                      <a:pt x="46" y="10"/>
                      <a:pt x="46" y="23"/>
                    </a:cubicBezTo>
                    <a:close/>
                    <a:moveTo>
                      <a:pt x="39" y="23"/>
                    </a:moveTo>
                    <a:cubicBezTo>
                      <a:pt x="39" y="14"/>
                      <a:pt x="32" y="8"/>
                      <a:pt x="23" y="7"/>
                    </a:cubicBezTo>
                    <a:cubicBezTo>
                      <a:pt x="15" y="7"/>
                      <a:pt x="8" y="14"/>
                      <a:pt x="8" y="23"/>
                    </a:cubicBezTo>
                    <a:cubicBezTo>
                      <a:pt x="8" y="32"/>
                      <a:pt x="15" y="39"/>
                      <a:pt x="23" y="39"/>
                    </a:cubicBezTo>
                    <a:cubicBezTo>
                      <a:pt x="32" y="39"/>
                      <a:pt x="39" y="32"/>
                      <a:pt x="3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27" name="Freeform 20">
                <a:extLst>
                  <a:ext uri="{FF2B5EF4-FFF2-40B4-BE49-F238E27FC236}">
                    <a16:creationId xmlns:a16="http://schemas.microsoft.com/office/drawing/2014/main" id="{2242A884-3437-E74B-8B6B-5AD268190A2F}"/>
                  </a:ext>
                </a:extLst>
              </p:cNvPr>
              <p:cNvSpPr>
                <a:spLocks noEditPoints="1"/>
              </p:cNvSpPr>
              <p:nvPr/>
            </p:nvSpPr>
            <p:spPr bwMode="auto">
              <a:xfrm>
                <a:off x="5065" y="1266"/>
                <a:ext cx="48" cy="45"/>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10 w 20"/>
                  <a:gd name="T11" fmla="*/ 3 h 19"/>
                  <a:gd name="T12" fmla="*/ 4 w 20"/>
                  <a:gd name="T13" fmla="*/ 9 h 19"/>
                  <a:gd name="T14" fmla="*/ 10 w 20"/>
                  <a:gd name="T15" fmla="*/ 15 h 19"/>
                  <a:gd name="T16" fmla="*/ 16 w 20"/>
                  <a:gd name="T17" fmla="*/ 9 h 19"/>
                  <a:gd name="T18" fmla="*/ 10 w 20"/>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0"/>
                    </a:moveTo>
                    <a:cubicBezTo>
                      <a:pt x="15" y="0"/>
                      <a:pt x="20" y="4"/>
                      <a:pt x="20" y="9"/>
                    </a:cubicBezTo>
                    <a:cubicBezTo>
                      <a:pt x="20" y="15"/>
                      <a:pt x="15" y="19"/>
                      <a:pt x="10" y="19"/>
                    </a:cubicBezTo>
                    <a:cubicBezTo>
                      <a:pt x="5" y="19"/>
                      <a:pt x="0" y="15"/>
                      <a:pt x="0" y="9"/>
                    </a:cubicBezTo>
                    <a:cubicBezTo>
                      <a:pt x="0" y="4"/>
                      <a:pt x="4" y="0"/>
                      <a:pt x="10" y="0"/>
                    </a:cubicBezTo>
                    <a:close/>
                    <a:moveTo>
                      <a:pt x="10" y="3"/>
                    </a:moveTo>
                    <a:cubicBezTo>
                      <a:pt x="7" y="3"/>
                      <a:pt x="4" y="6"/>
                      <a:pt x="4" y="9"/>
                    </a:cubicBezTo>
                    <a:cubicBezTo>
                      <a:pt x="4" y="13"/>
                      <a:pt x="6" y="15"/>
                      <a:pt x="10" y="15"/>
                    </a:cubicBezTo>
                    <a:cubicBezTo>
                      <a:pt x="13" y="15"/>
                      <a:pt x="16" y="13"/>
                      <a:pt x="16" y="9"/>
                    </a:cubicBezTo>
                    <a:cubicBezTo>
                      <a:pt x="16" y="6"/>
                      <a:pt x="13" y="3"/>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sp>
          <p:nvSpPr>
            <p:cNvPr id="15" name="矩形 14">
              <a:extLst>
                <a:ext uri="{FF2B5EF4-FFF2-40B4-BE49-F238E27FC236}">
                  <a16:creationId xmlns:a16="http://schemas.microsoft.com/office/drawing/2014/main" id="{60D07DF8-5124-9848-A1EF-61EDCAA7E96E}"/>
                </a:ext>
              </a:extLst>
            </p:cNvPr>
            <p:cNvSpPr/>
            <p:nvPr/>
          </p:nvSpPr>
          <p:spPr>
            <a:xfrm>
              <a:off x="7051201" y="3909963"/>
              <a:ext cx="2588024" cy="521463"/>
            </a:xfrm>
            <a:prstGeom prst="rect">
              <a:avLst/>
            </a:prstGeom>
          </p:spPr>
          <p:txBody>
            <a:bodyPr wrap="none">
              <a:spAutoFit/>
            </a:bodyPr>
            <a:lstStyle/>
            <a:p>
              <a:pPr marL="171454" marR="0" lvl="1" indent="-171454" defTabSz="685818" eaLnBrk="1" fontAlgn="auto" latinLnBrk="0" hangingPunct="1">
                <a:lnSpc>
                  <a:spcPct val="150000"/>
                </a:lnSpc>
                <a:spcBef>
                  <a:spcPts val="0"/>
                </a:spcBef>
                <a:spcAft>
                  <a:spcPts val="0"/>
                </a:spcAft>
                <a:buClrTx/>
                <a:buSzTx/>
                <a:buFont typeface="Wingdings" pitchFamily="2" charset="2"/>
                <a:buChar char="n"/>
                <a:tabLst/>
                <a:defRPr/>
              </a:pPr>
              <a:r>
                <a:rPr kumimoji="0" lang="zh-CN" altLang="en-US" sz="16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基于用户属性的授权</a:t>
              </a:r>
            </a:p>
          </p:txBody>
        </p:sp>
        <p:sp>
          <p:nvSpPr>
            <p:cNvPr id="16" name="Freeform 5">
              <a:extLst>
                <a:ext uri="{FF2B5EF4-FFF2-40B4-BE49-F238E27FC236}">
                  <a16:creationId xmlns:a16="http://schemas.microsoft.com/office/drawing/2014/main" id="{28ECD89F-CD85-3849-B899-B5EFA57A1E6A}"/>
                </a:ext>
              </a:extLst>
            </p:cNvPr>
            <p:cNvSpPr>
              <a:spLocks/>
            </p:cNvSpPr>
            <p:nvPr/>
          </p:nvSpPr>
          <p:spPr bwMode="auto">
            <a:xfrm>
              <a:off x="5649210" y="4845622"/>
              <a:ext cx="6020502" cy="1129662"/>
            </a:xfrm>
            <a:custGeom>
              <a:avLst/>
              <a:gdLst>
                <a:gd name="T0" fmla="*/ 0 w 3672"/>
                <a:gd name="T1" fmla="*/ 0 h 830"/>
                <a:gd name="T2" fmla="*/ 0 w 3672"/>
                <a:gd name="T3" fmla="*/ 291 h 830"/>
                <a:gd name="T4" fmla="*/ 565 w 3672"/>
                <a:gd name="T5" fmla="*/ 291 h 830"/>
                <a:gd name="T6" fmla="*/ 885 w 3672"/>
                <a:gd name="T7" fmla="*/ 830 h 830"/>
                <a:gd name="T8" fmla="*/ 3672 w 3672"/>
                <a:gd name="T9" fmla="*/ 830 h 830"/>
                <a:gd name="T10" fmla="*/ 3672 w 3672"/>
                <a:gd name="T11" fmla="*/ 0 h 830"/>
                <a:gd name="T12" fmla="*/ 0 w 3672"/>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3672" h="830">
                  <a:moveTo>
                    <a:pt x="0" y="0"/>
                  </a:moveTo>
                  <a:lnTo>
                    <a:pt x="0" y="291"/>
                  </a:lnTo>
                  <a:lnTo>
                    <a:pt x="565" y="291"/>
                  </a:lnTo>
                  <a:lnTo>
                    <a:pt x="885" y="830"/>
                  </a:lnTo>
                  <a:lnTo>
                    <a:pt x="3672" y="830"/>
                  </a:lnTo>
                  <a:lnTo>
                    <a:pt x="3672" y="0"/>
                  </a:lnTo>
                  <a:lnTo>
                    <a:pt x="0" y="0"/>
                  </a:lnTo>
                  <a:close/>
                </a:path>
              </a:pathLst>
            </a:custGeom>
            <a:solidFill>
              <a:sysClr val="window" lastClr="FFFFFF">
                <a:lumMod val="50000"/>
              </a:sysClr>
            </a:solidFill>
            <a:ln>
              <a:noFill/>
            </a:ln>
          </p:spPr>
          <p:txBody>
            <a:bodyPr vert="horz" wrap="square" lIns="1107001" tIns="34290" rIns="891001" bIns="34290" numCol="1" anchor="ctr" anchorCtr="0" compatLnSpc="1">
              <a:prstTxWarp prst="textNoShape">
                <a:avLst/>
              </a:prstTxWarp>
            </a:bodyPr>
            <a:lstStyle/>
            <a:p>
              <a:pPr marL="0" marR="0" lvl="0" indent="0" defTabSz="685818" eaLnBrk="1" fontAlgn="auto" latinLnBrk="0" hangingPunct="1">
                <a:lnSpc>
                  <a:spcPct val="150000"/>
                </a:lnSpc>
                <a:spcBef>
                  <a:spcPts val="0"/>
                </a:spcBef>
                <a:spcAft>
                  <a:spcPts val="0"/>
                </a:spcAft>
                <a:buClrTx/>
                <a:buSzTx/>
                <a:buFontTx/>
                <a:buNone/>
                <a:tabLst/>
                <a:defRPr/>
              </a:pPr>
              <a:r>
                <a:rPr kumimoji="0" lang="zh-Hans"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     </a:t>
              </a:r>
              <a:r>
                <a:rPr kumimoji="0" lang="zh-CN"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辅助组件</a:t>
              </a:r>
              <a:r>
                <a:rPr kumimoji="0" lang="en-US" altLang="zh-CN"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a:t>
              </a:r>
              <a:r>
                <a:rPr kumimoji="0" lang="zh-CN" altLang="en-U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发现目录</a:t>
              </a:r>
              <a:r>
                <a:rPr kumimoji="0" lang="en-US" altLang="zh-Hans" sz="1801"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DS</a:t>
              </a:r>
            </a:p>
          </p:txBody>
        </p:sp>
        <p:cxnSp>
          <p:nvCxnSpPr>
            <p:cNvPr id="17" name="直接连接符 87">
              <a:extLst>
                <a:ext uri="{FF2B5EF4-FFF2-40B4-BE49-F238E27FC236}">
                  <a16:creationId xmlns:a16="http://schemas.microsoft.com/office/drawing/2014/main" id="{1A34E3A2-E7DA-0A44-8933-A79880948A9E}"/>
                </a:ext>
              </a:extLst>
            </p:cNvPr>
            <p:cNvCxnSpPr/>
            <p:nvPr/>
          </p:nvCxnSpPr>
          <p:spPr>
            <a:xfrm>
              <a:off x="10569419" y="4939488"/>
              <a:ext cx="0" cy="922835"/>
            </a:xfrm>
            <a:prstGeom prst="line">
              <a:avLst/>
            </a:prstGeom>
            <a:noFill/>
            <a:ln w="28575" cap="flat" cmpd="sng" algn="ctr">
              <a:solidFill>
                <a:sysClr val="window" lastClr="FFFFFF"/>
              </a:solidFill>
              <a:prstDash val="solid"/>
              <a:miter lim="800000"/>
            </a:ln>
            <a:effectLst/>
          </p:spPr>
        </p:cxnSp>
        <p:sp>
          <p:nvSpPr>
            <p:cNvPr id="18" name="文本框 17">
              <a:extLst>
                <a:ext uri="{FF2B5EF4-FFF2-40B4-BE49-F238E27FC236}">
                  <a16:creationId xmlns:a16="http://schemas.microsoft.com/office/drawing/2014/main" id="{D2DB6CBB-3BA9-B344-8F74-899D11E65D9B}"/>
                </a:ext>
              </a:extLst>
            </p:cNvPr>
            <p:cNvSpPr txBox="1"/>
            <p:nvPr/>
          </p:nvSpPr>
          <p:spPr>
            <a:xfrm>
              <a:off x="5897587" y="5410454"/>
              <a:ext cx="659012" cy="498992"/>
            </a:xfrm>
            <a:prstGeom prst="rect">
              <a:avLst/>
            </a:prstGeom>
            <a:noFill/>
          </p:spPr>
          <p:txBody>
            <a:bodyPr wrap="square" rtlCol="0">
              <a:spAutoFit/>
            </a:bodyPr>
            <a:lstStyle/>
            <a:p>
              <a:pPr marL="0" marR="0" lvl="0" indent="0" defTabSz="685818"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rPr>
                <a:t>0</a:t>
              </a:r>
              <a:r>
                <a:rPr kumimoji="0" lang="en-US" altLang="zh-Hans" sz="2000" b="1" i="0" u="none" strike="noStrike" kern="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rPr>
                <a:t>3</a:t>
              </a:r>
              <a:endParaRPr kumimoji="0" lang="zh-CN" altLang="en-US" sz="2000" b="1" i="0" u="none" strike="noStrike" kern="0" cap="none" spc="0" normalizeH="0" baseline="0" noProof="0" dirty="0">
                <a:ln>
                  <a:noFill/>
                </a:ln>
                <a:solidFill>
                  <a:prstClr val="white">
                    <a:lumMod val="50000"/>
                  </a:prstClr>
                </a:solidFill>
                <a:effectLst/>
                <a:uLnTx/>
                <a:uFillTx/>
                <a:latin typeface="Microsoft YaHei" panose="020B0503020204020204" pitchFamily="34" charset="-122"/>
                <a:ea typeface="Microsoft YaHei" panose="020B0503020204020204" pitchFamily="34" charset="-122"/>
              </a:endParaRPr>
            </a:p>
          </p:txBody>
        </p:sp>
        <p:grpSp>
          <p:nvGrpSpPr>
            <p:cNvPr id="19" name="Group 13">
              <a:extLst>
                <a:ext uri="{FF2B5EF4-FFF2-40B4-BE49-F238E27FC236}">
                  <a16:creationId xmlns:a16="http://schemas.microsoft.com/office/drawing/2014/main" id="{F3BF3E53-8602-1445-88E0-8AD28D4B0DCF}"/>
                </a:ext>
              </a:extLst>
            </p:cNvPr>
            <p:cNvGrpSpPr>
              <a:grpSpLocks noChangeAspect="1"/>
            </p:cNvGrpSpPr>
            <p:nvPr/>
          </p:nvGrpSpPr>
          <p:grpSpPr bwMode="auto">
            <a:xfrm>
              <a:off x="10826067" y="5118846"/>
              <a:ext cx="606165" cy="555127"/>
              <a:chOff x="4772" y="968"/>
              <a:chExt cx="380" cy="382"/>
            </a:xfrm>
            <a:solidFill>
              <a:sysClr val="window" lastClr="FFFFFF"/>
            </a:solidFill>
          </p:grpSpPr>
          <p:sp>
            <p:nvSpPr>
              <p:cNvPr id="20" name="Freeform 15">
                <a:extLst>
                  <a:ext uri="{FF2B5EF4-FFF2-40B4-BE49-F238E27FC236}">
                    <a16:creationId xmlns:a16="http://schemas.microsoft.com/office/drawing/2014/main" id="{17CB6747-AA05-A742-BF66-76A36BE85928}"/>
                  </a:ext>
                </a:extLst>
              </p:cNvPr>
              <p:cNvSpPr>
                <a:spLocks noEditPoints="1"/>
              </p:cNvSpPr>
              <p:nvPr/>
            </p:nvSpPr>
            <p:spPr bwMode="auto">
              <a:xfrm>
                <a:off x="4772" y="968"/>
                <a:ext cx="298" cy="298"/>
              </a:xfrm>
              <a:custGeom>
                <a:avLst/>
                <a:gdLst>
                  <a:gd name="T0" fmla="*/ 42 w 124"/>
                  <a:gd name="T1" fmla="*/ 19 h 124"/>
                  <a:gd name="T2" fmla="*/ 47 w 124"/>
                  <a:gd name="T3" fmla="*/ 18 h 124"/>
                  <a:gd name="T4" fmla="*/ 57 w 124"/>
                  <a:gd name="T5" fmla="*/ 1 h 124"/>
                  <a:gd name="T6" fmla="*/ 78 w 124"/>
                  <a:gd name="T7" fmla="*/ 17 h 124"/>
                  <a:gd name="T8" fmla="*/ 84 w 124"/>
                  <a:gd name="T9" fmla="*/ 19 h 124"/>
                  <a:gd name="T10" fmla="*/ 111 w 124"/>
                  <a:gd name="T11" fmla="*/ 22 h 124"/>
                  <a:gd name="T12" fmla="*/ 106 w 124"/>
                  <a:gd name="T13" fmla="*/ 42 h 124"/>
                  <a:gd name="T14" fmla="*/ 114 w 124"/>
                  <a:gd name="T15" fmla="*/ 48 h 124"/>
                  <a:gd name="T16" fmla="*/ 113 w 124"/>
                  <a:gd name="T17" fmla="*/ 76 h 124"/>
                  <a:gd name="T18" fmla="*/ 105 w 124"/>
                  <a:gd name="T19" fmla="*/ 82 h 124"/>
                  <a:gd name="T20" fmla="*/ 108 w 124"/>
                  <a:gd name="T21" fmla="*/ 105 h 124"/>
                  <a:gd name="T22" fmla="*/ 84 w 124"/>
                  <a:gd name="T23" fmla="*/ 105 h 124"/>
                  <a:gd name="T24" fmla="*/ 78 w 124"/>
                  <a:gd name="T25" fmla="*/ 107 h 124"/>
                  <a:gd name="T26" fmla="*/ 57 w 124"/>
                  <a:gd name="T27" fmla="*/ 123 h 124"/>
                  <a:gd name="T28" fmla="*/ 46 w 124"/>
                  <a:gd name="T29" fmla="*/ 106 h 124"/>
                  <a:gd name="T30" fmla="*/ 40 w 124"/>
                  <a:gd name="T31" fmla="*/ 107 h 124"/>
                  <a:gd name="T32" fmla="*/ 14 w 124"/>
                  <a:gd name="T33" fmla="*/ 103 h 124"/>
                  <a:gd name="T34" fmla="*/ 20 w 124"/>
                  <a:gd name="T35" fmla="*/ 82 h 124"/>
                  <a:gd name="T36" fmla="*/ 11 w 124"/>
                  <a:gd name="T37" fmla="*/ 77 h 124"/>
                  <a:gd name="T38" fmla="*/ 11 w 124"/>
                  <a:gd name="T39" fmla="*/ 47 h 124"/>
                  <a:gd name="T40" fmla="*/ 19 w 124"/>
                  <a:gd name="T41" fmla="*/ 43 h 124"/>
                  <a:gd name="T42" fmla="*/ 15 w 124"/>
                  <a:gd name="T43" fmla="*/ 21 h 124"/>
                  <a:gd name="T44" fmla="*/ 29 w 124"/>
                  <a:gd name="T45" fmla="*/ 12 h 124"/>
                  <a:gd name="T46" fmla="*/ 112 w 124"/>
                  <a:gd name="T47" fmla="*/ 55 h 124"/>
                  <a:gd name="T48" fmla="*/ 98 w 124"/>
                  <a:gd name="T49" fmla="*/ 42 h 124"/>
                  <a:gd name="T50" fmla="*/ 104 w 124"/>
                  <a:gd name="T51" fmla="*/ 31 h 124"/>
                  <a:gd name="T52" fmla="*/ 99 w 124"/>
                  <a:gd name="T53" fmla="*/ 20 h 124"/>
                  <a:gd name="T54" fmla="*/ 82 w 124"/>
                  <a:gd name="T55" fmla="*/ 27 h 124"/>
                  <a:gd name="T56" fmla="*/ 70 w 124"/>
                  <a:gd name="T57" fmla="*/ 13 h 124"/>
                  <a:gd name="T58" fmla="*/ 55 w 124"/>
                  <a:gd name="T59" fmla="*/ 13 h 124"/>
                  <a:gd name="T60" fmla="*/ 44 w 124"/>
                  <a:gd name="T61" fmla="*/ 27 h 124"/>
                  <a:gd name="T62" fmla="*/ 31 w 124"/>
                  <a:gd name="T63" fmla="*/ 20 h 124"/>
                  <a:gd name="T64" fmla="*/ 21 w 124"/>
                  <a:gd name="T65" fmla="*/ 32 h 124"/>
                  <a:gd name="T66" fmla="*/ 27 w 124"/>
                  <a:gd name="T67" fmla="*/ 42 h 124"/>
                  <a:gd name="T68" fmla="*/ 13 w 124"/>
                  <a:gd name="T69" fmla="*/ 54 h 124"/>
                  <a:gd name="T70" fmla="*/ 13 w 124"/>
                  <a:gd name="T71" fmla="*/ 70 h 124"/>
                  <a:gd name="T72" fmla="*/ 25 w 124"/>
                  <a:gd name="T73" fmla="*/ 74 h 124"/>
                  <a:gd name="T74" fmla="*/ 25 w 124"/>
                  <a:gd name="T75" fmla="*/ 89 h 124"/>
                  <a:gd name="T76" fmla="*/ 24 w 124"/>
                  <a:gd name="T77" fmla="*/ 103 h 124"/>
                  <a:gd name="T78" fmla="*/ 40 w 124"/>
                  <a:gd name="T79" fmla="*/ 98 h 124"/>
                  <a:gd name="T80" fmla="*/ 54 w 124"/>
                  <a:gd name="T81" fmla="*/ 105 h 124"/>
                  <a:gd name="T82" fmla="*/ 60 w 124"/>
                  <a:gd name="T83" fmla="*/ 116 h 124"/>
                  <a:gd name="T84" fmla="*/ 70 w 124"/>
                  <a:gd name="T85" fmla="*/ 110 h 124"/>
                  <a:gd name="T86" fmla="*/ 81 w 124"/>
                  <a:gd name="T87" fmla="*/ 97 h 124"/>
                  <a:gd name="T88" fmla="*/ 93 w 124"/>
                  <a:gd name="T89" fmla="*/ 102 h 124"/>
                  <a:gd name="T90" fmla="*/ 103 w 124"/>
                  <a:gd name="T91" fmla="*/ 93 h 124"/>
                  <a:gd name="T92" fmla="*/ 97 w 124"/>
                  <a:gd name="T93" fmla="*/ 81 h 124"/>
                  <a:gd name="T94" fmla="*/ 111 w 124"/>
                  <a:gd name="T95"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4" h="124">
                    <a:moveTo>
                      <a:pt x="29" y="12"/>
                    </a:moveTo>
                    <a:cubicBezTo>
                      <a:pt x="32" y="12"/>
                      <a:pt x="35" y="14"/>
                      <a:pt x="38" y="16"/>
                    </a:cubicBezTo>
                    <a:cubicBezTo>
                      <a:pt x="40" y="17"/>
                      <a:pt x="41" y="18"/>
                      <a:pt x="42" y="19"/>
                    </a:cubicBezTo>
                    <a:cubicBezTo>
                      <a:pt x="43" y="20"/>
                      <a:pt x="43" y="20"/>
                      <a:pt x="44" y="19"/>
                    </a:cubicBezTo>
                    <a:cubicBezTo>
                      <a:pt x="44" y="19"/>
                      <a:pt x="44" y="19"/>
                      <a:pt x="44" y="19"/>
                    </a:cubicBezTo>
                    <a:cubicBezTo>
                      <a:pt x="45" y="19"/>
                      <a:pt x="46" y="18"/>
                      <a:pt x="47" y="18"/>
                    </a:cubicBezTo>
                    <a:cubicBezTo>
                      <a:pt x="47" y="17"/>
                      <a:pt x="47" y="16"/>
                      <a:pt x="47" y="15"/>
                    </a:cubicBezTo>
                    <a:cubicBezTo>
                      <a:pt x="48" y="12"/>
                      <a:pt x="48" y="10"/>
                      <a:pt x="49" y="8"/>
                    </a:cubicBezTo>
                    <a:cubicBezTo>
                      <a:pt x="50" y="4"/>
                      <a:pt x="53" y="2"/>
                      <a:pt x="57" y="1"/>
                    </a:cubicBezTo>
                    <a:cubicBezTo>
                      <a:pt x="61" y="0"/>
                      <a:pt x="64" y="0"/>
                      <a:pt x="68" y="1"/>
                    </a:cubicBezTo>
                    <a:cubicBezTo>
                      <a:pt x="73" y="2"/>
                      <a:pt x="76" y="6"/>
                      <a:pt x="77" y="11"/>
                    </a:cubicBezTo>
                    <a:cubicBezTo>
                      <a:pt x="78" y="13"/>
                      <a:pt x="78" y="15"/>
                      <a:pt x="78" y="17"/>
                    </a:cubicBezTo>
                    <a:cubicBezTo>
                      <a:pt x="78" y="18"/>
                      <a:pt x="79" y="18"/>
                      <a:pt x="79" y="18"/>
                    </a:cubicBezTo>
                    <a:cubicBezTo>
                      <a:pt x="80" y="18"/>
                      <a:pt x="81" y="19"/>
                      <a:pt x="82" y="19"/>
                    </a:cubicBezTo>
                    <a:cubicBezTo>
                      <a:pt x="83" y="20"/>
                      <a:pt x="83" y="19"/>
                      <a:pt x="84" y="19"/>
                    </a:cubicBezTo>
                    <a:cubicBezTo>
                      <a:pt x="86" y="18"/>
                      <a:pt x="88" y="16"/>
                      <a:pt x="90" y="14"/>
                    </a:cubicBezTo>
                    <a:cubicBezTo>
                      <a:pt x="95" y="11"/>
                      <a:pt x="100" y="12"/>
                      <a:pt x="104" y="15"/>
                    </a:cubicBezTo>
                    <a:cubicBezTo>
                      <a:pt x="107" y="17"/>
                      <a:pt x="109" y="19"/>
                      <a:pt x="111" y="22"/>
                    </a:cubicBezTo>
                    <a:cubicBezTo>
                      <a:pt x="113" y="26"/>
                      <a:pt x="113" y="31"/>
                      <a:pt x="110" y="35"/>
                    </a:cubicBezTo>
                    <a:cubicBezTo>
                      <a:pt x="109" y="37"/>
                      <a:pt x="107" y="39"/>
                      <a:pt x="106" y="41"/>
                    </a:cubicBezTo>
                    <a:cubicBezTo>
                      <a:pt x="105" y="42"/>
                      <a:pt x="105" y="42"/>
                      <a:pt x="106" y="42"/>
                    </a:cubicBezTo>
                    <a:cubicBezTo>
                      <a:pt x="106" y="43"/>
                      <a:pt x="106" y="45"/>
                      <a:pt x="107" y="46"/>
                    </a:cubicBezTo>
                    <a:cubicBezTo>
                      <a:pt x="107" y="46"/>
                      <a:pt x="107" y="47"/>
                      <a:pt x="108" y="47"/>
                    </a:cubicBezTo>
                    <a:cubicBezTo>
                      <a:pt x="110" y="47"/>
                      <a:pt x="112" y="47"/>
                      <a:pt x="114" y="48"/>
                    </a:cubicBezTo>
                    <a:cubicBezTo>
                      <a:pt x="120" y="49"/>
                      <a:pt x="123" y="54"/>
                      <a:pt x="124" y="60"/>
                    </a:cubicBezTo>
                    <a:cubicBezTo>
                      <a:pt x="124" y="62"/>
                      <a:pt x="124" y="65"/>
                      <a:pt x="123" y="68"/>
                    </a:cubicBezTo>
                    <a:cubicBezTo>
                      <a:pt x="122" y="72"/>
                      <a:pt x="118" y="75"/>
                      <a:pt x="113" y="76"/>
                    </a:cubicBezTo>
                    <a:cubicBezTo>
                      <a:pt x="111" y="77"/>
                      <a:pt x="109" y="77"/>
                      <a:pt x="107" y="78"/>
                    </a:cubicBezTo>
                    <a:cubicBezTo>
                      <a:pt x="107" y="78"/>
                      <a:pt x="107" y="78"/>
                      <a:pt x="107" y="78"/>
                    </a:cubicBezTo>
                    <a:cubicBezTo>
                      <a:pt x="106" y="79"/>
                      <a:pt x="106" y="81"/>
                      <a:pt x="105" y="82"/>
                    </a:cubicBezTo>
                    <a:cubicBezTo>
                      <a:pt x="105" y="82"/>
                      <a:pt x="105" y="82"/>
                      <a:pt x="105" y="83"/>
                    </a:cubicBezTo>
                    <a:cubicBezTo>
                      <a:pt x="107" y="85"/>
                      <a:pt x="108" y="87"/>
                      <a:pt x="109" y="89"/>
                    </a:cubicBezTo>
                    <a:cubicBezTo>
                      <a:pt x="112" y="95"/>
                      <a:pt x="112" y="100"/>
                      <a:pt x="108" y="105"/>
                    </a:cubicBezTo>
                    <a:cubicBezTo>
                      <a:pt x="106" y="106"/>
                      <a:pt x="104" y="108"/>
                      <a:pt x="102" y="109"/>
                    </a:cubicBezTo>
                    <a:cubicBezTo>
                      <a:pt x="98" y="112"/>
                      <a:pt x="94" y="111"/>
                      <a:pt x="90" y="109"/>
                    </a:cubicBezTo>
                    <a:cubicBezTo>
                      <a:pt x="88" y="108"/>
                      <a:pt x="86" y="106"/>
                      <a:pt x="84" y="105"/>
                    </a:cubicBezTo>
                    <a:cubicBezTo>
                      <a:pt x="83" y="105"/>
                      <a:pt x="83" y="104"/>
                      <a:pt x="82" y="105"/>
                    </a:cubicBezTo>
                    <a:cubicBezTo>
                      <a:pt x="81" y="105"/>
                      <a:pt x="80" y="106"/>
                      <a:pt x="79" y="106"/>
                    </a:cubicBezTo>
                    <a:cubicBezTo>
                      <a:pt x="78" y="106"/>
                      <a:pt x="78" y="106"/>
                      <a:pt x="78" y="107"/>
                    </a:cubicBezTo>
                    <a:cubicBezTo>
                      <a:pt x="78" y="109"/>
                      <a:pt x="77" y="111"/>
                      <a:pt x="77" y="114"/>
                    </a:cubicBezTo>
                    <a:cubicBezTo>
                      <a:pt x="75" y="120"/>
                      <a:pt x="71" y="123"/>
                      <a:pt x="64" y="124"/>
                    </a:cubicBezTo>
                    <a:cubicBezTo>
                      <a:pt x="62" y="124"/>
                      <a:pt x="59" y="124"/>
                      <a:pt x="57" y="123"/>
                    </a:cubicBezTo>
                    <a:cubicBezTo>
                      <a:pt x="52" y="121"/>
                      <a:pt x="50" y="118"/>
                      <a:pt x="49" y="114"/>
                    </a:cubicBezTo>
                    <a:cubicBezTo>
                      <a:pt x="48" y="111"/>
                      <a:pt x="48" y="109"/>
                      <a:pt x="47" y="107"/>
                    </a:cubicBezTo>
                    <a:cubicBezTo>
                      <a:pt x="47" y="106"/>
                      <a:pt x="47" y="106"/>
                      <a:pt x="46" y="106"/>
                    </a:cubicBezTo>
                    <a:cubicBezTo>
                      <a:pt x="46" y="106"/>
                      <a:pt x="46" y="106"/>
                      <a:pt x="46" y="106"/>
                    </a:cubicBezTo>
                    <a:cubicBezTo>
                      <a:pt x="45" y="105"/>
                      <a:pt x="44" y="105"/>
                      <a:pt x="43" y="105"/>
                    </a:cubicBezTo>
                    <a:cubicBezTo>
                      <a:pt x="42" y="105"/>
                      <a:pt x="41" y="106"/>
                      <a:pt x="40" y="107"/>
                    </a:cubicBezTo>
                    <a:cubicBezTo>
                      <a:pt x="38" y="108"/>
                      <a:pt x="36" y="110"/>
                      <a:pt x="34" y="111"/>
                    </a:cubicBezTo>
                    <a:cubicBezTo>
                      <a:pt x="30" y="113"/>
                      <a:pt x="26" y="113"/>
                      <a:pt x="22" y="110"/>
                    </a:cubicBezTo>
                    <a:cubicBezTo>
                      <a:pt x="18" y="109"/>
                      <a:pt x="16" y="106"/>
                      <a:pt x="14" y="103"/>
                    </a:cubicBezTo>
                    <a:cubicBezTo>
                      <a:pt x="12" y="98"/>
                      <a:pt x="12" y="94"/>
                      <a:pt x="15" y="90"/>
                    </a:cubicBezTo>
                    <a:cubicBezTo>
                      <a:pt x="17" y="87"/>
                      <a:pt x="18" y="85"/>
                      <a:pt x="20" y="83"/>
                    </a:cubicBezTo>
                    <a:cubicBezTo>
                      <a:pt x="20" y="83"/>
                      <a:pt x="20" y="82"/>
                      <a:pt x="20" y="82"/>
                    </a:cubicBezTo>
                    <a:cubicBezTo>
                      <a:pt x="20" y="81"/>
                      <a:pt x="19" y="80"/>
                      <a:pt x="19" y="79"/>
                    </a:cubicBezTo>
                    <a:cubicBezTo>
                      <a:pt x="19" y="78"/>
                      <a:pt x="18" y="78"/>
                      <a:pt x="18" y="78"/>
                    </a:cubicBezTo>
                    <a:cubicBezTo>
                      <a:pt x="15" y="78"/>
                      <a:pt x="13" y="77"/>
                      <a:pt x="11" y="77"/>
                    </a:cubicBezTo>
                    <a:cubicBezTo>
                      <a:pt x="6" y="76"/>
                      <a:pt x="2" y="72"/>
                      <a:pt x="1" y="67"/>
                    </a:cubicBezTo>
                    <a:cubicBezTo>
                      <a:pt x="0" y="63"/>
                      <a:pt x="0" y="59"/>
                      <a:pt x="2" y="56"/>
                    </a:cubicBezTo>
                    <a:cubicBezTo>
                      <a:pt x="3" y="51"/>
                      <a:pt x="7" y="48"/>
                      <a:pt x="11" y="47"/>
                    </a:cubicBezTo>
                    <a:cubicBezTo>
                      <a:pt x="13" y="47"/>
                      <a:pt x="15" y="47"/>
                      <a:pt x="17" y="46"/>
                    </a:cubicBezTo>
                    <a:cubicBezTo>
                      <a:pt x="18" y="46"/>
                      <a:pt x="18" y="46"/>
                      <a:pt x="18" y="45"/>
                    </a:cubicBezTo>
                    <a:cubicBezTo>
                      <a:pt x="19" y="44"/>
                      <a:pt x="19" y="44"/>
                      <a:pt x="19" y="43"/>
                    </a:cubicBezTo>
                    <a:cubicBezTo>
                      <a:pt x="19" y="42"/>
                      <a:pt x="19" y="42"/>
                      <a:pt x="19" y="41"/>
                    </a:cubicBezTo>
                    <a:cubicBezTo>
                      <a:pt x="18" y="39"/>
                      <a:pt x="16" y="37"/>
                      <a:pt x="15" y="35"/>
                    </a:cubicBezTo>
                    <a:cubicBezTo>
                      <a:pt x="12" y="31"/>
                      <a:pt x="12" y="26"/>
                      <a:pt x="15" y="21"/>
                    </a:cubicBezTo>
                    <a:cubicBezTo>
                      <a:pt x="17" y="18"/>
                      <a:pt x="20" y="15"/>
                      <a:pt x="24" y="13"/>
                    </a:cubicBezTo>
                    <a:cubicBezTo>
                      <a:pt x="25" y="13"/>
                      <a:pt x="27" y="12"/>
                      <a:pt x="29" y="12"/>
                    </a:cubicBezTo>
                    <a:cubicBezTo>
                      <a:pt x="29" y="12"/>
                      <a:pt x="29" y="12"/>
                      <a:pt x="29" y="12"/>
                    </a:cubicBezTo>
                    <a:close/>
                    <a:moveTo>
                      <a:pt x="117" y="62"/>
                    </a:moveTo>
                    <a:cubicBezTo>
                      <a:pt x="117" y="61"/>
                      <a:pt x="116" y="60"/>
                      <a:pt x="116" y="59"/>
                    </a:cubicBezTo>
                    <a:cubicBezTo>
                      <a:pt x="116" y="57"/>
                      <a:pt x="114" y="55"/>
                      <a:pt x="112" y="55"/>
                    </a:cubicBezTo>
                    <a:cubicBezTo>
                      <a:pt x="109" y="54"/>
                      <a:pt x="106" y="54"/>
                      <a:pt x="104" y="53"/>
                    </a:cubicBezTo>
                    <a:cubicBezTo>
                      <a:pt x="102" y="53"/>
                      <a:pt x="101" y="52"/>
                      <a:pt x="101" y="51"/>
                    </a:cubicBezTo>
                    <a:cubicBezTo>
                      <a:pt x="100" y="48"/>
                      <a:pt x="99" y="45"/>
                      <a:pt x="98" y="42"/>
                    </a:cubicBezTo>
                    <a:cubicBezTo>
                      <a:pt x="97" y="41"/>
                      <a:pt x="98" y="40"/>
                      <a:pt x="98" y="39"/>
                    </a:cubicBezTo>
                    <a:cubicBezTo>
                      <a:pt x="99" y="38"/>
                      <a:pt x="100" y="37"/>
                      <a:pt x="101" y="36"/>
                    </a:cubicBezTo>
                    <a:cubicBezTo>
                      <a:pt x="102" y="34"/>
                      <a:pt x="103" y="33"/>
                      <a:pt x="104" y="31"/>
                    </a:cubicBezTo>
                    <a:cubicBezTo>
                      <a:pt x="106" y="29"/>
                      <a:pt x="105" y="27"/>
                      <a:pt x="104" y="25"/>
                    </a:cubicBezTo>
                    <a:cubicBezTo>
                      <a:pt x="103" y="24"/>
                      <a:pt x="102" y="23"/>
                      <a:pt x="102" y="22"/>
                    </a:cubicBezTo>
                    <a:cubicBezTo>
                      <a:pt x="101" y="21"/>
                      <a:pt x="100" y="21"/>
                      <a:pt x="99" y="20"/>
                    </a:cubicBezTo>
                    <a:cubicBezTo>
                      <a:pt x="97" y="19"/>
                      <a:pt x="95" y="20"/>
                      <a:pt x="93" y="21"/>
                    </a:cubicBezTo>
                    <a:cubicBezTo>
                      <a:pt x="91" y="23"/>
                      <a:pt x="88" y="25"/>
                      <a:pt x="86" y="26"/>
                    </a:cubicBezTo>
                    <a:cubicBezTo>
                      <a:pt x="85" y="27"/>
                      <a:pt x="83" y="28"/>
                      <a:pt x="82" y="27"/>
                    </a:cubicBezTo>
                    <a:cubicBezTo>
                      <a:pt x="79" y="26"/>
                      <a:pt x="77" y="25"/>
                      <a:pt x="74" y="24"/>
                    </a:cubicBezTo>
                    <a:cubicBezTo>
                      <a:pt x="73" y="23"/>
                      <a:pt x="72" y="22"/>
                      <a:pt x="71" y="20"/>
                    </a:cubicBezTo>
                    <a:cubicBezTo>
                      <a:pt x="71" y="18"/>
                      <a:pt x="71" y="15"/>
                      <a:pt x="70" y="13"/>
                    </a:cubicBezTo>
                    <a:cubicBezTo>
                      <a:pt x="70" y="9"/>
                      <a:pt x="68" y="8"/>
                      <a:pt x="64" y="8"/>
                    </a:cubicBezTo>
                    <a:cubicBezTo>
                      <a:pt x="63" y="8"/>
                      <a:pt x="62" y="8"/>
                      <a:pt x="61" y="8"/>
                    </a:cubicBezTo>
                    <a:cubicBezTo>
                      <a:pt x="57" y="8"/>
                      <a:pt x="56" y="9"/>
                      <a:pt x="55" y="13"/>
                    </a:cubicBezTo>
                    <a:cubicBezTo>
                      <a:pt x="54" y="15"/>
                      <a:pt x="54" y="18"/>
                      <a:pt x="54" y="20"/>
                    </a:cubicBezTo>
                    <a:cubicBezTo>
                      <a:pt x="54" y="22"/>
                      <a:pt x="53" y="23"/>
                      <a:pt x="51" y="24"/>
                    </a:cubicBezTo>
                    <a:cubicBezTo>
                      <a:pt x="49" y="25"/>
                      <a:pt x="47" y="26"/>
                      <a:pt x="44" y="27"/>
                    </a:cubicBezTo>
                    <a:cubicBezTo>
                      <a:pt x="43" y="28"/>
                      <a:pt x="41" y="28"/>
                      <a:pt x="40" y="27"/>
                    </a:cubicBezTo>
                    <a:cubicBezTo>
                      <a:pt x="38" y="25"/>
                      <a:pt x="36" y="24"/>
                      <a:pt x="35" y="22"/>
                    </a:cubicBezTo>
                    <a:cubicBezTo>
                      <a:pt x="33" y="22"/>
                      <a:pt x="32" y="21"/>
                      <a:pt x="31" y="20"/>
                    </a:cubicBezTo>
                    <a:cubicBezTo>
                      <a:pt x="29" y="19"/>
                      <a:pt x="28" y="19"/>
                      <a:pt x="27" y="20"/>
                    </a:cubicBezTo>
                    <a:cubicBezTo>
                      <a:pt x="25" y="21"/>
                      <a:pt x="23" y="22"/>
                      <a:pt x="22" y="24"/>
                    </a:cubicBezTo>
                    <a:cubicBezTo>
                      <a:pt x="19" y="27"/>
                      <a:pt x="19" y="29"/>
                      <a:pt x="21" y="32"/>
                    </a:cubicBezTo>
                    <a:cubicBezTo>
                      <a:pt x="21" y="32"/>
                      <a:pt x="21" y="33"/>
                      <a:pt x="22" y="33"/>
                    </a:cubicBezTo>
                    <a:cubicBezTo>
                      <a:pt x="23" y="35"/>
                      <a:pt x="25" y="37"/>
                      <a:pt x="26" y="38"/>
                    </a:cubicBezTo>
                    <a:cubicBezTo>
                      <a:pt x="27" y="39"/>
                      <a:pt x="27" y="40"/>
                      <a:pt x="27" y="42"/>
                    </a:cubicBezTo>
                    <a:cubicBezTo>
                      <a:pt x="26" y="44"/>
                      <a:pt x="26" y="46"/>
                      <a:pt x="25" y="49"/>
                    </a:cubicBezTo>
                    <a:cubicBezTo>
                      <a:pt x="24" y="52"/>
                      <a:pt x="22" y="53"/>
                      <a:pt x="19" y="54"/>
                    </a:cubicBezTo>
                    <a:cubicBezTo>
                      <a:pt x="17" y="54"/>
                      <a:pt x="15" y="54"/>
                      <a:pt x="13" y="54"/>
                    </a:cubicBezTo>
                    <a:cubicBezTo>
                      <a:pt x="10" y="55"/>
                      <a:pt x="9" y="56"/>
                      <a:pt x="8" y="59"/>
                    </a:cubicBezTo>
                    <a:cubicBezTo>
                      <a:pt x="8" y="61"/>
                      <a:pt x="8" y="63"/>
                      <a:pt x="8" y="65"/>
                    </a:cubicBezTo>
                    <a:cubicBezTo>
                      <a:pt x="8" y="68"/>
                      <a:pt x="10" y="69"/>
                      <a:pt x="13" y="70"/>
                    </a:cubicBezTo>
                    <a:cubicBezTo>
                      <a:pt x="13" y="70"/>
                      <a:pt x="14" y="70"/>
                      <a:pt x="14" y="70"/>
                    </a:cubicBezTo>
                    <a:cubicBezTo>
                      <a:pt x="16" y="70"/>
                      <a:pt x="19" y="71"/>
                      <a:pt x="21" y="71"/>
                    </a:cubicBezTo>
                    <a:cubicBezTo>
                      <a:pt x="23" y="71"/>
                      <a:pt x="24" y="72"/>
                      <a:pt x="25" y="74"/>
                    </a:cubicBezTo>
                    <a:cubicBezTo>
                      <a:pt x="26" y="76"/>
                      <a:pt x="27" y="79"/>
                      <a:pt x="28" y="81"/>
                    </a:cubicBezTo>
                    <a:cubicBezTo>
                      <a:pt x="28" y="82"/>
                      <a:pt x="28" y="84"/>
                      <a:pt x="27" y="85"/>
                    </a:cubicBezTo>
                    <a:cubicBezTo>
                      <a:pt x="26" y="86"/>
                      <a:pt x="26" y="87"/>
                      <a:pt x="25" y="89"/>
                    </a:cubicBezTo>
                    <a:cubicBezTo>
                      <a:pt x="23" y="91"/>
                      <a:pt x="22" y="93"/>
                      <a:pt x="21" y="95"/>
                    </a:cubicBezTo>
                    <a:cubicBezTo>
                      <a:pt x="20" y="96"/>
                      <a:pt x="20" y="98"/>
                      <a:pt x="21" y="100"/>
                    </a:cubicBezTo>
                    <a:cubicBezTo>
                      <a:pt x="22" y="101"/>
                      <a:pt x="23" y="102"/>
                      <a:pt x="24" y="103"/>
                    </a:cubicBezTo>
                    <a:cubicBezTo>
                      <a:pt x="26" y="105"/>
                      <a:pt x="29" y="105"/>
                      <a:pt x="31" y="104"/>
                    </a:cubicBezTo>
                    <a:cubicBezTo>
                      <a:pt x="32" y="103"/>
                      <a:pt x="33" y="102"/>
                      <a:pt x="34" y="102"/>
                    </a:cubicBezTo>
                    <a:cubicBezTo>
                      <a:pt x="36" y="100"/>
                      <a:pt x="38" y="99"/>
                      <a:pt x="40" y="98"/>
                    </a:cubicBezTo>
                    <a:cubicBezTo>
                      <a:pt x="41" y="97"/>
                      <a:pt x="42" y="97"/>
                      <a:pt x="43" y="97"/>
                    </a:cubicBezTo>
                    <a:cubicBezTo>
                      <a:pt x="45" y="98"/>
                      <a:pt x="47" y="98"/>
                      <a:pt x="49" y="99"/>
                    </a:cubicBezTo>
                    <a:cubicBezTo>
                      <a:pt x="52" y="100"/>
                      <a:pt x="54" y="102"/>
                      <a:pt x="54" y="105"/>
                    </a:cubicBezTo>
                    <a:cubicBezTo>
                      <a:pt x="54" y="105"/>
                      <a:pt x="54" y="105"/>
                      <a:pt x="55" y="106"/>
                    </a:cubicBezTo>
                    <a:cubicBezTo>
                      <a:pt x="55" y="108"/>
                      <a:pt x="56" y="111"/>
                      <a:pt x="56" y="113"/>
                    </a:cubicBezTo>
                    <a:cubicBezTo>
                      <a:pt x="57" y="115"/>
                      <a:pt x="58" y="116"/>
                      <a:pt x="60" y="116"/>
                    </a:cubicBezTo>
                    <a:cubicBezTo>
                      <a:pt x="61" y="116"/>
                      <a:pt x="63" y="117"/>
                      <a:pt x="65" y="116"/>
                    </a:cubicBezTo>
                    <a:cubicBezTo>
                      <a:pt x="67" y="116"/>
                      <a:pt x="69" y="115"/>
                      <a:pt x="69" y="112"/>
                    </a:cubicBezTo>
                    <a:cubicBezTo>
                      <a:pt x="70" y="111"/>
                      <a:pt x="70" y="111"/>
                      <a:pt x="70" y="110"/>
                    </a:cubicBezTo>
                    <a:cubicBezTo>
                      <a:pt x="71" y="107"/>
                      <a:pt x="71" y="105"/>
                      <a:pt x="72" y="103"/>
                    </a:cubicBezTo>
                    <a:cubicBezTo>
                      <a:pt x="72" y="101"/>
                      <a:pt x="73" y="101"/>
                      <a:pt x="74" y="100"/>
                    </a:cubicBezTo>
                    <a:cubicBezTo>
                      <a:pt x="76" y="99"/>
                      <a:pt x="79" y="98"/>
                      <a:pt x="81" y="97"/>
                    </a:cubicBezTo>
                    <a:cubicBezTo>
                      <a:pt x="83" y="97"/>
                      <a:pt x="85" y="97"/>
                      <a:pt x="87" y="98"/>
                    </a:cubicBezTo>
                    <a:cubicBezTo>
                      <a:pt x="87" y="98"/>
                      <a:pt x="88" y="99"/>
                      <a:pt x="88" y="99"/>
                    </a:cubicBezTo>
                    <a:cubicBezTo>
                      <a:pt x="90" y="100"/>
                      <a:pt x="91" y="101"/>
                      <a:pt x="93" y="102"/>
                    </a:cubicBezTo>
                    <a:cubicBezTo>
                      <a:pt x="96" y="104"/>
                      <a:pt x="97" y="104"/>
                      <a:pt x="100" y="102"/>
                    </a:cubicBezTo>
                    <a:cubicBezTo>
                      <a:pt x="101" y="101"/>
                      <a:pt x="102" y="100"/>
                      <a:pt x="103" y="99"/>
                    </a:cubicBezTo>
                    <a:cubicBezTo>
                      <a:pt x="104" y="97"/>
                      <a:pt x="104" y="95"/>
                      <a:pt x="103" y="93"/>
                    </a:cubicBezTo>
                    <a:cubicBezTo>
                      <a:pt x="103" y="92"/>
                      <a:pt x="102" y="91"/>
                      <a:pt x="101" y="90"/>
                    </a:cubicBezTo>
                    <a:cubicBezTo>
                      <a:pt x="100" y="88"/>
                      <a:pt x="99" y="86"/>
                      <a:pt x="98" y="84"/>
                    </a:cubicBezTo>
                    <a:cubicBezTo>
                      <a:pt x="97" y="83"/>
                      <a:pt x="97" y="82"/>
                      <a:pt x="97" y="81"/>
                    </a:cubicBezTo>
                    <a:cubicBezTo>
                      <a:pt x="98" y="79"/>
                      <a:pt x="99" y="76"/>
                      <a:pt x="100" y="74"/>
                    </a:cubicBezTo>
                    <a:cubicBezTo>
                      <a:pt x="101" y="72"/>
                      <a:pt x="102" y="71"/>
                      <a:pt x="104" y="71"/>
                    </a:cubicBezTo>
                    <a:cubicBezTo>
                      <a:pt x="107" y="71"/>
                      <a:pt x="109" y="70"/>
                      <a:pt x="111" y="69"/>
                    </a:cubicBezTo>
                    <a:cubicBezTo>
                      <a:pt x="114" y="69"/>
                      <a:pt x="116" y="67"/>
                      <a:pt x="116" y="64"/>
                    </a:cubicBezTo>
                    <a:cubicBezTo>
                      <a:pt x="116" y="64"/>
                      <a:pt x="117" y="63"/>
                      <a:pt x="11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21" name="Freeform 16">
                <a:extLst>
                  <a:ext uri="{FF2B5EF4-FFF2-40B4-BE49-F238E27FC236}">
                    <a16:creationId xmlns:a16="http://schemas.microsoft.com/office/drawing/2014/main" id="{4C115E48-A9D7-EB41-96D1-25C6106302DB}"/>
                  </a:ext>
                </a:extLst>
              </p:cNvPr>
              <p:cNvSpPr>
                <a:spLocks noEditPoints="1"/>
              </p:cNvSpPr>
              <p:nvPr/>
            </p:nvSpPr>
            <p:spPr bwMode="auto">
              <a:xfrm>
                <a:off x="5027" y="1227"/>
                <a:ext cx="125" cy="123"/>
              </a:xfrm>
              <a:custGeom>
                <a:avLst/>
                <a:gdLst>
                  <a:gd name="T0" fmla="*/ 20 w 52"/>
                  <a:gd name="T1" fmla="*/ 46 h 51"/>
                  <a:gd name="T2" fmla="*/ 17 w 52"/>
                  <a:gd name="T3" fmla="*/ 44 h 51"/>
                  <a:gd name="T4" fmla="*/ 7 w 52"/>
                  <a:gd name="T5" fmla="*/ 44 h 51"/>
                  <a:gd name="T6" fmla="*/ 8 w 52"/>
                  <a:gd name="T7" fmla="*/ 34 h 51"/>
                  <a:gd name="T8" fmla="*/ 7 w 52"/>
                  <a:gd name="T9" fmla="*/ 32 h 51"/>
                  <a:gd name="T10" fmla="*/ 0 w 52"/>
                  <a:gd name="T11" fmla="*/ 24 h 51"/>
                  <a:gd name="T12" fmla="*/ 7 w 52"/>
                  <a:gd name="T13" fmla="*/ 19 h 51"/>
                  <a:gd name="T14" fmla="*/ 5 w 52"/>
                  <a:gd name="T15" fmla="*/ 12 h 51"/>
                  <a:gd name="T16" fmla="*/ 11 w 52"/>
                  <a:gd name="T17" fmla="*/ 5 h 51"/>
                  <a:gd name="T18" fmla="*/ 17 w 52"/>
                  <a:gd name="T19" fmla="*/ 7 h 51"/>
                  <a:gd name="T20" fmla="*/ 20 w 52"/>
                  <a:gd name="T21" fmla="*/ 4 h 51"/>
                  <a:gd name="T22" fmla="*/ 27 w 52"/>
                  <a:gd name="T23" fmla="*/ 0 h 51"/>
                  <a:gd name="T24" fmla="*/ 33 w 52"/>
                  <a:gd name="T25" fmla="*/ 6 h 51"/>
                  <a:gd name="T26" fmla="*/ 38 w 52"/>
                  <a:gd name="T27" fmla="*/ 5 h 51"/>
                  <a:gd name="T28" fmla="*/ 45 w 52"/>
                  <a:gd name="T29" fmla="*/ 8 h 51"/>
                  <a:gd name="T30" fmla="*/ 44 w 52"/>
                  <a:gd name="T31" fmla="*/ 16 h 51"/>
                  <a:gd name="T32" fmla="*/ 45 w 52"/>
                  <a:gd name="T33" fmla="*/ 19 h 51"/>
                  <a:gd name="T34" fmla="*/ 51 w 52"/>
                  <a:gd name="T35" fmla="*/ 25 h 51"/>
                  <a:gd name="T36" fmla="*/ 45 w 52"/>
                  <a:gd name="T37" fmla="*/ 32 h 51"/>
                  <a:gd name="T38" fmla="*/ 45 w 52"/>
                  <a:gd name="T39" fmla="*/ 35 h 51"/>
                  <a:gd name="T40" fmla="*/ 37 w 52"/>
                  <a:gd name="T41" fmla="*/ 44 h 51"/>
                  <a:gd name="T42" fmla="*/ 33 w 52"/>
                  <a:gd name="T43" fmla="*/ 44 h 51"/>
                  <a:gd name="T44" fmla="*/ 32 w 52"/>
                  <a:gd name="T45" fmla="*/ 46 h 51"/>
                  <a:gd name="T46" fmla="*/ 12 w 52"/>
                  <a:gd name="T47" fmla="*/ 8 h 51"/>
                  <a:gd name="T48" fmla="*/ 10 w 52"/>
                  <a:gd name="T49" fmla="*/ 13 h 51"/>
                  <a:gd name="T50" fmla="*/ 11 w 52"/>
                  <a:gd name="T51" fmla="*/ 20 h 51"/>
                  <a:gd name="T52" fmla="*/ 7 w 52"/>
                  <a:gd name="T53" fmla="*/ 22 h 51"/>
                  <a:gd name="T54" fmla="*/ 4 w 52"/>
                  <a:gd name="T55" fmla="*/ 26 h 51"/>
                  <a:gd name="T56" fmla="*/ 8 w 52"/>
                  <a:gd name="T57" fmla="*/ 28 h 51"/>
                  <a:gd name="T58" fmla="*/ 12 w 52"/>
                  <a:gd name="T59" fmla="*/ 33 h 51"/>
                  <a:gd name="T60" fmla="*/ 9 w 52"/>
                  <a:gd name="T61" fmla="*/ 38 h 51"/>
                  <a:gd name="T62" fmla="*/ 13 w 52"/>
                  <a:gd name="T63" fmla="*/ 42 h 51"/>
                  <a:gd name="T64" fmla="*/ 18 w 52"/>
                  <a:gd name="T65" fmla="*/ 39 h 51"/>
                  <a:gd name="T66" fmla="*/ 23 w 52"/>
                  <a:gd name="T67" fmla="*/ 42 h 51"/>
                  <a:gd name="T68" fmla="*/ 26 w 52"/>
                  <a:gd name="T69" fmla="*/ 47 h 51"/>
                  <a:gd name="T70" fmla="*/ 29 w 52"/>
                  <a:gd name="T71" fmla="*/ 42 h 51"/>
                  <a:gd name="T72" fmla="*/ 34 w 52"/>
                  <a:gd name="T73" fmla="*/ 39 h 51"/>
                  <a:gd name="T74" fmla="*/ 38 w 52"/>
                  <a:gd name="T75" fmla="*/ 41 h 51"/>
                  <a:gd name="T76" fmla="*/ 42 w 52"/>
                  <a:gd name="T77" fmla="*/ 38 h 51"/>
                  <a:gd name="T78" fmla="*/ 40 w 52"/>
                  <a:gd name="T79" fmla="*/ 33 h 51"/>
                  <a:gd name="T80" fmla="*/ 44 w 52"/>
                  <a:gd name="T81" fmla="*/ 28 h 51"/>
                  <a:gd name="T82" fmla="*/ 48 w 52"/>
                  <a:gd name="T83" fmla="*/ 24 h 51"/>
                  <a:gd name="T84" fmla="*/ 43 w 52"/>
                  <a:gd name="T85" fmla="*/ 22 h 51"/>
                  <a:gd name="T86" fmla="*/ 40 w 52"/>
                  <a:gd name="T87" fmla="*/ 17 h 51"/>
                  <a:gd name="T88" fmla="*/ 43 w 52"/>
                  <a:gd name="T89" fmla="*/ 13 h 51"/>
                  <a:gd name="T90" fmla="*/ 39 w 52"/>
                  <a:gd name="T91" fmla="*/ 9 h 51"/>
                  <a:gd name="T92" fmla="*/ 33 w 52"/>
                  <a:gd name="T93" fmla="*/ 11 h 51"/>
                  <a:gd name="T94" fmla="*/ 29 w 52"/>
                  <a:gd name="T95" fmla="*/ 8 h 51"/>
                  <a:gd name="T96" fmla="*/ 27 w 52"/>
                  <a:gd name="T97" fmla="*/ 3 h 51"/>
                  <a:gd name="T98" fmla="*/ 23 w 52"/>
                  <a:gd name="T99" fmla="*/ 5 h 51"/>
                  <a:gd name="T100" fmla="*/ 22 w 52"/>
                  <a:gd name="T101" fmla="*/ 10 h 51"/>
                  <a:gd name="T102" fmla="*/ 16 w 52"/>
                  <a:gd name="T103" fmla="*/ 11 h 51"/>
                  <a:gd name="T104" fmla="*/ 12 w 52"/>
                  <a:gd name="T105"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51">
                    <a:moveTo>
                      <a:pt x="26" y="51"/>
                    </a:moveTo>
                    <a:cubicBezTo>
                      <a:pt x="23" y="51"/>
                      <a:pt x="21" y="49"/>
                      <a:pt x="20" y="46"/>
                    </a:cubicBezTo>
                    <a:cubicBezTo>
                      <a:pt x="20" y="46"/>
                      <a:pt x="20" y="45"/>
                      <a:pt x="20" y="45"/>
                    </a:cubicBezTo>
                    <a:cubicBezTo>
                      <a:pt x="19" y="43"/>
                      <a:pt x="18" y="43"/>
                      <a:pt x="17" y="44"/>
                    </a:cubicBezTo>
                    <a:cubicBezTo>
                      <a:pt x="17" y="44"/>
                      <a:pt x="16" y="45"/>
                      <a:pt x="15" y="45"/>
                    </a:cubicBezTo>
                    <a:cubicBezTo>
                      <a:pt x="12" y="47"/>
                      <a:pt x="10" y="47"/>
                      <a:pt x="7" y="44"/>
                    </a:cubicBezTo>
                    <a:cubicBezTo>
                      <a:pt x="5" y="41"/>
                      <a:pt x="5" y="39"/>
                      <a:pt x="7" y="36"/>
                    </a:cubicBezTo>
                    <a:cubicBezTo>
                      <a:pt x="7" y="35"/>
                      <a:pt x="7" y="35"/>
                      <a:pt x="8" y="34"/>
                    </a:cubicBezTo>
                    <a:cubicBezTo>
                      <a:pt x="8" y="34"/>
                      <a:pt x="8" y="33"/>
                      <a:pt x="8" y="33"/>
                    </a:cubicBezTo>
                    <a:cubicBezTo>
                      <a:pt x="8" y="32"/>
                      <a:pt x="8" y="32"/>
                      <a:pt x="7" y="32"/>
                    </a:cubicBezTo>
                    <a:cubicBezTo>
                      <a:pt x="5" y="32"/>
                      <a:pt x="4" y="32"/>
                      <a:pt x="2" y="31"/>
                    </a:cubicBezTo>
                    <a:cubicBezTo>
                      <a:pt x="0" y="29"/>
                      <a:pt x="0" y="27"/>
                      <a:pt x="0" y="24"/>
                    </a:cubicBezTo>
                    <a:cubicBezTo>
                      <a:pt x="1" y="21"/>
                      <a:pt x="2" y="19"/>
                      <a:pt x="6" y="19"/>
                    </a:cubicBezTo>
                    <a:cubicBezTo>
                      <a:pt x="6" y="19"/>
                      <a:pt x="6" y="19"/>
                      <a:pt x="7" y="19"/>
                    </a:cubicBezTo>
                    <a:cubicBezTo>
                      <a:pt x="8" y="18"/>
                      <a:pt x="8" y="17"/>
                      <a:pt x="7" y="16"/>
                    </a:cubicBezTo>
                    <a:cubicBezTo>
                      <a:pt x="6" y="15"/>
                      <a:pt x="5" y="13"/>
                      <a:pt x="5" y="12"/>
                    </a:cubicBezTo>
                    <a:cubicBezTo>
                      <a:pt x="5" y="11"/>
                      <a:pt x="5" y="10"/>
                      <a:pt x="5" y="10"/>
                    </a:cubicBezTo>
                    <a:cubicBezTo>
                      <a:pt x="6" y="7"/>
                      <a:pt x="8" y="5"/>
                      <a:pt x="11" y="5"/>
                    </a:cubicBezTo>
                    <a:cubicBezTo>
                      <a:pt x="12" y="4"/>
                      <a:pt x="14" y="5"/>
                      <a:pt x="15" y="5"/>
                    </a:cubicBezTo>
                    <a:cubicBezTo>
                      <a:pt x="16" y="6"/>
                      <a:pt x="17" y="7"/>
                      <a:pt x="17" y="7"/>
                    </a:cubicBezTo>
                    <a:cubicBezTo>
                      <a:pt x="18" y="8"/>
                      <a:pt x="19" y="7"/>
                      <a:pt x="19" y="6"/>
                    </a:cubicBezTo>
                    <a:cubicBezTo>
                      <a:pt x="19" y="5"/>
                      <a:pt x="20" y="4"/>
                      <a:pt x="20" y="4"/>
                    </a:cubicBezTo>
                    <a:cubicBezTo>
                      <a:pt x="21" y="1"/>
                      <a:pt x="22" y="0"/>
                      <a:pt x="24" y="0"/>
                    </a:cubicBezTo>
                    <a:cubicBezTo>
                      <a:pt x="25" y="0"/>
                      <a:pt x="26" y="0"/>
                      <a:pt x="27" y="0"/>
                    </a:cubicBezTo>
                    <a:cubicBezTo>
                      <a:pt x="30" y="0"/>
                      <a:pt x="32" y="2"/>
                      <a:pt x="32" y="4"/>
                    </a:cubicBezTo>
                    <a:cubicBezTo>
                      <a:pt x="32" y="5"/>
                      <a:pt x="33" y="5"/>
                      <a:pt x="33" y="6"/>
                    </a:cubicBezTo>
                    <a:cubicBezTo>
                      <a:pt x="33" y="7"/>
                      <a:pt x="34" y="8"/>
                      <a:pt x="35" y="7"/>
                    </a:cubicBezTo>
                    <a:cubicBezTo>
                      <a:pt x="36" y="6"/>
                      <a:pt x="37" y="6"/>
                      <a:pt x="38" y="5"/>
                    </a:cubicBezTo>
                    <a:cubicBezTo>
                      <a:pt x="40" y="4"/>
                      <a:pt x="41" y="4"/>
                      <a:pt x="43" y="5"/>
                    </a:cubicBezTo>
                    <a:cubicBezTo>
                      <a:pt x="44" y="6"/>
                      <a:pt x="45" y="7"/>
                      <a:pt x="45" y="8"/>
                    </a:cubicBezTo>
                    <a:cubicBezTo>
                      <a:pt x="47" y="10"/>
                      <a:pt x="47" y="12"/>
                      <a:pt x="46" y="15"/>
                    </a:cubicBezTo>
                    <a:cubicBezTo>
                      <a:pt x="45" y="15"/>
                      <a:pt x="45" y="16"/>
                      <a:pt x="44" y="16"/>
                    </a:cubicBezTo>
                    <a:cubicBezTo>
                      <a:pt x="44" y="17"/>
                      <a:pt x="44" y="17"/>
                      <a:pt x="44" y="18"/>
                    </a:cubicBezTo>
                    <a:cubicBezTo>
                      <a:pt x="44" y="18"/>
                      <a:pt x="45" y="19"/>
                      <a:pt x="45" y="19"/>
                    </a:cubicBezTo>
                    <a:cubicBezTo>
                      <a:pt x="47" y="19"/>
                      <a:pt x="48" y="19"/>
                      <a:pt x="49" y="20"/>
                    </a:cubicBezTo>
                    <a:cubicBezTo>
                      <a:pt x="51" y="21"/>
                      <a:pt x="52" y="23"/>
                      <a:pt x="51" y="25"/>
                    </a:cubicBezTo>
                    <a:cubicBezTo>
                      <a:pt x="51" y="29"/>
                      <a:pt x="50" y="31"/>
                      <a:pt x="46" y="32"/>
                    </a:cubicBezTo>
                    <a:cubicBezTo>
                      <a:pt x="46" y="32"/>
                      <a:pt x="46" y="32"/>
                      <a:pt x="45" y="32"/>
                    </a:cubicBezTo>
                    <a:cubicBezTo>
                      <a:pt x="44" y="32"/>
                      <a:pt x="44" y="33"/>
                      <a:pt x="44" y="34"/>
                    </a:cubicBezTo>
                    <a:cubicBezTo>
                      <a:pt x="44" y="35"/>
                      <a:pt x="45" y="35"/>
                      <a:pt x="45" y="35"/>
                    </a:cubicBezTo>
                    <a:cubicBezTo>
                      <a:pt x="47" y="38"/>
                      <a:pt x="47" y="41"/>
                      <a:pt x="44" y="44"/>
                    </a:cubicBezTo>
                    <a:cubicBezTo>
                      <a:pt x="42" y="46"/>
                      <a:pt x="39" y="46"/>
                      <a:pt x="37" y="44"/>
                    </a:cubicBezTo>
                    <a:cubicBezTo>
                      <a:pt x="36" y="44"/>
                      <a:pt x="36" y="44"/>
                      <a:pt x="35" y="44"/>
                    </a:cubicBezTo>
                    <a:cubicBezTo>
                      <a:pt x="34" y="43"/>
                      <a:pt x="34" y="43"/>
                      <a:pt x="33" y="44"/>
                    </a:cubicBezTo>
                    <a:cubicBezTo>
                      <a:pt x="33" y="44"/>
                      <a:pt x="33" y="44"/>
                      <a:pt x="33" y="44"/>
                    </a:cubicBezTo>
                    <a:cubicBezTo>
                      <a:pt x="32" y="45"/>
                      <a:pt x="32" y="45"/>
                      <a:pt x="32" y="46"/>
                    </a:cubicBezTo>
                    <a:cubicBezTo>
                      <a:pt x="32" y="49"/>
                      <a:pt x="30" y="51"/>
                      <a:pt x="26" y="51"/>
                    </a:cubicBezTo>
                    <a:close/>
                    <a:moveTo>
                      <a:pt x="12" y="8"/>
                    </a:moveTo>
                    <a:cubicBezTo>
                      <a:pt x="11" y="8"/>
                      <a:pt x="10" y="9"/>
                      <a:pt x="9" y="10"/>
                    </a:cubicBezTo>
                    <a:cubicBezTo>
                      <a:pt x="8" y="11"/>
                      <a:pt x="9" y="12"/>
                      <a:pt x="10" y="13"/>
                    </a:cubicBezTo>
                    <a:cubicBezTo>
                      <a:pt x="12" y="17"/>
                      <a:pt x="12" y="17"/>
                      <a:pt x="11" y="20"/>
                    </a:cubicBezTo>
                    <a:cubicBezTo>
                      <a:pt x="11" y="20"/>
                      <a:pt x="11" y="20"/>
                      <a:pt x="11" y="20"/>
                    </a:cubicBezTo>
                    <a:cubicBezTo>
                      <a:pt x="10" y="21"/>
                      <a:pt x="10" y="22"/>
                      <a:pt x="9" y="22"/>
                    </a:cubicBezTo>
                    <a:cubicBezTo>
                      <a:pt x="8" y="22"/>
                      <a:pt x="7" y="22"/>
                      <a:pt x="7" y="22"/>
                    </a:cubicBezTo>
                    <a:cubicBezTo>
                      <a:pt x="4" y="23"/>
                      <a:pt x="4" y="23"/>
                      <a:pt x="4" y="25"/>
                    </a:cubicBezTo>
                    <a:cubicBezTo>
                      <a:pt x="4" y="26"/>
                      <a:pt x="4" y="26"/>
                      <a:pt x="4" y="26"/>
                    </a:cubicBezTo>
                    <a:cubicBezTo>
                      <a:pt x="4" y="28"/>
                      <a:pt x="5" y="28"/>
                      <a:pt x="6" y="28"/>
                    </a:cubicBezTo>
                    <a:cubicBezTo>
                      <a:pt x="6" y="28"/>
                      <a:pt x="7" y="28"/>
                      <a:pt x="8" y="28"/>
                    </a:cubicBezTo>
                    <a:cubicBezTo>
                      <a:pt x="9" y="28"/>
                      <a:pt x="11" y="29"/>
                      <a:pt x="11" y="31"/>
                    </a:cubicBezTo>
                    <a:cubicBezTo>
                      <a:pt x="11" y="32"/>
                      <a:pt x="12" y="32"/>
                      <a:pt x="12" y="33"/>
                    </a:cubicBezTo>
                    <a:cubicBezTo>
                      <a:pt x="12" y="34"/>
                      <a:pt x="12" y="34"/>
                      <a:pt x="11" y="35"/>
                    </a:cubicBezTo>
                    <a:cubicBezTo>
                      <a:pt x="11" y="36"/>
                      <a:pt x="10" y="37"/>
                      <a:pt x="9" y="38"/>
                    </a:cubicBezTo>
                    <a:cubicBezTo>
                      <a:pt x="9" y="39"/>
                      <a:pt x="9" y="39"/>
                      <a:pt x="9" y="40"/>
                    </a:cubicBezTo>
                    <a:cubicBezTo>
                      <a:pt x="9" y="42"/>
                      <a:pt x="12" y="43"/>
                      <a:pt x="13" y="42"/>
                    </a:cubicBezTo>
                    <a:cubicBezTo>
                      <a:pt x="14" y="41"/>
                      <a:pt x="15" y="40"/>
                      <a:pt x="16" y="40"/>
                    </a:cubicBezTo>
                    <a:cubicBezTo>
                      <a:pt x="17" y="39"/>
                      <a:pt x="18" y="39"/>
                      <a:pt x="18" y="39"/>
                    </a:cubicBezTo>
                    <a:cubicBezTo>
                      <a:pt x="19" y="40"/>
                      <a:pt x="20" y="40"/>
                      <a:pt x="21" y="40"/>
                    </a:cubicBezTo>
                    <a:cubicBezTo>
                      <a:pt x="22" y="41"/>
                      <a:pt x="22" y="41"/>
                      <a:pt x="23" y="42"/>
                    </a:cubicBezTo>
                    <a:cubicBezTo>
                      <a:pt x="23" y="43"/>
                      <a:pt x="23" y="44"/>
                      <a:pt x="24" y="46"/>
                    </a:cubicBezTo>
                    <a:cubicBezTo>
                      <a:pt x="24" y="47"/>
                      <a:pt x="24" y="47"/>
                      <a:pt x="26" y="47"/>
                    </a:cubicBezTo>
                    <a:cubicBezTo>
                      <a:pt x="28" y="47"/>
                      <a:pt x="28" y="47"/>
                      <a:pt x="29" y="46"/>
                    </a:cubicBezTo>
                    <a:cubicBezTo>
                      <a:pt x="29" y="44"/>
                      <a:pt x="29" y="43"/>
                      <a:pt x="29" y="42"/>
                    </a:cubicBezTo>
                    <a:cubicBezTo>
                      <a:pt x="30" y="42"/>
                      <a:pt x="30" y="41"/>
                      <a:pt x="30" y="41"/>
                    </a:cubicBezTo>
                    <a:cubicBezTo>
                      <a:pt x="32" y="40"/>
                      <a:pt x="33" y="40"/>
                      <a:pt x="34" y="39"/>
                    </a:cubicBezTo>
                    <a:cubicBezTo>
                      <a:pt x="35" y="39"/>
                      <a:pt x="35" y="39"/>
                      <a:pt x="36" y="40"/>
                    </a:cubicBezTo>
                    <a:cubicBezTo>
                      <a:pt x="37" y="40"/>
                      <a:pt x="37" y="41"/>
                      <a:pt x="38" y="41"/>
                    </a:cubicBezTo>
                    <a:cubicBezTo>
                      <a:pt x="40" y="42"/>
                      <a:pt x="40" y="42"/>
                      <a:pt x="42" y="41"/>
                    </a:cubicBezTo>
                    <a:cubicBezTo>
                      <a:pt x="43" y="40"/>
                      <a:pt x="43" y="39"/>
                      <a:pt x="42" y="38"/>
                    </a:cubicBezTo>
                    <a:cubicBezTo>
                      <a:pt x="41" y="37"/>
                      <a:pt x="41" y="36"/>
                      <a:pt x="40" y="35"/>
                    </a:cubicBezTo>
                    <a:cubicBezTo>
                      <a:pt x="40" y="34"/>
                      <a:pt x="40" y="34"/>
                      <a:pt x="40" y="33"/>
                    </a:cubicBezTo>
                    <a:cubicBezTo>
                      <a:pt x="40" y="32"/>
                      <a:pt x="41" y="31"/>
                      <a:pt x="42" y="29"/>
                    </a:cubicBezTo>
                    <a:cubicBezTo>
                      <a:pt x="42" y="29"/>
                      <a:pt x="44" y="29"/>
                      <a:pt x="44" y="28"/>
                    </a:cubicBezTo>
                    <a:cubicBezTo>
                      <a:pt x="45" y="28"/>
                      <a:pt x="45" y="28"/>
                      <a:pt x="45" y="28"/>
                    </a:cubicBezTo>
                    <a:cubicBezTo>
                      <a:pt x="48" y="28"/>
                      <a:pt x="48" y="27"/>
                      <a:pt x="48" y="24"/>
                    </a:cubicBezTo>
                    <a:cubicBezTo>
                      <a:pt x="48" y="23"/>
                      <a:pt x="47" y="23"/>
                      <a:pt x="46" y="23"/>
                    </a:cubicBezTo>
                    <a:cubicBezTo>
                      <a:pt x="45" y="22"/>
                      <a:pt x="44" y="22"/>
                      <a:pt x="43" y="22"/>
                    </a:cubicBezTo>
                    <a:cubicBezTo>
                      <a:pt x="42" y="22"/>
                      <a:pt x="42" y="21"/>
                      <a:pt x="41" y="21"/>
                    </a:cubicBezTo>
                    <a:cubicBezTo>
                      <a:pt x="41" y="20"/>
                      <a:pt x="41" y="18"/>
                      <a:pt x="40" y="17"/>
                    </a:cubicBezTo>
                    <a:cubicBezTo>
                      <a:pt x="40" y="17"/>
                      <a:pt x="40" y="16"/>
                      <a:pt x="41" y="15"/>
                    </a:cubicBezTo>
                    <a:cubicBezTo>
                      <a:pt x="41" y="14"/>
                      <a:pt x="42" y="14"/>
                      <a:pt x="43" y="13"/>
                    </a:cubicBezTo>
                    <a:cubicBezTo>
                      <a:pt x="43" y="11"/>
                      <a:pt x="43" y="11"/>
                      <a:pt x="42" y="9"/>
                    </a:cubicBezTo>
                    <a:cubicBezTo>
                      <a:pt x="41" y="8"/>
                      <a:pt x="40" y="8"/>
                      <a:pt x="39" y="9"/>
                    </a:cubicBezTo>
                    <a:cubicBezTo>
                      <a:pt x="38" y="9"/>
                      <a:pt x="37" y="10"/>
                      <a:pt x="36" y="10"/>
                    </a:cubicBezTo>
                    <a:cubicBezTo>
                      <a:pt x="35" y="11"/>
                      <a:pt x="34" y="12"/>
                      <a:pt x="33" y="11"/>
                    </a:cubicBezTo>
                    <a:cubicBezTo>
                      <a:pt x="32" y="11"/>
                      <a:pt x="32" y="10"/>
                      <a:pt x="31" y="10"/>
                    </a:cubicBezTo>
                    <a:cubicBezTo>
                      <a:pt x="30" y="10"/>
                      <a:pt x="29" y="9"/>
                      <a:pt x="29" y="8"/>
                    </a:cubicBezTo>
                    <a:cubicBezTo>
                      <a:pt x="29" y="7"/>
                      <a:pt x="29" y="6"/>
                      <a:pt x="29" y="5"/>
                    </a:cubicBezTo>
                    <a:cubicBezTo>
                      <a:pt x="29" y="4"/>
                      <a:pt x="28" y="3"/>
                      <a:pt x="27" y="3"/>
                    </a:cubicBezTo>
                    <a:cubicBezTo>
                      <a:pt x="26" y="3"/>
                      <a:pt x="25" y="3"/>
                      <a:pt x="25" y="3"/>
                    </a:cubicBezTo>
                    <a:cubicBezTo>
                      <a:pt x="24" y="3"/>
                      <a:pt x="23" y="4"/>
                      <a:pt x="23" y="5"/>
                    </a:cubicBezTo>
                    <a:cubicBezTo>
                      <a:pt x="23" y="6"/>
                      <a:pt x="23" y="7"/>
                      <a:pt x="23" y="8"/>
                    </a:cubicBezTo>
                    <a:cubicBezTo>
                      <a:pt x="22" y="9"/>
                      <a:pt x="22" y="9"/>
                      <a:pt x="22" y="10"/>
                    </a:cubicBezTo>
                    <a:cubicBezTo>
                      <a:pt x="21" y="10"/>
                      <a:pt x="20" y="11"/>
                      <a:pt x="18" y="11"/>
                    </a:cubicBezTo>
                    <a:cubicBezTo>
                      <a:pt x="18" y="12"/>
                      <a:pt x="17" y="11"/>
                      <a:pt x="16" y="11"/>
                    </a:cubicBezTo>
                    <a:cubicBezTo>
                      <a:pt x="16" y="10"/>
                      <a:pt x="15" y="10"/>
                      <a:pt x="14" y="9"/>
                    </a:cubicBezTo>
                    <a:cubicBezTo>
                      <a:pt x="13" y="8"/>
                      <a:pt x="13"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22" name="Freeform 19">
                <a:extLst>
                  <a:ext uri="{FF2B5EF4-FFF2-40B4-BE49-F238E27FC236}">
                    <a16:creationId xmlns:a16="http://schemas.microsoft.com/office/drawing/2014/main" id="{E2AEEC86-2F7F-5A4C-B479-5808E5CAE8B8}"/>
                  </a:ext>
                </a:extLst>
              </p:cNvPr>
              <p:cNvSpPr>
                <a:spLocks noEditPoints="1"/>
              </p:cNvSpPr>
              <p:nvPr/>
            </p:nvSpPr>
            <p:spPr bwMode="auto">
              <a:xfrm>
                <a:off x="4866" y="1062"/>
                <a:ext cx="110" cy="110"/>
              </a:xfrm>
              <a:custGeom>
                <a:avLst/>
                <a:gdLst>
                  <a:gd name="T0" fmla="*/ 46 w 46"/>
                  <a:gd name="T1" fmla="*/ 23 h 46"/>
                  <a:gd name="T2" fmla="*/ 23 w 46"/>
                  <a:gd name="T3" fmla="*/ 46 h 46"/>
                  <a:gd name="T4" fmla="*/ 0 w 46"/>
                  <a:gd name="T5" fmla="*/ 23 h 46"/>
                  <a:gd name="T6" fmla="*/ 23 w 46"/>
                  <a:gd name="T7" fmla="*/ 0 h 46"/>
                  <a:gd name="T8" fmla="*/ 46 w 46"/>
                  <a:gd name="T9" fmla="*/ 23 h 46"/>
                  <a:gd name="T10" fmla="*/ 39 w 46"/>
                  <a:gd name="T11" fmla="*/ 23 h 46"/>
                  <a:gd name="T12" fmla="*/ 23 w 46"/>
                  <a:gd name="T13" fmla="*/ 7 h 46"/>
                  <a:gd name="T14" fmla="*/ 8 w 46"/>
                  <a:gd name="T15" fmla="*/ 23 h 46"/>
                  <a:gd name="T16" fmla="*/ 23 w 46"/>
                  <a:gd name="T17" fmla="*/ 39 h 46"/>
                  <a:gd name="T18" fmla="*/ 39 w 46"/>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46" y="23"/>
                    </a:moveTo>
                    <a:cubicBezTo>
                      <a:pt x="46" y="36"/>
                      <a:pt x="36" y="46"/>
                      <a:pt x="23" y="46"/>
                    </a:cubicBezTo>
                    <a:cubicBezTo>
                      <a:pt x="11" y="46"/>
                      <a:pt x="0" y="36"/>
                      <a:pt x="0" y="23"/>
                    </a:cubicBezTo>
                    <a:cubicBezTo>
                      <a:pt x="0" y="11"/>
                      <a:pt x="11" y="0"/>
                      <a:pt x="23" y="0"/>
                    </a:cubicBezTo>
                    <a:cubicBezTo>
                      <a:pt x="36" y="0"/>
                      <a:pt x="46" y="10"/>
                      <a:pt x="46" y="23"/>
                    </a:cubicBezTo>
                    <a:close/>
                    <a:moveTo>
                      <a:pt x="39" y="23"/>
                    </a:moveTo>
                    <a:cubicBezTo>
                      <a:pt x="39" y="14"/>
                      <a:pt x="32" y="8"/>
                      <a:pt x="23" y="7"/>
                    </a:cubicBezTo>
                    <a:cubicBezTo>
                      <a:pt x="15" y="7"/>
                      <a:pt x="8" y="14"/>
                      <a:pt x="8" y="23"/>
                    </a:cubicBezTo>
                    <a:cubicBezTo>
                      <a:pt x="8" y="32"/>
                      <a:pt x="15" y="39"/>
                      <a:pt x="23" y="39"/>
                    </a:cubicBezTo>
                    <a:cubicBezTo>
                      <a:pt x="32" y="39"/>
                      <a:pt x="39" y="32"/>
                      <a:pt x="3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23" name="Freeform 20">
                <a:extLst>
                  <a:ext uri="{FF2B5EF4-FFF2-40B4-BE49-F238E27FC236}">
                    <a16:creationId xmlns:a16="http://schemas.microsoft.com/office/drawing/2014/main" id="{A88C809C-1AC2-0B40-9DAC-BB5696A2ADF0}"/>
                  </a:ext>
                </a:extLst>
              </p:cNvPr>
              <p:cNvSpPr>
                <a:spLocks noEditPoints="1"/>
              </p:cNvSpPr>
              <p:nvPr/>
            </p:nvSpPr>
            <p:spPr bwMode="auto">
              <a:xfrm>
                <a:off x="5065" y="1266"/>
                <a:ext cx="48" cy="45"/>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10 w 20"/>
                  <a:gd name="T11" fmla="*/ 3 h 19"/>
                  <a:gd name="T12" fmla="*/ 4 w 20"/>
                  <a:gd name="T13" fmla="*/ 9 h 19"/>
                  <a:gd name="T14" fmla="*/ 10 w 20"/>
                  <a:gd name="T15" fmla="*/ 15 h 19"/>
                  <a:gd name="T16" fmla="*/ 16 w 20"/>
                  <a:gd name="T17" fmla="*/ 9 h 19"/>
                  <a:gd name="T18" fmla="*/ 10 w 20"/>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0"/>
                    </a:moveTo>
                    <a:cubicBezTo>
                      <a:pt x="15" y="0"/>
                      <a:pt x="20" y="4"/>
                      <a:pt x="20" y="9"/>
                    </a:cubicBezTo>
                    <a:cubicBezTo>
                      <a:pt x="20" y="15"/>
                      <a:pt x="15" y="19"/>
                      <a:pt x="10" y="19"/>
                    </a:cubicBezTo>
                    <a:cubicBezTo>
                      <a:pt x="5" y="19"/>
                      <a:pt x="0" y="15"/>
                      <a:pt x="0" y="9"/>
                    </a:cubicBezTo>
                    <a:cubicBezTo>
                      <a:pt x="0" y="4"/>
                      <a:pt x="4" y="0"/>
                      <a:pt x="10" y="0"/>
                    </a:cubicBezTo>
                    <a:close/>
                    <a:moveTo>
                      <a:pt x="10" y="3"/>
                    </a:moveTo>
                    <a:cubicBezTo>
                      <a:pt x="7" y="3"/>
                      <a:pt x="4" y="6"/>
                      <a:pt x="4" y="9"/>
                    </a:cubicBezTo>
                    <a:cubicBezTo>
                      <a:pt x="4" y="13"/>
                      <a:pt x="6" y="15"/>
                      <a:pt x="10" y="15"/>
                    </a:cubicBezTo>
                    <a:cubicBezTo>
                      <a:pt x="13" y="15"/>
                      <a:pt x="16" y="13"/>
                      <a:pt x="16" y="9"/>
                    </a:cubicBezTo>
                    <a:cubicBezTo>
                      <a:pt x="16" y="6"/>
                      <a:pt x="13" y="3"/>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685818"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pSp>
      <p:sp>
        <p:nvSpPr>
          <p:cNvPr id="32" name="矩形 31">
            <a:extLst>
              <a:ext uri="{FF2B5EF4-FFF2-40B4-BE49-F238E27FC236}">
                <a16:creationId xmlns:a16="http://schemas.microsoft.com/office/drawing/2014/main" id="{998E46CB-D2A4-5348-AF46-D18D24958A0E}"/>
              </a:ext>
            </a:extLst>
          </p:cNvPr>
          <p:cNvSpPr/>
          <p:nvPr/>
        </p:nvSpPr>
        <p:spPr>
          <a:xfrm>
            <a:off x="558866" y="1509555"/>
            <a:ext cx="10777349" cy="777842"/>
          </a:xfrm>
          <a:prstGeom prst="rect">
            <a:avLst/>
          </a:prstGeom>
        </p:spPr>
        <p:txBody>
          <a:bodyPr wrap="square">
            <a:spAutoFit/>
          </a:bodyPr>
          <a:lstStyle/>
          <a:p>
            <a:pPr indent="454036">
              <a:lnSpc>
                <a:spcPct val="130000"/>
              </a:lnSpc>
            </a:pPr>
            <a:r>
              <a:rPr lang="en-US" altLang="zh-CN" sz="1801" dirty="0">
                <a:solidFill>
                  <a:schemeClr val="tx1">
                    <a:lumMod val="85000"/>
                    <a:lumOff val="15000"/>
                  </a:schemeClr>
                </a:solidFill>
                <a:latin typeface="Microsoft YaHei" panose="020B0503020204020204" pitchFamily="34" charset="-122"/>
                <a:ea typeface="Microsoft YaHei" panose="020B0503020204020204" pitchFamily="34" charset="-122"/>
              </a:rPr>
              <a:t>CARSI</a:t>
            </a:r>
            <a:r>
              <a:rPr lang="zh-CN" altLang="en-US" sz="1801" dirty="0">
                <a:solidFill>
                  <a:schemeClr val="tx1">
                    <a:lumMod val="85000"/>
                    <a:lumOff val="15000"/>
                  </a:schemeClr>
                </a:solidFill>
                <a:latin typeface="Microsoft YaHei" panose="020B0503020204020204" pitchFamily="34" charset="-122"/>
                <a:ea typeface="Microsoft YaHei" panose="020B0503020204020204" pitchFamily="34" charset="-122"/>
              </a:rPr>
              <a:t>以国际上国家级教育科研网</a:t>
            </a:r>
            <a:r>
              <a:rPr lang="en-US" altLang="zh-CN" sz="1801" dirty="0">
                <a:solidFill>
                  <a:schemeClr val="tx1">
                    <a:lumMod val="85000"/>
                    <a:lumOff val="15000"/>
                  </a:schemeClr>
                </a:solidFill>
                <a:latin typeface="Microsoft YaHei" panose="020B0503020204020204" pitchFamily="34" charset="-122"/>
                <a:ea typeface="Microsoft YaHei" panose="020B0503020204020204" pitchFamily="34" charset="-122"/>
              </a:rPr>
              <a:t>NREN</a:t>
            </a:r>
            <a:r>
              <a:rPr lang="zh-CN" altLang="en-US" sz="1801" dirty="0">
                <a:solidFill>
                  <a:schemeClr val="tx1">
                    <a:lumMod val="85000"/>
                    <a:lumOff val="15000"/>
                  </a:schemeClr>
                </a:solidFill>
                <a:latin typeface="Microsoft YaHei" panose="020B0503020204020204" pitchFamily="34" charset="-122"/>
                <a:ea typeface="Microsoft YaHei" panose="020B0503020204020204" pitchFamily="34" charset="-122"/>
              </a:rPr>
              <a:t>普遍采用的美国</a:t>
            </a:r>
            <a:r>
              <a:rPr lang="en-US" altLang="zh-CN" sz="1801" dirty="0">
                <a:solidFill>
                  <a:schemeClr val="tx1">
                    <a:lumMod val="85000"/>
                    <a:lumOff val="15000"/>
                  </a:schemeClr>
                </a:solidFill>
                <a:latin typeface="Microsoft YaHei" panose="020B0503020204020204" pitchFamily="34" charset="-122"/>
                <a:ea typeface="Microsoft YaHei" panose="020B0503020204020204" pitchFamily="34" charset="-122"/>
              </a:rPr>
              <a:t>Internet2 Shibboleth</a:t>
            </a:r>
            <a:r>
              <a:rPr lang="zh-CN" altLang="en-US" sz="1801" dirty="0">
                <a:solidFill>
                  <a:schemeClr val="tx1">
                    <a:lumMod val="85000"/>
                    <a:lumOff val="15000"/>
                  </a:schemeClr>
                </a:solidFill>
                <a:latin typeface="Microsoft YaHei" panose="020B0503020204020204" pitchFamily="34" charset="-122"/>
                <a:ea typeface="Microsoft YaHei" panose="020B0503020204020204" pitchFamily="34" charset="-122"/>
              </a:rPr>
              <a:t>中间件为技术基础，符合国际标准，方便接入在其他国家已经成功部署的</a:t>
            </a:r>
            <a:r>
              <a:rPr lang="en-US" altLang="zh-CN" sz="1801" dirty="0">
                <a:solidFill>
                  <a:schemeClr val="tx1">
                    <a:lumMod val="85000"/>
                    <a:lumOff val="15000"/>
                  </a:schemeClr>
                </a:solidFill>
                <a:latin typeface="Microsoft YaHei" panose="020B0503020204020204" pitchFamily="34" charset="-122"/>
                <a:ea typeface="Microsoft YaHei" panose="020B0503020204020204" pitchFamily="34" charset="-122"/>
              </a:rPr>
              <a:t>Shibboleth</a:t>
            </a:r>
            <a:r>
              <a:rPr lang="zh-CN" altLang="en-US" sz="1801" dirty="0">
                <a:solidFill>
                  <a:schemeClr val="tx1">
                    <a:lumMod val="85000"/>
                    <a:lumOff val="15000"/>
                  </a:schemeClr>
                </a:solidFill>
                <a:latin typeface="Microsoft YaHei" panose="020B0503020204020204" pitchFamily="34" charset="-122"/>
                <a:ea typeface="Microsoft YaHei" panose="020B0503020204020204" pitchFamily="34" charset="-122"/>
              </a:rPr>
              <a:t>应用资源。</a:t>
            </a:r>
            <a:endParaRPr lang="en-US" altLang="zh-CN" sz="1801" dirty="0">
              <a:solidFill>
                <a:schemeClr val="tx1">
                  <a:lumMod val="85000"/>
                  <a:lumOff val="15000"/>
                </a:schemeClr>
              </a:solidFill>
              <a:latin typeface="Microsoft YaHei" panose="020B0503020204020204" pitchFamily="34" charset="-122"/>
              <a:ea typeface="Microsoft YaHei" panose="020B0503020204020204" pitchFamily="34" charset="-122"/>
            </a:endParaRPr>
          </a:p>
        </p:txBody>
      </p:sp>
      <p:sp>
        <p:nvSpPr>
          <p:cNvPr id="33" name="矩形 32">
            <a:extLst>
              <a:ext uri="{FF2B5EF4-FFF2-40B4-BE49-F238E27FC236}">
                <a16:creationId xmlns:a16="http://schemas.microsoft.com/office/drawing/2014/main" id="{7CA10B84-F676-0D42-9A79-8BC950D5B521}"/>
              </a:ext>
            </a:extLst>
          </p:cNvPr>
          <p:cNvSpPr/>
          <p:nvPr/>
        </p:nvSpPr>
        <p:spPr>
          <a:xfrm>
            <a:off x="543827" y="988562"/>
            <a:ext cx="6466322" cy="400110"/>
          </a:xfrm>
          <a:prstGeom prst="rect">
            <a:avLst/>
          </a:prstGeom>
        </p:spPr>
        <p:txBody>
          <a:bodyPr wrap="none">
            <a:spAutoFit/>
          </a:bodyPr>
          <a:lstStyle/>
          <a:p>
            <a:r>
              <a:rPr lang="en-US" altLang="zh-CN" sz="2000" b="1" dirty="0">
                <a:solidFill>
                  <a:schemeClr val="tx1">
                    <a:lumMod val="85000"/>
                    <a:lumOff val="15000"/>
                  </a:schemeClr>
                </a:solidFill>
                <a:latin typeface="Microsoft YaHei" panose="020B0503020204020204" pitchFamily="34" charset="-122"/>
                <a:ea typeface="Microsoft YaHei" panose="020B0503020204020204" pitchFamily="34" charset="-122"/>
              </a:rPr>
              <a:t>CARSI</a:t>
            </a:r>
            <a:r>
              <a:rPr lang="zh-CN" altLang="en-US" sz="2000" b="1" dirty="0">
                <a:solidFill>
                  <a:schemeClr val="tx1">
                    <a:lumMod val="85000"/>
                    <a:lumOff val="15000"/>
                  </a:schemeClr>
                </a:solidFill>
                <a:latin typeface="Microsoft YaHei" panose="020B0503020204020204" pitchFamily="34" charset="-122"/>
                <a:ea typeface="Microsoft YaHei" panose="020B0503020204020204" pitchFamily="34" charset="-122"/>
              </a:rPr>
              <a:t>以美国</a:t>
            </a:r>
            <a:r>
              <a:rPr lang="en-US" altLang="zh-CN" sz="2000" b="1" dirty="0">
                <a:solidFill>
                  <a:schemeClr val="tx1">
                    <a:lumMod val="85000"/>
                    <a:lumOff val="15000"/>
                  </a:schemeClr>
                </a:solidFill>
                <a:latin typeface="Microsoft YaHei" panose="020B0503020204020204" pitchFamily="34" charset="-122"/>
                <a:ea typeface="Microsoft YaHei" panose="020B0503020204020204" pitchFamily="34" charset="-122"/>
              </a:rPr>
              <a:t>Internet2 Shibboleth</a:t>
            </a:r>
            <a:r>
              <a:rPr lang="zh-CN" altLang="en-US" sz="2000" b="1" dirty="0">
                <a:solidFill>
                  <a:schemeClr val="tx1">
                    <a:lumMod val="85000"/>
                    <a:lumOff val="15000"/>
                  </a:schemeClr>
                </a:solidFill>
                <a:latin typeface="Microsoft YaHei" panose="020B0503020204020204" pitchFamily="34" charset="-122"/>
                <a:ea typeface="Microsoft YaHei" panose="020B0503020204020204" pitchFamily="34" charset="-122"/>
              </a:rPr>
              <a:t>中间件为技术基础</a:t>
            </a:r>
          </a:p>
        </p:txBody>
      </p:sp>
    </p:spTree>
    <p:extLst>
      <p:ext uri="{BB962C8B-B14F-4D97-AF65-F5344CB8AC3E}">
        <p14:creationId xmlns:p14="http://schemas.microsoft.com/office/powerpoint/2010/main" val="268608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21283-28D0-9A47-B410-FF1681959336}"/>
              </a:ext>
            </a:extLst>
          </p:cNvPr>
          <p:cNvSpPr>
            <a:spLocks noGrp="1"/>
          </p:cNvSpPr>
          <p:nvPr>
            <p:ph type="title"/>
          </p:nvPr>
        </p:nvSpPr>
        <p:spPr>
          <a:xfrm>
            <a:off x="982029" y="310629"/>
            <a:ext cx="2816797" cy="480131"/>
          </a:xfrm>
        </p:spPr>
        <p:txBody>
          <a:bodyPr/>
          <a:lstStyle/>
          <a:p>
            <a:r>
              <a:rPr kumimoji="1" lang="en-US" altLang="zh-CN" dirty="0"/>
              <a:t>2.</a:t>
            </a:r>
            <a:r>
              <a:rPr kumimoji="1" lang="zh-CN" altLang="en-US" dirty="0"/>
              <a:t> </a:t>
            </a:r>
            <a:r>
              <a:rPr kumimoji="1" lang="en-US" altLang="zh-CN" dirty="0"/>
              <a:t>CARSI</a:t>
            </a:r>
            <a:r>
              <a:rPr kumimoji="1" lang="zh-CN" altLang="en-US" dirty="0"/>
              <a:t>服务</a:t>
            </a:r>
          </a:p>
        </p:txBody>
      </p:sp>
      <p:sp>
        <p:nvSpPr>
          <p:cNvPr id="3" name="矩形 2">
            <a:extLst>
              <a:ext uri="{FF2B5EF4-FFF2-40B4-BE49-F238E27FC236}">
                <a16:creationId xmlns:a16="http://schemas.microsoft.com/office/drawing/2014/main" id="{53AC5D7F-F2D9-7649-B5E7-1203743F7A21}"/>
              </a:ext>
            </a:extLst>
          </p:cNvPr>
          <p:cNvSpPr/>
          <p:nvPr/>
        </p:nvSpPr>
        <p:spPr>
          <a:xfrm>
            <a:off x="3735064" y="1003893"/>
            <a:ext cx="4846412" cy="400110"/>
          </a:xfrm>
          <a:prstGeom prst="rect">
            <a:avLst/>
          </a:prstGeom>
          <a:solidFill>
            <a:srgbClr val="1199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SP</a:t>
            </a:r>
            <a:r>
              <a:rPr kumimoji="0" lang="zh-CN" altLang="en-US"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38</a:t>
            </a:r>
            <a:r>
              <a:rPr kumimoji="0" lang="zh-CN" altLang="en-US"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个服务提供商</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百余</a:t>
            </a:r>
            <a:r>
              <a:rPr kumimoji="0" lang="zh-CN" altLang="en-US"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个资源产品</a:t>
            </a:r>
          </a:p>
        </p:txBody>
      </p:sp>
      <p:sp>
        <p:nvSpPr>
          <p:cNvPr id="4" name="矩形 3">
            <a:extLst>
              <a:ext uri="{FF2B5EF4-FFF2-40B4-BE49-F238E27FC236}">
                <a16:creationId xmlns:a16="http://schemas.microsoft.com/office/drawing/2014/main" id="{0FC4BB3D-36F0-814F-AA7D-ECDF3D1E8837}"/>
              </a:ext>
            </a:extLst>
          </p:cNvPr>
          <p:cNvSpPr/>
          <p:nvPr/>
        </p:nvSpPr>
        <p:spPr>
          <a:xfrm>
            <a:off x="4272049" y="3937491"/>
            <a:ext cx="3574808" cy="400110"/>
          </a:xfrm>
          <a:prstGeom prst="rect">
            <a:avLst/>
          </a:prstGeom>
          <a:solidFill>
            <a:srgbClr val="1199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altLang="zh-CN" sz="2000" b="1" i="0" u="none" strike="noStrike" kern="1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IdP</a:t>
            </a:r>
            <a:r>
              <a:rPr kumimoji="0" lang="zh-CN" altLang="en"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579</a:t>
            </a:r>
            <a:r>
              <a:rPr kumimoji="0" lang="zh-CN" altLang="en-US" sz="20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所高校和机构</a:t>
            </a:r>
          </a:p>
        </p:txBody>
      </p:sp>
      <p:graphicFrame>
        <p:nvGraphicFramePr>
          <p:cNvPr id="5" name="表格 4">
            <a:extLst>
              <a:ext uri="{FF2B5EF4-FFF2-40B4-BE49-F238E27FC236}">
                <a16:creationId xmlns:a16="http://schemas.microsoft.com/office/drawing/2014/main" id="{FDAF7E83-3BC6-E547-8F68-032AD86C24E5}"/>
              </a:ext>
            </a:extLst>
          </p:cNvPr>
          <p:cNvGraphicFramePr>
            <a:graphicFrameLocks noGrp="1"/>
          </p:cNvGraphicFramePr>
          <p:nvPr>
            <p:extLst>
              <p:ext uri="{D42A27DB-BD31-4B8C-83A1-F6EECF244321}">
                <p14:modId xmlns:p14="http://schemas.microsoft.com/office/powerpoint/2010/main" val="617874225"/>
              </p:ext>
            </p:extLst>
          </p:nvPr>
        </p:nvGraphicFramePr>
        <p:xfrm>
          <a:off x="576671" y="4374996"/>
          <a:ext cx="10918614" cy="2037282"/>
        </p:xfrm>
        <a:graphic>
          <a:graphicData uri="http://schemas.openxmlformats.org/drawingml/2006/table">
            <a:tbl>
              <a:tblPr/>
              <a:tblGrid>
                <a:gridCol w="2134376">
                  <a:extLst>
                    <a:ext uri="{9D8B030D-6E8A-4147-A177-3AD203B41FA5}">
                      <a16:colId xmlns:a16="http://schemas.microsoft.com/office/drawing/2014/main" val="2583910486"/>
                    </a:ext>
                  </a:extLst>
                </a:gridCol>
                <a:gridCol w="2157413">
                  <a:extLst>
                    <a:ext uri="{9D8B030D-6E8A-4147-A177-3AD203B41FA5}">
                      <a16:colId xmlns:a16="http://schemas.microsoft.com/office/drawing/2014/main" val="1342155768"/>
                    </a:ext>
                  </a:extLst>
                </a:gridCol>
                <a:gridCol w="2428875">
                  <a:extLst>
                    <a:ext uri="{9D8B030D-6E8A-4147-A177-3AD203B41FA5}">
                      <a16:colId xmlns:a16="http://schemas.microsoft.com/office/drawing/2014/main" val="2259321939"/>
                    </a:ext>
                  </a:extLst>
                </a:gridCol>
                <a:gridCol w="2028825">
                  <a:extLst>
                    <a:ext uri="{9D8B030D-6E8A-4147-A177-3AD203B41FA5}">
                      <a16:colId xmlns:a16="http://schemas.microsoft.com/office/drawing/2014/main" val="4062082708"/>
                    </a:ext>
                  </a:extLst>
                </a:gridCol>
                <a:gridCol w="2169125">
                  <a:extLst>
                    <a:ext uri="{9D8B030D-6E8A-4147-A177-3AD203B41FA5}">
                      <a16:colId xmlns:a16="http://schemas.microsoft.com/office/drawing/2014/main" val="616603623"/>
                    </a:ext>
                  </a:extLst>
                </a:gridCol>
              </a:tblGrid>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北京大学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长春理工大学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上海师范大学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杭州师范大学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浙江理工大学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337432"/>
                  </a:ext>
                </a:extLst>
              </a:tr>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厦门大学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河南师范大学新联学院</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深圳大学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上海大学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温州医科大学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2720126"/>
                  </a:ext>
                </a:extLst>
              </a:tr>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沈阳农业大学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浙江工商大学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南京林业大学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南方医科大学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中国地质大学（北京）</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5696422"/>
                  </a:ext>
                </a:extLst>
              </a:tr>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中国科学技术大学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上海财经大学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四川大学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中南民族大学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燕山大学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9338768"/>
                  </a:ext>
                </a:extLst>
              </a:tr>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山东大学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浙江大学城市学院</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大连海事大学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北京化工大学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浙江海洋大学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5797413"/>
                  </a:ext>
                </a:extLst>
              </a:tr>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华东师范大学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天津大学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海南大学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山东农业大学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rPr>
                        <a:t>江南大学</a:t>
                      </a: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92725"/>
                  </a:ext>
                </a:extLst>
              </a:tr>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a:r>
                        <a:rPr lang="zh-CN" altLang="en-US" sz="1400" b="0" dirty="0">
                          <a:solidFill>
                            <a:schemeClr val="tx1"/>
                          </a:solidFill>
                          <a:effectLst/>
                          <a:latin typeface="Microsoft Yahei" panose="020B0503020204020204" pitchFamily="34" charset="-122"/>
                          <a:ea typeface="Microsoft Yahei" panose="020B0503020204020204" pitchFamily="34" charset="-122"/>
                        </a:rPr>
                        <a:t>华中科技大学</a:t>
                      </a:r>
                    </a:p>
                  </a:txBody>
                  <a:tcPr marL="47625" marR="47625" marT="28575" marB="28575"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中国人民大学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浙江中医药大学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a:r>
                        <a:rPr lang="zh-CN" altLang="en-US" sz="1400" b="0" dirty="0">
                          <a:solidFill>
                            <a:schemeClr val="tx1"/>
                          </a:solidFill>
                          <a:effectLst/>
                          <a:latin typeface="Microsoft Yahei" panose="020B0503020204020204" pitchFamily="34" charset="-122"/>
                          <a:ea typeface="Microsoft Yahei" panose="020B0503020204020204" pitchFamily="34" charset="-122"/>
                        </a:rPr>
                        <a:t>电子科技大学</a:t>
                      </a:r>
                    </a:p>
                  </a:txBody>
                  <a:tcPr marL="47625" marR="47625" marT="28575" marB="28575"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i="0" dirty="0">
                          <a:solidFill>
                            <a:schemeClr val="tx1"/>
                          </a:solidFill>
                          <a:effectLst/>
                          <a:latin typeface="Microsoft YaHei" panose="020B0503020204020204" pitchFamily="34" charset="-122"/>
                          <a:ea typeface="Microsoft YaHei" panose="020B0503020204020204" pitchFamily="34" charset="-122"/>
                        </a:rPr>
                        <a:t>潍坊医学院</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376225"/>
                  </a:ext>
                </a:extLst>
              </a:tr>
              <a:tr h="252396">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a:solidFill>
                            <a:schemeClr val="tx1"/>
                          </a:solidFill>
                          <a:effectLst/>
                          <a:latin typeface="Microsoft YaHei" panose="020B0503020204020204" pitchFamily="34" charset="-122"/>
                          <a:ea typeface="Microsoft YaHei" panose="020B0503020204020204" pitchFamily="34" charset="-122"/>
                        </a:rPr>
                        <a:t>西交利物浦大学</a:t>
                      </a:r>
                      <a:endParaRPr lang="zh-CN" altLang="en-US" sz="1400" b="0" i="0" u="none" strike="noStrike">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清华大学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北京师范大学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algn="ctr" fontAlgn="ctr"/>
                      <a:r>
                        <a:rPr lang="zh-CN" altLang="en-US" sz="1400" b="0" u="none" strike="noStrike" dirty="0">
                          <a:solidFill>
                            <a:schemeClr val="tx1"/>
                          </a:solidFill>
                          <a:effectLst/>
                          <a:latin typeface="Microsoft YaHei" panose="020B0503020204020204" pitchFamily="34" charset="-122"/>
                          <a:ea typeface="Microsoft YaHei" panose="020B0503020204020204" pitchFamily="34" charset="-122"/>
                        </a:rPr>
                        <a:t>武汉大学</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字魂59号-创粗黑"/>
                          <a:ea typeface="字魂59号-创粗黑"/>
                        </a:defRPr>
                      </a:lvl1pPr>
                      <a:lvl2pPr marL="457189" algn="l" defTabSz="914377" rtl="0" eaLnBrk="1" latinLnBrk="0" hangingPunct="1">
                        <a:defRPr sz="1800" kern="1200">
                          <a:solidFill>
                            <a:schemeClr val="dk1"/>
                          </a:solidFill>
                          <a:latin typeface="字魂59号-创粗黑"/>
                          <a:ea typeface="字魂59号-创粗黑"/>
                        </a:defRPr>
                      </a:lvl2pPr>
                      <a:lvl3pPr marL="914377" algn="l" defTabSz="914377" rtl="0" eaLnBrk="1" latinLnBrk="0" hangingPunct="1">
                        <a:defRPr sz="1800" kern="1200">
                          <a:solidFill>
                            <a:schemeClr val="dk1"/>
                          </a:solidFill>
                          <a:latin typeface="字魂59号-创粗黑"/>
                          <a:ea typeface="字魂59号-创粗黑"/>
                        </a:defRPr>
                      </a:lvl3pPr>
                      <a:lvl4pPr marL="1371566" algn="l" defTabSz="914377" rtl="0" eaLnBrk="1" latinLnBrk="0" hangingPunct="1">
                        <a:defRPr sz="1800" kern="1200">
                          <a:solidFill>
                            <a:schemeClr val="dk1"/>
                          </a:solidFill>
                          <a:latin typeface="字魂59号-创粗黑"/>
                          <a:ea typeface="字魂59号-创粗黑"/>
                        </a:defRPr>
                      </a:lvl4pPr>
                      <a:lvl5pPr marL="1828754" algn="l" defTabSz="914377" rtl="0" eaLnBrk="1" latinLnBrk="0" hangingPunct="1">
                        <a:defRPr sz="1800" kern="1200">
                          <a:solidFill>
                            <a:schemeClr val="dk1"/>
                          </a:solidFill>
                          <a:latin typeface="字魂59号-创粗黑"/>
                          <a:ea typeface="字魂59号-创粗黑"/>
                        </a:defRPr>
                      </a:lvl5pPr>
                      <a:lvl6pPr marL="2285943" algn="l" defTabSz="914377" rtl="0" eaLnBrk="1" latinLnBrk="0" hangingPunct="1">
                        <a:defRPr sz="1800" kern="1200">
                          <a:solidFill>
                            <a:schemeClr val="dk1"/>
                          </a:solidFill>
                          <a:latin typeface="字魂59号-创粗黑"/>
                          <a:ea typeface="字魂59号-创粗黑"/>
                        </a:defRPr>
                      </a:lvl6pPr>
                      <a:lvl7pPr marL="2743131" algn="l" defTabSz="914377" rtl="0" eaLnBrk="1" latinLnBrk="0" hangingPunct="1">
                        <a:defRPr sz="1800" kern="1200">
                          <a:solidFill>
                            <a:schemeClr val="dk1"/>
                          </a:solidFill>
                          <a:latin typeface="字魂59号-创粗黑"/>
                          <a:ea typeface="字魂59号-创粗黑"/>
                        </a:defRPr>
                      </a:lvl7pPr>
                      <a:lvl8pPr marL="3200320" algn="l" defTabSz="914377" rtl="0" eaLnBrk="1" latinLnBrk="0" hangingPunct="1">
                        <a:defRPr sz="1800" kern="1200">
                          <a:solidFill>
                            <a:schemeClr val="dk1"/>
                          </a:solidFill>
                          <a:latin typeface="字魂59号-创粗黑"/>
                          <a:ea typeface="字魂59号-创粗黑"/>
                        </a:defRPr>
                      </a:lvl8pPr>
                      <a:lvl9pPr marL="3657509" algn="l" defTabSz="914377" rtl="0" eaLnBrk="1" latinLnBrk="0" hangingPunct="1">
                        <a:defRPr sz="1800" kern="1200">
                          <a:solidFill>
                            <a:schemeClr val="dk1"/>
                          </a:solidFill>
                          <a:latin typeface="字魂59号-创粗黑"/>
                          <a:ea typeface="字魂59号-创粗黑"/>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Microsoft YaHei" panose="020B0503020204020204" pitchFamily="34" charset="-122"/>
                          <a:ea typeface="Microsoft YaHei" panose="020B0503020204020204" pitchFamily="34" charset="-122"/>
                        </a:rPr>
                        <a:t>……</a:t>
                      </a:r>
                      <a:endParaRPr lang="zh-CN" altLang="en-US" sz="1400" b="0" i="0" u="none" strike="noStrike" dirty="0">
                        <a:solidFill>
                          <a:schemeClr val="tx1"/>
                        </a:solidFill>
                        <a:effectLst/>
                        <a:latin typeface="Microsoft YaHei" panose="020B0503020204020204" pitchFamily="34" charset="-122"/>
                        <a:ea typeface="Microsoft YaHei" panose="020B0503020204020204" pitchFamily="34" charset="-122"/>
                      </a:endParaRPr>
                    </a:p>
                  </a:txBody>
                  <a:tcPr marL="8337" marR="8337" marT="8337"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971531"/>
                  </a:ext>
                </a:extLst>
              </a:tr>
            </a:tbl>
          </a:graphicData>
        </a:graphic>
      </p:graphicFrame>
      <p:grpSp>
        <p:nvGrpSpPr>
          <p:cNvPr id="39" name="组合 38">
            <a:extLst>
              <a:ext uri="{FF2B5EF4-FFF2-40B4-BE49-F238E27FC236}">
                <a16:creationId xmlns:a16="http://schemas.microsoft.com/office/drawing/2014/main" id="{83F9170E-342F-B84D-AD09-AA71C8504B2A}"/>
              </a:ext>
            </a:extLst>
          </p:cNvPr>
          <p:cNvGrpSpPr/>
          <p:nvPr/>
        </p:nvGrpSpPr>
        <p:grpSpPr>
          <a:xfrm>
            <a:off x="152400" y="1465324"/>
            <a:ext cx="11366361" cy="2381847"/>
            <a:chOff x="0" y="1566924"/>
            <a:chExt cx="11366361" cy="2381847"/>
          </a:xfrm>
        </p:grpSpPr>
        <p:sp>
          <p:nvSpPr>
            <p:cNvPr id="38" name="矩形 37">
              <a:extLst>
                <a:ext uri="{FF2B5EF4-FFF2-40B4-BE49-F238E27FC236}">
                  <a16:creationId xmlns:a16="http://schemas.microsoft.com/office/drawing/2014/main" id="{C116E04E-D1FE-DA4C-A889-CA217A7A830C}"/>
                </a:ext>
              </a:extLst>
            </p:cNvPr>
            <p:cNvSpPr/>
            <p:nvPr/>
          </p:nvSpPr>
          <p:spPr>
            <a:xfrm>
              <a:off x="447748" y="1566924"/>
              <a:ext cx="10918613" cy="2381847"/>
            </a:xfrm>
            <a:prstGeom prst="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txBody>
            <a:bodyPr rtlCol="0" anchor="ctr"/>
            <a:lstStyle/>
            <a:p>
              <a:endParaRPr lang="zh-CN" altLang="en-US">
                <a:solidFill>
                  <a:schemeClr val="tx1"/>
                </a:solidFill>
              </a:endParaRPr>
            </a:p>
          </p:txBody>
        </p:sp>
        <p:grpSp>
          <p:nvGrpSpPr>
            <p:cNvPr id="6" name="组合 5">
              <a:extLst>
                <a:ext uri="{FF2B5EF4-FFF2-40B4-BE49-F238E27FC236}">
                  <a16:creationId xmlns:a16="http://schemas.microsoft.com/office/drawing/2014/main" id="{E41DD3ED-337A-D04E-9372-E7E82A7B94FE}"/>
                </a:ext>
              </a:extLst>
            </p:cNvPr>
            <p:cNvGrpSpPr/>
            <p:nvPr/>
          </p:nvGrpSpPr>
          <p:grpSpPr>
            <a:xfrm>
              <a:off x="0" y="1656305"/>
              <a:ext cx="11089492" cy="2292466"/>
              <a:chOff x="-207000" y="934750"/>
              <a:chExt cx="16479718" cy="3406758"/>
            </a:xfrm>
          </p:grpSpPr>
          <p:pic>
            <p:nvPicPr>
              <p:cNvPr id="7" name="图片 6">
                <a:extLst>
                  <a:ext uri="{FF2B5EF4-FFF2-40B4-BE49-F238E27FC236}">
                    <a16:creationId xmlns:a16="http://schemas.microsoft.com/office/drawing/2014/main" id="{EFF0ABEB-E2EF-B24C-B67A-0D207868BAD1}"/>
                  </a:ext>
                </a:extLst>
              </p:cNvPr>
              <p:cNvPicPr>
                <a:picLocks noChangeAspect="1"/>
              </p:cNvPicPr>
              <p:nvPr/>
            </p:nvPicPr>
            <p:blipFill>
              <a:blip r:embed="rId3"/>
              <a:stretch>
                <a:fillRect/>
              </a:stretch>
            </p:blipFill>
            <p:spPr>
              <a:xfrm>
                <a:off x="-207000" y="2415473"/>
                <a:ext cx="3404597" cy="872974"/>
              </a:xfrm>
              <a:prstGeom prst="rect">
                <a:avLst/>
              </a:prstGeom>
            </p:spPr>
          </p:pic>
          <p:grpSp>
            <p:nvGrpSpPr>
              <p:cNvPr id="8" name="组合 7">
                <a:extLst>
                  <a:ext uri="{FF2B5EF4-FFF2-40B4-BE49-F238E27FC236}">
                    <a16:creationId xmlns:a16="http://schemas.microsoft.com/office/drawing/2014/main" id="{88B2ADC3-CFD1-D740-9028-730F6DC40107}"/>
                  </a:ext>
                </a:extLst>
              </p:cNvPr>
              <p:cNvGrpSpPr/>
              <p:nvPr/>
            </p:nvGrpSpPr>
            <p:grpSpPr>
              <a:xfrm>
                <a:off x="641287" y="934750"/>
                <a:ext cx="15631431" cy="3406758"/>
                <a:chOff x="641287" y="934750"/>
                <a:chExt cx="15631431" cy="3406758"/>
              </a:xfrm>
            </p:grpSpPr>
            <p:grpSp>
              <p:nvGrpSpPr>
                <p:cNvPr id="9" name="组合 8">
                  <a:extLst>
                    <a:ext uri="{FF2B5EF4-FFF2-40B4-BE49-F238E27FC236}">
                      <a16:creationId xmlns:a16="http://schemas.microsoft.com/office/drawing/2014/main" id="{931599EB-DCD8-494B-A6F0-E0F73D2D90CD}"/>
                    </a:ext>
                  </a:extLst>
                </p:cNvPr>
                <p:cNvGrpSpPr/>
                <p:nvPr/>
              </p:nvGrpSpPr>
              <p:grpSpPr>
                <a:xfrm>
                  <a:off x="6867439" y="2753753"/>
                  <a:ext cx="1892891" cy="1277762"/>
                  <a:chOff x="8569789" y="4528082"/>
                  <a:chExt cx="1370151" cy="924896"/>
                </a:xfrm>
              </p:grpSpPr>
              <p:pic>
                <p:nvPicPr>
                  <p:cNvPr id="34" name="图片 33">
                    <a:extLst>
                      <a:ext uri="{FF2B5EF4-FFF2-40B4-BE49-F238E27FC236}">
                        <a16:creationId xmlns:a16="http://schemas.microsoft.com/office/drawing/2014/main" id="{63B8E738-E2A4-C94D-8E78-465CD14575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69789" y="4528082"/>
                    <a:ext cx="1336748" cy="510560"/>
                  </a:xfrm>
                  <a:prstGeom prst="rect">
                    <a:avLst/>
                  </a:prstGeom>
                  <a:solidFill>
                    <a:srgbClr val="FFFFFF"/>
                  </a:solidFill>
                </p:spPr>
              </p:pic>
              <p:pic>
                <p:nvPicPr>
                  <p:cNvPr id="35" name="图片 34">
                    <a:extLst>
                      <a:ext uri="{FF2B5EF4-FFF2-40B4-BE49-F238E27FC236}">
                        <a16:creationId xmlns:a16="http://schemas.microsoft.com/office/drawing/2014/main" id="{8317AD00-307C-BB4B-8844-006AAD3354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54209" y="4981542"/>
                    <a:ext cx="985731" cy="471436"/>
                  </a:xfrm>
                  <a:prstGeom prst="rect">
                    <a:avLst/>
                  </a:prstGeom>
                  <a:solidFill>
                    <a:srgbClr val="FFFFFF"/>
                  </a:solidFill>
                </p:spPr>
              </p:pic>
            </p:grpSp>
            <p:pic>
              <p:nvPicPr>
                <p:cNvPr id="10" name="图片 9">
                  <a:extLst>
                    <a:ext uri="{FF2B5EF4-FFF2-40B4-BE49-F238E27FC236}">
                      <a16:creationId xmlns:a16="http://schemas.microsoft.com/office/drawing/2014/main" id="{A4F06B4A-F51A-0B48-833E-9D65D1E78910}"/>
                    </a:ext>
                  </a:extLst>
                </p:cNvPr>
                <p:cNvPicPr/>
                <p:nvPr/>
              </p:nvPicPr>
              <p:blipFill>
                <a:blip r:embed="rId6"/>
                <a:stretch>
                  <a:fillRect/>
                </a:stretch>
              </p:blipFill>
              <p:spPr>
                <a:xfrm>
                  <a:off x="4304318" y="2605505"/>
                  <a:ext cx="2122038" cy="929759"/>
                </a:xfrm>
                <a:prstGeom prst="rect">
                  <a:avLst/>
                </a:prstGeom>
              </p:spPr>
            </p:pic>
            <p:pic>
              <p:nvPicPr>
                <p:cNvPr id="11" name="图片 10">
                  <a:extLst>
                    <a:ext uri="{FF2B5EF4-FFF2-40B4-BE49-F238E27FC236}">
                      <a16:creationId xmlns:a16="http://schemas.microsoft.com/office/drawing/2014/main" id="{37E69690-25A4-F84B-A05E-ED3FDC7757C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19780" y="1037936"/>
                  <a:ext cx="2603500" cy="443575"/>
                </a:xfrm>
                <a:prstGeom prst="rect">
                  <a:avLst/>
                </a:prstGeom>
              </p:spPr>
            </p:pic>
            <p:pic>
              <p:nvPicPr>
                <p:cNvPr id="12" name="Picture 4" descr="De Gruyter Logo">
                  <a:hlinkClick r:id="rId8"/>
                  <a:extLst>
                    <a:ext uri="{FF2B5EF4-FFF2-40B4-BE49-F238E27FC236}">
                      <a16:creationId xmlns:a16="http://schemas.microsoft.com/office/drawing/2014/main" id="{14F46518-16E6-FA4D-80FF-3F68F334BC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16676" y="2630569"/>
                  <a:ext cx="2621896" cy="1414056"/>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A30A52F1-4A1B-384D-8096-FE9B5B50EB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194881" y="2023927"/>
                  <a:ext cx="1544210" cy="545018"/>
                </a:xfrm>
                <a:prstGeom prst="rect">
                  <a:avLst/>
                </a:prstGeom>
              </p:spPr>
            </p:pic>
            <p:pic>
              <p:nvPicPr>
                <p:cNvPr id="14" name="图片 13">
                  <a:extLst>
                    <a:ext uri="{FF2B5EF4-FFF2-40B4-BE49-F238E27FC236}">
                      <a16:creationId xmlns:a16="http://schemas.microsoft.com/office/drawing/2014/main" id="{CB20CA9F-858E-1F48-A460-652CB2B9A400}"/>
                    </a:ext>
                  </a:extLst>
                </p:cNvPr>
                <p:cNvPicPr>
                  <a:picLocks noChangeAspect="1"/>
                </p:cNvPicPr>
                <p:nvPr/>
              </p:nvPicPr>
              <p:blipFill>
                <a:blip r:embed="rId11"/>
                <a:stretch>
                  <a:fillRect/>
                </a:stretch>
              </p:blipFill>
              <p:spPr>
                <a:xfrm>
                  <a:off x="641287" y="1505835"/>
                  <a:ext cx="1914912" cy="1071958"/>
                </a:xfrm>
                <a:prstGeom prst="rect">
                  <a:avLst/>
                </a:prstGeom>
              </p:spPr>
            </p:pic>
            <p:pic>
              <p:nvPicPr>
                <p:cNvPr id="15" name="图形 14">
                  <a:extLst>
                    <a:ext uri="{FF2B5EF4-FFF2-40B4-BE49-F238E27FC236}">
                      <a16:creationId xmlns:a16="http://schemas.microsoft.com/office/drawing/2014/main" id="{B88C1DD4-F968-044F-B5A4-B7937FAA74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422876" y="3612732"/>
                  <a:ext cx="2849842" cy="728776"/>
                </a:xfrm>
                <a:prstGeom prst="rect">
                  <a:avLst/>
                </a:prstGeom>
              </p:spPr>
            </p:pic>
            <p:pic>
              <p:nvPicPr>
                <p:cNvPr id="16" name="图片 15">
                  <a:extLst>
                    <a:ext uri="{FF2B5EF4-FFF2-40B4-BE49-F238E27FC236}">
                      <a16:creationId xmlns:a16="http://schemas.microsoft.com/office/drawing/2014/main" id="{376FAB3B-0E2C-574C-BC1F-39FD49CB4F9E}"/>
                    </a:ext>
                  </a:extLst>
                </p:cNvPr>
                <p:cNvPicPr/>
                <p:nvPr/>
              </p:nvPicPr>
              <p:blipFill>
                <a:blip r:embed="rId14"/>
                <a:stretch>
                  <a:fillRect/>
                </a:stretch>
              </p:blipFill>
              <p:spPr>
                <a:xfrm>
                  <a:off x="8983715" y="2553544"/>
                  <a:ext cx="1350140" cy="1484849"/>
                </a:xfrm>
                <a:prstGeom prst="rect">
                  <a:avLst/>
                </a:prstGeom>
              </p:spPr>
            </p:pic>
            <p:pic>
              <p:nvPicPr>
                <p:cNvPr id="17" name="图片 16">
                  <a:extLst>
                    <a:ext uri="{FF2B5EF4-FFF2-40B4-BE49-F238E27FC236}">
                      <a16:creationId xmlns:a16="http://schemas.microsoft.com/office/drawing/2014/main" id="{DA753B07-619D-AF48-B6B2-FEBFE7D64E82}"/>
                    </a:ext>
                  </a:extLst>
                </p:cNvPr>
                <p:cNvPicPr/>
                <p:nvPr/>
              </p:nvPicPr>
              <p:blipFill>
                <a:blip r:embed="rId15"/>
                <a:stretch>
                  <a:fillRect/>
                </a:stretch>
              </p:blipFill>
              <p:spPr>
                <a:xfrm>
                  <a:off x="3680731" y="1037936"/>
                  <a:ext cx="1846229" cy="701035"/>
                </a:xfrm>
                <a:prstGeom prst="rect">
                  <a:avLst/>
                </a:prstGeom>
              </p:spPr>
            </p:pic>
            <p:pic>
              <p:nvPicPr>
                <p:cNvPr id="18" name="图片 17">
                  <a:extLst>
                    <a:ext uri="{FF2B5EF4-FFF2-40B4-BE49-F238E27FC236}">
                      <a16:creationId xmlns:a16="http://schemas.microsoft.com/office/drawing/2014/main" id="{36285465-30F5-BE42-BCB7-E6AEA6CB821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672255" y="1037936"/>
                  <a:ext cx="1824075" cy="638426"/>
                </a:xfrm>
                <a:prstGeom prst="rect">
                  <a:avLst/>
                </a:prstGeom>
              </p:spPr>
            </p:pic>
            <p:pic>
              <p:nvPicPr>
                <p:cNvPr id="19" name="图片 18">
                  <a:extLst>
                    <a:ext uri="{FF2B5EF4-FFF2-40B4-BE49-F238E27FC236}">
                      <a16:creationId xmlns:a16="http://schemas.microsoft.com/office/drawing/2014/main" id="{E8FF91ED-52FA-F640-AE2C-6A9387509926}"/>
                    </a:ext>
                  </a:extLst>
                </p:cNvPr>
                <p:cNvPicPr>
                  <a:picLocks noChangeAspect="1"/>
                </p:cNvPicPr>
                <p:nvPr/>
              </p:nvPicPr>
              <p:blipFill>
                <a:blip r:embed="rId17"/>
                <a:stretch>
                  <a:fillRect/>
                </a:stretch>
              </p:blipFill>
              <p:spPr>
                <a:xfrm>
                  <a:off x="14180236" y="1134525"/>
                  <a:ext cx="1969378" cy="693972"/>
                </a:xfrm>
                <a:prstGeom prst="rect">
                  <a:avLst/>
                </a:prstGeom>
              </p:spPr>
            </p:pic>
            <p:pic>
              <p:nvPicPr>
                <p:cNvPr id="20" name="图片 19">
                  <a:extLst>
                    <a:ext uri="{FF2B5EF4-FFF2-40B4-BE49-F238E27FC236}">
                      <a16:creationId xmlns:a16="http://schemas.microsoft.com/office/drawing/2014/main" id="{592B3C72-3240-9846-BFE0-D4C7F0AC48F3}"/>
                    </a:ext>
                  </a:extLst>
                </p:cNvPr>
                <p:cNvPicPr/>
                <p:nvPr/>
              </p:nvPicPr>
              <p:blipFill>
                <a:blip r:embed="rId18"/>
                <a:stretch>
                  <a:fillRect/>
                </a:stretch>
              </p:blipFill>
              <p:spPr>
                <a:xfrm>
                  <a:off x="7608947" y="934750"/>
                  <a:ext cx="2775012" cy="915738"/>
                </a:xfrm>
                <a:prstGeom prst="rect">
                  <a:avLst/>
                </a:prstGeom>
              </p:spPr>
            </p:pic>
            <p:pic>
              <p:nvPicPr>
                <p:cNvPr id="21" name="图片 20">
                  <a:extLst>
                    <a:ext uri="{FF2B5EF4-FFF2-40B4-BE49-F238E27FC236}">
                      <a16:creationId xmlns:a16="http://schemas.microsoft.com/office/drawing/2014/main" id="{44DBC04D-5184-5A40-A0C5-A9C9FCF51FAA}"/>
                    </a:ext>
                  </a:extLst>
                </p:cNvPr>
                <p:cNvPicPr/>
                <p:nvPr/>
              </p:nvPicPr>
              <p:blipFill>
                <a:blip r:embed="rId19" cstate="print">
                  <a:extLst>
                    <a:ext uri="{28A0092B-C50C-407E-A947-70E740481C1C}">
                      <a14:useLocalDpi xmlns:a14="http://schemas.microsoft.com/office/drawing/2010/main" val="0"/>
                    </a:ext>
                  </a:extLst>
                </a:blip>
                <a:stretch>
                  <a:fillRect/>
                </a:stretch>
              </p:blipFill>
              <p:spPr>
                <a:xfrm>
                  <a:off x="4206488" y="1977308"/>
                  <a:ext cx="1137065" cy="659230"/>
                </a:xfrm>
                <a:prstGeom prst="rect">
                  <a:avLst/>
                </a:prstGeom>
              </p:spPr>
            </p:pic>
            <p:pic>
              <p:nvPicPr>
                <p:cNvPr id="22" name="图片 21">
                  <a:extLst>
                    <a:ext uri="{FF2B5EF4-FFF2-40B4-BE49-F238E27FC236}">
                      <a16:creationId xmlns:a16="http://schemas.microsoft.com/office/drawing/2014/main" id="{C4F8263D-3285-7C45-9A08-DF53EB12BD36}"/>
                    </a:ext>
                  </a:extLst>
                </p:cNvPr>
                <p:cNvPicPr>
                  <a:picLocks noChangeAspect="1"/>
                </p:cNvPicPr>
                <p:nvPr/>
              </p:nvPicPr>
              <p:blipFill rotWithShape="1">
                <a:blip r:embed="rId20">
                  <a:extLst>
                    <a:ext uri="{28A0092B-C50C-407E-A947-70E740481C1C}">
                      <a14:useLocalDpi xmlns:a14="http://schemas.microsoft.com/office/drawing/2010/main"/>
                    </a:ext>
                  </a:extLst>
                </a:blip>
                <a:srcRect l="6158" t="14191" r="8587"/>
                <a:stretch/>
              </p:blipFill>
              <p:spPr>
                <a:xfrm>
                  <a:off x="8363822" y="1851783"/>
                  <a:ext cx="1957706" cy="664718"/>
                </a:xfrm>
                <a:prstGeom prst="rect">
                  <a:avLst/>
                </a:prstGeom>
              </p:spPr>
            </p:pic>
            <p:pic>
              <p:nvPicPr>
                <p:cNvPr id="23" name="图片 22">
                  <a:extLst>
                    <a:ext uri="{FF2B5EF4-FFF2-40B4-BE49-F238E27FC236}">
                      <a16:creationId xmlns:a16="http://schemas.microsoft.com/office/drawing/2014/main" id="{08371777-5EA3-3D48-9124-A433C4F258DA}"/>
                    </a:ext>
                  </a:extLst>
                </p:cNvPr>
                <p:cNvPicPr>
                  <a:picLocks noChangeAspect="1"/>
                </p:cNvPicPr>
                <p:nvPr/>
              </p:nvPicPr>
              <p:blipFill>
                <a:blip r:embed="rId21"/>
                <a:stretch>
                  <a:fillRect/>
                </a:stretch>
              </p:blipFill>
              <p:spPr>
                <a:xfrm>
                  <a:off x="10480452" y="1032963"/>
                  <a:ext cx="3393102" cy="886952"/>
                </a:xfrm>
                <a:prstGeom prst="rect">
                  <a:avLst/>
                </a:prstGeom>
              </p:spPr>
            </p:pic>
            <p:pic>
              <p:nvPicPr>
                <p:cNvPr id="24" name="图片 23">
                  <a:extLst>
                    <a:ext uri="{FF2B5EF4-FFF2-40B4-BE49-F238E27FC236}">
                      <a16:creationId xmlns:a16="http://schemas.microsoft.com/office/drawing/2014/main" id="{62A2B176-8D7D-E740-980B-77994AB7FCB7}"/>
                    </a:ext>
                  </a:extLst>
                </p:cNvPr>
                <p:cNvPicPr>
                  <a:picLocks noChangeAspect="1"/>
                </p:cNvPicPr>
                <p:nvPr/>
              </p:nvPicPr>
              <p:blipFill>
                <a:blip r:embed="rId22"/>
                <a:stretch>
                  <a:fillRect/>
                </a:stretch>
              </p:blipFill>
              <p:spPr>
                <a:xfrm>
                  <a:off x="5811642" y="1963189"/>
                  <a:ext cx="2466969" cy="552306"/>
                </a:xfrm>
                <a:prstGeom prst="rect">
                  <a:avLst/>
                </a:prstGeom>
                <a:solidFill>
                  <a:srgbClr val="FFFFFF">
                    <a:lumMod val="95000"/>
                  </a:srgbClr>
                </a:solidFill>
              </p:spPr>
            </p:pic>
            <p:pic>
              <p:nvPicPr>
                <p:cNvPr id="25" name="图片 24">
                  <a:extLst>
                    <a:ext uri="{FF2B5EF4-FFF2-40B4-BE49-F238E27FC236}">
                      <a16:creationId xmlns:a16="http://schemas.microsoft.com/office/drawing/2014/main" id="{F4123C70-727F-144A-845B-55848BEAD92E}"/>
                    </a:ext>
                  </a:extLst>
                </p:cNvPr>
                <p:cNvPicPr>
                  <a:picLocks noChangeAspect="1"/>
                </p:cNvPicPr>
                <p:nvPr/>
              </p:nvPicPr>
              <p:blipFill>
                <a:blip r:embed="rId23"/>
                <a:stretch>
                  <a:fillRect/>
                </a:stretch>
              </p:blipFill>
              <p:spPr>
                <a:xfrm>
                  <a:off x="889113" y="3429687"/>
                  <a:ext cx="2026230" cy="478765"/>
                </a:xfrm>
                <a:prstGeom prst="rect">
                  <a:avLst/>
                </a:prstGeom>
              </p:spPr>
            </p:pic>
            <p:pic>
              <p:nvPicPr>
                <p:cNvPr id="26" name="Picture 2" descr="logo">
                  <a:hlinkClick r:id="rId24"/>
                  <a:extLst>
                    <a:ext uri="{FF2B5EF4-FFF2-40B4-BE49-F238E27FC236}">
                      <a16:creationId xmlns:a16="http://schemas.microsoft.com/office/drawing/2014/main" id="{72CC2064-0221-8241-AB13-87AE1BAC2F70}"/>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3289702" y="3429687"/>
                  <a:ext cx="3577737" cy="486571"/>
                </a:xfrm>
                <a:prstGeom prst="rect">
                  <a:avLst/>
                </a:prstGeom>
                <a:solidFill>
                  <a:srgbClr val="FFFFFF"/>
                </a:solidFill>
              </p:spPr>
            </p:pic>
            <p:pic>
              <p:nvPicPr>
                <p:cNvPr id="27" name="图片 26">
                  <a:extLst>
                    <a:ext uri="{FF2B5EF4-FFF2-40B4-BE49-F238E27FC236}">
                      <a16:creationId xmlns:a16="http://schemas.microsoft.com/office/drawing/2014/main" id="{E98FBB7C-F4ED-1F49-A8E0-A88338B46F1F}"/>
                    </a:ext>
                  </a:extLst>
                </p:cNvPr>
                <p:cNvPicPr>
                  <a:picLocks noChangeAspect="1"/>
                </p:cNvPicPr>
                <p:nvPr/>
              </p:nvPicPr>
              <p:blipFill>
                <a:blip r:embed="rId26"/>
                <a:stretch>
                  <a:fillRect/>
                </a:stretch>
              </p:blipFill>
              <p:spPr>
                <a:xfrm>
                  <a:off x="2426497" y="1989855"/>
                  <a:ext cx="1530326" cy="1261946"/>
                </a:xfrm>
                <a:prstGeom prst="rect">
                  <a:avLst/>
                </a:prstGeom>
              </p:spPr>
            </p:pic>
            <p:pic>
              <p:nvPicPr>
                <p:cNvPr id="28" name="图片 27">
                  <a:extLst>
                    <a:ext uri="{FF2B5EF4-FFF2-40B4-BE49-F238E27FC236}">
                      <a16:creationId xmlns:a16="http://schemas.microsoft.com/office/drawing/2014/main" id="{4457230D-65D7-2547-92FE-CE7544EEB85F}"/>
                    </a:ext>
                  </a:extLst>
                </p:cNvPr>
                <p:cNvPicPr>
                  <a:picLocks noChangeAspect="1"/>
                </p:cNvPicPr>
                <p:nvPr/>
              </p:nvPicPr>
              <p:blipFill>
                <a:blip r:embed="rId27"/>
                <a:stretch>
                  <a:fillRect/>
                </a:stretch>
              </p:blipFill>
              <p:spPr>
                <a:xfrm>
                  <a:off x="12941511" y="1912303"/>
                  <a:ext cx="3208103" cy="502994"/>
                </a:xfrm>
                <a:prstGeom prst="rect">
                  <a:avLst/>
                </a:prstGeom>
              </p:spPr>
            </p:pic>
            <p:grpSp>
              <p:nvGrpSpPr>
                <p:cNvPr id="29" name="组合 28">
                  <a:extLst>
                    <a:ext uri="{FF2B5EF4-FFF2-40B4-BE49-F238E27FC236}">
                      <a16:creationId xmlns:a16="http://schemas.microsoft.com/office/drawing/2014/main" id="{3F2465E9-553A-2B42-A4B6-BDECF86A0731}"/>
                    </a:ext>
                  </a:extLst>
                </p:cNvPr>
                <p:cNvGrpSpPr/>
                <p:nvPr/>
              </p:nvGrpSpPr>
              <p:grpSpPr>
                <a:xfrm>
                  <a:off x="11316897" y="3187242"/>
                  <a:ext cx="3097664" cy="973637"/>
                  <a:chOff x="9934519" y="659940"/>
                  <a:chExt cx="3164859" cy="994756"/>
                </a:xfrm>
              </p:grpSpPr>
              <p:pic>
                <p:nvPicPr>
                  <p:cNvPr id="31" name="图片 30">
                    <a:extLst>
                      <a:ext uri="{FF2B5EF4-FFF2-40B4-BE49-F238E27FC236}">
                        <a16:creationId xmlns:a16="http://schemas.microsoft.com/office/drawing/2014/main" id="{45B0B370-EB5C-5D48-8019-74796EA3B9CB}"/>
                      </a:ext>
                    </a:extLst>
                  </p:cNvPr>
                  <p:cNvPicPr/>
                  <p:nvPr/>
                </p:nvPicPr>
                <p:blipFill>
                  <a:blip r:embed="rId28">
                    <a:extLst>
                      <a:ext uri="{28A0092B-C50C-407E-A947-70E740481C1C}">
                        <a14:useLocalDpi xmlns:a14="http://schemas.microsoft.com/office/drawing/2010/main" val="0"/>
                      </a:ext>
                    </a:extLst>
                  </a:blip>
                  <a:stretch>
                    <a:fillRect/>
                  </a:stretch>
                </p:blipFill>
                <p:spPr>
                  <a:xfrm>
                    <a:off x="9934519" y="659940"/>
                    <a:ext cx="1662495" cy="396292"/>
                  </a:xfrm>
                  <a:prstGeom prst="rect">
                    <a:avLst/>
                  </a:prstGeom>
                </p:spPr>
              </p:pic>
              <p:pic>
                <p:nvPicPr>
                  <p:cNvPr id="32" name="图片 31">
                    <a:extLst>
                      <a:ext uri="{FF2B5EF4-FFF2-40B4-BE49-F238E27FC236}">
                        <a16:creationId xmlns:a16="http://schemas.microsoft.com/office/drawing/2014/main" id="{692C35DD-D6BB-274F-A7DA-DA830BBDF1DB}"/>
                      </a:ext>
                    </a:extLst>
                  </p:cNvPr>
                  <p:cNvPicPr>
                    <a:picLocks noChangeAspect="1"/>
                  </p:cNvPicPr>
                  <p:nvPr/>
                </p:nvPicPr>
                <p:blipFill>
                  <a:blip r:embed="rId29"/>
                  <a:stretch>
                    <a:fillRect/>
                  </a:stretch>
                </p:blipFill>
                <p:spPr>
                  <a:xfrm>
                    <a:off x="10078133" y="1060441"/>
                    <a:ext cx="1430906" cy="594255"/>
                  </a:xfrm>
                  <a:prstGeom prst="rect">
                    <a:avLst/>
                  </a:prstGeom>
                </p:spPr>
              </p:pic>
              <p:pic>
                <p:nvPicPr>
                  <p:cNvPr id="33" name="Picture 2" descr="http://www.itextbook.cn/static/web/images/zjtLogo.png">
                    <a:extLst>
                      <a:ext uri="{FF2B5EF4-FFF2-40B4-BE49-F238E27FC236}">
                        <a16:creationId xmlns:a16="http://schemas.microsoft.com/office/drawing/2014/main" id="{A441D5EE-613A-2848-98AC-79A33D40278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641527" y="686993"/>
                    <a:ext cx="1457851" cy="502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图片 29">
                  <a:extLst>
                    <a:ext uri="{FF2B5EF4-FFF2-40B4-BE49-F238E27FC236}">
                      <a16:creationId xmlns:a16="http://schemas.microsoft.com/office/drawing/2014/main" id="{9921E5E2-6AC4-554A-8B76-1CD8E912E0B0}"/>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759028" y="2608055"/>
                  <a:ext cx="2390585" cy="665920"/>
                </a:xfrm>
                <a:prstGeom prst="rect">
                  <a:avLst/>
                </a:prstGeom>
                <a:solidFill>
                  <a:srgbClr val="FFFFFF"/>
                </a:solidFill>
              </p:spPr>
            </p:pic>
          </p:grpSp>
        </p:grpSp>
      </p:grpSp>
    </p:spTree>
    <p:extLst>
      <p:ext uri="{BB962C8B-B14F-4D97-AF65-F5344CB8AC3E}">
        <p14:creationId xmlns:p14="http://schemas.microsoft.com/office/powerpoint/2010/main" val="106170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21CEB09-85A9-BE4B-BC85-C16F5475A90A}"/>
              </a:ext>
            </a:extLst>
          </p:cNvPr>
          <p:cNvGrpSpPr/>
          <p:nvPr/>
        </p:nvGrpSpPr>
        <p:grpSpPr>
          <a:xfrm>
            <a:off x="6135416" y="2329802"/>
            <a:ext cx="5831995" cy="784830"/>
            <a:chOff x="6836846" y="1580502"/>
            <a:chExt cx="5393254" cy="784830"/>
          </a:xfrm>
        </p:grpSpPr>
        <p:sp>
          <p:nvSpPr>
            <p:cNvPr id="22" name="文本框 21">
              <a:extLst>
                <a:ext uri="{FF2B5EF4-FFF2-40B4-BE49-F238E27FC236}">
                  <a16:creationId xmlns:a16="http://schemas.microsoft.com/office/drawing/2014/main" id="{23E3D7E5-0215-47BB-99A9-EB59656BC5E4}"/>
                </a:ext>
              </a:extLst>
            </p:cNvPr>
            <p:cNvSpPr txBox="1"/>
            <p:nvPr/>
          </p:nvSpPr>
          <p:spPr>
            <a:xfrm>
              <a:off x="7712418" y="1595891"/>
              <a:ext cx="4517682" cy="769441"/>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 altLang="zh-CN" sz="2200" spc="0" dirty="0">
                  <a:solidFill>
                    <a:prstClr val="black">
                      <a:lumMod val="85000"/>
                      <a:lumOff val="15000"/>
                    </a:prstClr>
                  </a:solidFill>
                </a:rPr>
                <a:t>CENERT</a:t>
              </a:r>
              <a:r>
                <a:rPr lang="zh-CN" altLang="en-US" sz="2200" spc="0" dirty="0">
                  <a:solidFill>
                    <a:prstClr val="black">
                      <a:lumMod val="85000"/>
                      <a:lumOff val="15000"/>
                    </a:prstClr>
                  </a:solidFill>
                </a:rPr>
                <a:t>中国教育和科研计算机网络</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8" name="组合 7">
              <a:extLst>
                <a:ext uri="{FF2B5EF4-FFF2-40B4-BE49-F238E27FC236}">
                  <a16:creationId xmlns:a16="http://schemas.microsoft.com/office/drawing/2014/main" id="{F62DC326-F6AE-8748-BAD0-720551BD6EAD}"/>
                </a:ext>
              </a:extLst>
            </p:cNvPr>
            <p:cNvGrpSpPr/>
            <p:nvPr/>
          </p:nvGrpSpPr>
          <p:grpSpPr>
            <a:xfrm>
              <a:off x="6836846" y="1580502"/>
              <a:ext cx="724132" cy="461665"/>
              <a:chOff x="6361508" y="2605227"/>
              <a:chExt cx="724132" cy="461665"/>
            </a:xfrm>
          </p:grpSpPr>
          <p:sp>
            <p:nvSpPr>
              <p:cNvPr id="40" name="文本框 39">
                <a:extLst>
                  <a:ext uri="{FF2B5EF4-FFF2-40B4-BE49-F238E27FC236}">
                    <a16:creationId xmlns:a16="http://schemas.microsoft.com/office/drawing/2014/main" id="{6EB8685C-2364-4EE9-8E80-52A7E9F91839}"/>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01</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3" name="椭圆 2">
                <a:extLst>
                  <a:ext uri="{FF2B5EF4-FFF2-40B4-BE49-F238E27FC236}">
                    <a16:creationId xmlns:a16="http://schemas.microsoft.com/office/drawing/2014/main" id="{B6EC0E1F-C298-AD4F-9B1C-A69AA9ED6580}"/>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38" name="组合 37">
            <a:extLst>
              <a:ext uri="{FF2B5EF4-FFF2-40B4-BE49-F238E27FC236}">
                <a16:creationId xmlns:a16="http://schemas.microsoft.com/office/drawing/2014/main" id="{70CF88C6-5ECF-884C-8411-C733537721F6}"/>
              </a:ext>
            </a:extLst>
          </p:cNvPr>
          <p:cNvGrpSpPr/>
          <p:nvPr/>
        </p:nvGrpSpPr>
        <p:grpSpPr>
          <a:xfrm>
            <a:off x="6135417" y="3180702"/>
            <a:ext cx="5393254" cy="461665"/>
            <a:chOff x="6836846" y="1580502"/>
            <a:chExt cx="5393254" cy="461665"/>
          </a:xfrm>
        </p:grpSpPr>
        <p:sp>
          <p:nvSpPr>
            <p:cNvPr id="39" name="文本框 38">
              <a:extLst>
                <a:ext uri="{FF2B5EF4-FFF2-40B4-BE49-F238E27FC236}">
                  <a16:creationId xmlns:a16="http://schemas.microsoft.com/office/drawing/2014/main" id="{EF5928DA-DF6C-A244-A192-848A42C35ED1}"/>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 altLang="zh-CN" sz="2200" spc="0" dirty="0">
                  <a:solidFill>
                    <a:prstClr val="black">
                      <a:lumMod val="85000"/>
                      <a:lumOff val="15000"/>
                    </a:prstClr>
                  </a:solidFill>
                </a:rPr>
                <a:t>CERNET</a:t>
              </a:r>
              <a:r>
                <a:rPr lang="zh-CN" altLang="en-US" sz="2200" spc="0" dirty="0">
                  <a:solidFill>
                    <a:prstClr val="black">
                      <a:lumMod val="85000"/>
                      <a:lumOff val="15000"/>
                    </a:prstClr>
                  </a:solidFill>
                </a:rPr>
                <a:t>国际网络服务</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42" name="组合 41">
              <a:extLst>
                <a:ext uri="{FF2B5EF4-FFF2-40B4-BE49-F238E27FC236}">
                  <a16:creationId xmlns:a16="http://schemas.microsoft.com/office/drawing/2014/main" id="{689004C0-6F63-1C42-A91A-EFB03B93AEC2}"/>
                </a:ext>
              </a:extLst>
            </p:cNvPr>
            <p:cNvGrpSpPr/>
            <p:nvPr/>
          </p:nvGrpSpPr>
          <p:grpSpPr>
            <a:xfrm>
              <a:off x="6836846" y="1580502"/>
              <a:ext cx="724132" cy="461665"/>
              <a:chOff x="6361508" y="2605227"/>
              <a:chExt cx="724132" cy="461665"/>
            </a:xfrm>
          </p:grpSpPr>
          <p:sp>
            <p:nvSpPr>
              <p:cNvPr id="43" name="文本框 42">
                <a:extLst>
                  <a:ext uri="{FF2B5EF4-FFF2-40B4-BE49-F238E27FC236}">
                    <a16:creationId xmlns:a16="http://schemas.microsoft.com/office/drawing/2014/main" id="{EB7F6906-083D-2544-9ADA-B7F5C54947AE}"/>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02</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44" name="椭圆 43">
                <a:extLst>
                  <a:ext uri="{FF2B5EF4-FFF2-40B4-BE49-F238E27FC236}">
                    <a16:creationId xmlns:a16="http://schemas.microsoft.com/office/drawing/2014/main" id="{C5B2594F-04B5-5448-98F0-941ECC847228}"/>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45" name="组合 44">
            <a:extLst>
              <a:ext uri="{FF2B5EF4-FFF2-40B4-BE49-F238E27FC236}">
                <a16:creationId xmlns:a16="http://schemas.microsoft.com/office/drawing/2014/main" id="{865EB0F2-01AD-D043-923F-333D9DF2B85B}"/>
              </a:ext>
            </a:extLst>
          </p:cNvPr>
          <p:cNvGrpSpPr/>
          <p:nvPr/>
        </p:nvGrpSpPr>
        <p:grpSpPr>
          <a:xfrm>
            <a:off x="6135417" y="4046991"/>
            <a:ext cx="6056582" cy="461665"/>
            <a:chOff x="6836846" y="1580502"/>
            <a:chExt cx="6056582" cy="461665"/>
          </a:xfrm>
        </p:grpSpPr>
        <p:sp>
          <p:nvSpPr>
            <p:cNvPr id="47" name="文本框 46">
              <a:extLst>
                <a:ext uri="{FF2B5EF4-FFF2-40B4-BE49-F238E27FC236}">
                  <a16:creationId xmlns:a16="http://schemas.microsoft.com/office/drawing/2014/main" id="{B6C5F6C4-8FD3-644D-A39B-9855AFA12053}"/>
                </a:ext>
              </a:extLst>
            </p:cNvPr>
            <p:cNvSpPr txBox="1"/>
            <p:nvPr/>
          </p:nvSpPr>
          <p:spPr>
            <a:xfrm>
              <a:off x="7712417" y="1595891"/>
              <a:ext cx="5181011"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prstClr val="black">
                      <a:lumMod val="85000"/>
                      <a:lumOff val="15000"/>
                    </a:prstClr>
                  </a:solidFill>
                </a:rPr>
                <a:t>CERNET</a:t>
              </a:r>
              <a:r>
                <a:rPr lang="zh-CN" altLang="en-US" sz="2200" spc="0" dirty="0">
                  <a:solidFill>
                    <a:prstClr val="black">
                      <a:lumMod val="85000"/>
                      <a:lumOff val="15000"/>
                    </a:prstClr>
                  </a:solidFill>
                </a:rPr>
                <a:t>增值服务 </a:t>
              </a:r>
              <a:r>
                <a:rPr lang="en-US" altLang="zh-CN" sz="2200" spc="0" dirty="0">
                  <a:solidFill>
                    <a:prstClr val="black">
                      <a:lumMod val="85000"/>
                      <a:lumOff val="15000"/>
                    </a:prstClr>
                  </a:solidFill>
                </a:rPr>
                <a:t>CARSI</a:t>
              </a:r>
              <a:r>
                <a:rPr lang="zh-CN" altLang="en-US" sz="2200" spc="0" dirty="0">
                  <a:solidFill>
                    <a:prstClr val="black">
                      <a:lumMod val="85000"/>
                      <a:lumOff val="15000"/>
                    </a:prstClr>
                  </a:solidFill>
                </a:rPr>
                <a:t>、</a:t>
              </a:r>
              <a:r>
                <a:rPr lang="en-US" altLang="zh-CN" sz="2200" spc="0" dirty="0">
                  <a:solidFill>
                    <a:prstClr val="black">
                      <a:lumMod val="85000"/>
                      <a:lumOff val="15000"/>
                    </a:prstClr>
                  </a:solidFill>
                </a:rPr>
                <a:t>EDUROAM</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48" name="组合 47">
              <a:extLst>
                <a:ext uri="{FF2B5EF4-FFF2-40B4-BE49-F238E27FC236}">
                  <a16:creationId xmlns:a16="http://schemas.microsoft.com/office/drawing/2014/main" id="{25C5543A-7E87-2C46-8525-ADC436E36B11}"/>
                </a:ext>
              </a:extLst>
            </p:cNvPr>
            <p:cNvGrpSpPr/>
            <p:nvPr/>
          </p:nvGrpSpPr>
          <p:grpSpPr>
            <a:xfrm>
              <a:off x="6836846" y="1580502"/>
              <a:ext cx="724132" cy="461665"/>
              <a:chOff x="6361508" y="2605227"/>
              <a:chExt cx="724132" cy="461665"/>
            </a:xfrm>
          </p:grpSpPr>
          <p:sp>
            <p:nvSpPr>
              <p:cNvPr id="49" name="文本框 48">
                <a:extLst>
                  <a:ext uri="{FF2B5EF4-FFF2-40B4-BE49-F238E27FC236}">
                    <a16:creationId xmlns:a16="http://schemas.microsoft.com/office/drawing/2014/main" id="{9F7F753F-304E-1D49-9F27-165CB55593FD}"/>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03</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50" name="椭圆 49">
                <a:extLst>
                  <a:ext uri="{FF2B5EF4-FFF2-40B4-BE49-F238E27FC236}">
                    <a16:creationId xmlns:a16="http://schemas.microsoft.com/office/drawing/2014/main" id="{4E09EEDF-48DA-114D-AD52-1D42CBAC8B23}"/>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spTree>
    <p:extLst>
      <p:ext uri="{BB962C8B-B14F-4D97-AF65-F5344CB8AC3E}">
        <p14:creationId xmlns:p14="http://schemas.microsoft.com/office/powerpoint/2010/main" val="207645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34DABF-517D-4CF1-8841-5D9CEDF381ED}"/>
              </a:ext>
            </a:extLst>
          </p:cNvPr>
          <p:cNvSpPr>
            <a:spLocks noGrp="1"/>
          </p:cNvSpPr>
          <p:nvPr>
            <p:ph type="title"/>
          </p:nvPr>
        </p:nvSpPr>
        <p:spPr>
          <a:xfrm>
            <a:off x="982029" y="310629"/>
            <a:ext cx="3466013" cy="480131"/>
          </a:xfrm>
        </p:spPr>
        <p:txBody>
          <a:bodyPr/>
          <a:lstStyle/>
          <a:p>
            <a:r>
              <a:rPr lang="en-US" altLang="zh-CN" dirty="0"/>
              <a:t>2.CARSI</a:t>
            </a:r>
            <a:r>
              <a:rPr lang="zh-CN" altLang="en-US" dirty="0"/>
              <a:t>服务通知</a:t>
            </a:r>
          </a:p>
        </p:txBody>
      </p:sp>
      <p:pic>
        <p:nvPicPr>
          <p:cNvPr id="6" name="图片 5">
            <a:extLst>
              <a:ext uri="{FF2B5EF4-FFF2-40B4-BE49-F238E27FC236}">
                <a16:creationId xmlns:a16="http://schemas.microsoft.com/office/drawing/2014/main" id="{D7E358E7-6086-47B2-B43D-A02A33609165}"/>
              </a:ext>
            </a:extLst>
          </p:cNvPr>
          <p:cNvPicPr>
            <a:picLocks noChangeAspect="1"/>
          </p:cNvPicPr>
          <p:nvPr/>
        </p:nvPicPr>
        <p:blipFill>
          <a:blip r:embed="rId2"/>
          <a:stretch>
            <a:fillRect/>
          </a:stretch>
        </p:blipFill>
        <p:spPr>
          <a:xfrm>
            <a:off x="1514222" y="1055018"/>
            <a:ext cx="8810625" cy="5229225"/>
          </a:xfrm>
          <a:prstGeom prst="rect">
            <a:avLst/>
          </a:prstGeom>
        </p:spPr>
      </p:pic>
    </p:spTree>
    <p:extLst>
      <p:ext uri="{BB962C8B-B14F-4D97-AF65-F5344CB8AC3E}">
        <p14:creationId xmlns:p14="http://schemas.microsoft.com/office/powerpoint/2010/main" val="267988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4058F1-0B14-494C-B0D7-B368B43ADF9C}"/>
              </a:ext>
            </a:extLst>
          </p:cNvPr>
          <p:cNvSpPr>
            <a:spLocks noGrp="1"/>
          </p:cNvSpPr>
          <p:nvPr>
            <p:ph type="title"/>
          </p:nvPr>
        </p:nvSpPr>
        <p:spPr>
          <a:xfrm>
            <a:off x="982029" y="310629"/>
            <a:ext cx="3466013" cy="480131"/>
          </a:xfrm>
        </p:spPr>
        <p:txBody>
          <a:bodyPr/>
          <a:lstStyle/>
          <a:p>
            <a:r>
              <a:rPr lang="en-US" altLang="zh-CN" dirty="0"/>
              <a:t>2.CARSI</a:t>
            </a:r>
            <a:r>
              <a:rPr lang="zh-CN" altLang="en-US" dirty="0"/>
              <a:t>资源列表</a:t>
            </a:r>
          </a:p>
        </p:txBody>
      </p:sp>
      <p:pic>
        <p:nvPicPr>
          <p:cNvPr id="5" name="图片 4">
            <a:extLst>
              <a:ext uri="{FF2B5EF4-FFF2-40B4-BE49-F238E27FC236}">
                <a16:creationId xmlns:a16="http://schemas.microsoft.com/office/drawing/2014/main" id="{BA5E56E9-03B8-4BDD-B89D-81D25004BE2F}"/>
              </a:ext>
            </a:extLst>
          </p:cNvPr>
          <p:cNvPicPr>
            <a:picLocks noChangeAspect="1"/>
          </p:cNvPicPr>
          <p:nvPr/>
        </p:nvPicPr>
        <p:blipFill>
          <a:blip r:embed="rId2"/>
          <a:stretch>
            <a:fillRect/>
          </a:stretch>
        </p:blipFill>
        <p:spPr>
          <a:xfrm>
            <a:off x="1283369" y="1883416"/>
            <a:ext cx="8863590" cy="4534299"/>
          </a:xfrm>
          <a:prstGeom prst="rect">
            <a:avLst/>
          </a:prstGeom>
        </p:spPr>
      </p:pic>
      <p:sp>
        <p:nvSpPr>
          <p:cNvPr id="6" name="矩形 5">
            <a:extLst>
              <a:ext uri="{FF2B5EF4-FFF2-40B4-BE49-F238E27FC236}">
                <a16:creationId xmlns:a16="http://schemas.microsoft.com/office/drawing/2014/main" id="{F70EBD08-5EB9-458F-863F-64904A203290}"/>
              </a:ext>
            </a:extLst>
          </p:cNvPr>
          <p:cNvSpPr/>
          <p:nvPr/>
        </p:nvSpPr>
        <p:spPr>
          <a:xfrm>
            <a:off x="2089393" y="1013922"/>
            <a:ext cx="6096000" cy="646331"/>
          </a:xfrm>
          <a:prstGeom prst="rect">
            <a:avLst/>
          </a:prstGeom>
        </p:spPr>
        <p:txBody>
          <a:bodyPr>
            <a:spAutoFit/>
          </a:bodyPr>
          <a:lstStyle/>
          <a:p>
            <a:r>
              <a:rPr lang="zh-CN" altLang="en-US" dirty="0"/>
              <a:t>https://www.carsi.edu.cn/output_sp_ch.jsp?urltype=tree.TreeTempUrl&amp;wbtreeid=1047</a:t>
            </a:r>
          </a:p>
        </p:txBody>
      </p:sp>
    </p:spTree>
    <p:extLst>
      <p:ext uri="{BB962C8B-B14F-4D97-AF65-F5344CB8AC3E}">
        <p14:creationId xmlns:p14="http://schemas.microsoft.com/office/powerpoint/2010/main" val="244670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642E34-2467-45E6-A013-6B7199D8B24E}"/>
              </a:ext>
            </a:extLst>
          </p:cNvPr>
          <p:cNvSpPr>
            <a:spLocks noGrp="1"/>
          </p:cNvSpPr>
          <p:nvPr>
            <p:ph type="title"/>
          </p:nvPr>
        </p:nvSpPr>
        <p:spPr>
          <a:xfrm>
            <a:off x="982029" y="310629"/>
            <a:ext cx="3466013" cy="480131"/>
          </a:xfrm>
        </p:spPr>
        <p:txBody>
          <a:bodyPr/>
          <a:lstStyle/>
          <a:p>
            <a:r>
              <a:rPr lang="en-US" altLang="zh-CN" dirty="0"/>
              <a:t>2.CARSI</a:t>
            </a:r>
            <a:r>
              <a:rPr lang="zh-CN" altLang="en-US" dirty="0"/>
              <a:t>登录方式</a:t>
            </a:r>
          </a:p>
        </p:txBody>
      </p:sp>
      <p:sp>
        <p:nvSpPr>
          <p:cNvPr id="3" name="矩形 2">
            <a:extLst>
              <a:ext uri="{FF2B5EF4-FFF2-40B4-BE49-F238E27FC236}">
                <a16:creationId xmlns:a16="http://schemas.microsoft.com/office/drawing/2014/main" id="{DBE951F2-D8E1-4B44-A1FB-4CB76454394E}"/>
              </a:ext>
            </a:extLst>
          </p:cNvPr>
          <p:cNvSpPr/>
          <p:nvPr/>
        </p:nvSpPr>
        <p:spPr>
          <a:xfrm>
            <a:off x="523875" y="910460"/>
            <a:ext cx="4596130" cy="369332"/>
          </a:xfrm>
          <a:prstGeom prst="rect">
            <a:avLst/>
          </a:prstGeom>
        </p:spPr>
        <p:txBody>
          <a:bodyPr wrap="none">
            <a:spAutoFit/>
          </a:bodyPr>
          <a:lstStyle/>
          <a:p>
            <a:r>
              <a:rPr lang="zh-CN" altLang="en-US" dirty="0"/>
              <a:t>登录</a:t>
            </a:r>
            <a:r>
              <a:rPr lang="zh-CN" altLang="en-US" dirty="0">
                <a:hlinkClick r:id="rId2"/>
              </a:rPr>
              <a:t>https://fsso.cnki.net/，选择</a:t>
            </a:r>
            <a:r>
              <a:rPr lang="zh-CN" altLang="en-US" dirty="0"/>
              <a:t> 潍坊医学院</a:t>
            </a:r>
          </a:p>
        </p:txBody>
      </p:sp>
      <p:pic>
        <p:nvPicPr>
          <p:cNvPr id="5" name="图片 4">
            <a:extLst>
              <a:ext uri="{FF2B5EF4-FFF2-40B4-BE49-F238E27FC236}">
                <a16:creationId xmlns:a16="http://schemas.microsoft.com/office/drawing/2014/main" id="{F59BA538-6E0F-4868-A70A-6E5B3A8A0AEA}"/>
              </a:ext>
            </a:extLst>
          </p:cNvPr>
          <p:cNvPicPr>
            <a:picLocks noChangeAspect="1"/>
          </p:cNvPicPr>
          <p:nvPr/>
        </p:nvPicPr>
        <p:blipFill>
          <a:blip r:embed="rId3"/>
          <a:stretch>
            <a:fillRect/>
          </a:stretch>
        </p:blipFill>
        <p:spPr>
          <a:xfrm>
            <a:off x="76200" y="1768824"/>
            <a:ext cx="12039600" cy="4543425"/>
          </a:xfrm>
          <a:prstGeom prst="rect">
            <a:avLst/>
          </a:prstGeom>
        </p:spPr>
      </p:pic>
      <p:pic>
        <p:nvPicPr>
          <p:cNvPr id="7" name="图片 6">
            <a:extLst>
              <a:ext uri="{FF2B5EF4-FFF2-40B4-BE49-F238E27FC236}">
                <a16:creationId xmlns:a16="http://schemas.microsoft.com/office/drawing/2014/main" id="{CC428A56-C464-4796-BE5D-DE0DCE741C66}"/>
              </a:ext>
            </a:extLst>
          </p:cNvPr>
          <p:cNvPicPr>
            <a:picLocks noChangeAspect="1"/>
          </p:cNvPicPr>
          <p:nvPr/>
        </p:nvPicPr>
        <p:blipFill>
          <a:blip r:embed="rId4"/>
          <a:stretch>
            <a:fillRect/>
          </a:stretch>
        </p:blipFill>
        <p:spPr>
          <a:xfrm>
            <a:off x="787567" y="1768824"/>
            <a:ext cx="9429750" cy="5210175"/>
          </a:xfrm>
          <a:prstGeom prst="rect">
            <a:avLst/>
          </a:prstGeom>
        </p:spPr>
      </p:pic>
      <p:pic>
        <p:nvPicPr>
          <p:cNvPr id="9" name="图片 8">
            <a:extLst>
              <a:ext uri="{FF2B5EF4-FFF2-40B4-BE49-F238E27FC236}">
                <a16:creationId xmlns:a16="http://schemas.microsoft.com/office/drawing/2014/main" id="{8E5C9229-5AAA-4E27-B341-2566C92C93DC}"/>
              </a:ext>
            </a:extLst>
          </p:cNvPr>
          <p:cNvPicPr>
            <a:picLocks noChangeAspect="1"/>
          </p:cNvPicPr>
          <p:nvPr/>
        </p:nvPicPr>
        <p:blipFill>
          <a:blip r:embed="rId5"/>
          <a:stretch>
            <a:fillRect/>
          </a:stretch>
        </p:blipFill>
        <p:spPr>
          <a:xfrm>
            <a:off x="2172029" y="1451811"/>
            <a:ext cx="7743825" cy="6553200"/>
          </a:xfrm>
          <a:prstGeom prst="rect">
            <a:avLst/>
          </a:prstGeom>
        </p:spPr>
      </p:pic>
      <p:grpSp>
        <p:nvGrpSpPr>
          <p:cNvPr id="6" name="组合 5">
            <a:extLst>
              <a:ext uri="{FF2B5EF4-FFF2-40B4-BE49-F238E27FC236}">
                <a16:creationId xmlns:a16="http://schemas.microsoft.com/office/drawing/2014/main" id="{05CDF0D1-0DD5-469F-A0EC-416D17C9D500}"/>
              </a:ext>
            </a:extLst>
          </p:cNvPr>
          <p:cNvGrpSpPr/>
          <p:nvPr/>
        </p:nvGrpSpPr>
        <p:grpSpPr>
          <a:xfrm>
            <a:off x="523875" y="2746888"/>
            <a:ext cx="11591925" cy="3514725"/>
            <a:chOff x="523875" y="2746888"/>
            <a:chExt cx="11591925" cy="3514725"/>
          </a:xfrm>
        </p:grpSpPr>
        <p:pic>
          <p:nvPicPr>
            <p:cNvPr id="11" name="图片 10">
              <a:extLst>
                <a:ext uri="{FF2B5EF4-FFF2-40B4-BE49-F238E27FC236}">
                  <a16:creationId xmlns:a16="http://schemas.microsoft.com/office/drawing/2014/main" id="{8EAEC09F-C881-4AC7-9357-4E971467D5DC}"/>
                </a:ext>
              </a:extLst>
            </p:cNvPr>
            <p:cNvPicPr>
              <a:picLocks noChangeAspect="1"/>
            </p:cNvPicPr>
            <p:nvPr/>
          </p:nvPicPr>
          <p:blipFill>
            <a:blip r:embed="rId6"/>
            <a:stretch>
              <a:fillRect/>
            </a:stretch>
          </p:blipFill>
          <p:spPr>
            <a:xfrm>
              <a:off x="523875" y="2746888"/>
              <a:ext cx="11591925" cy="3514725"/>
            </a:xfrm>
            <a:prstGeom prst="rect">
              <a:avLst/>
            </a:prstGeom>
          </p:spPr>
        </p:pic>
        <p:sp>
          <p:nvSpPr>
            <p:cNvPr id="4" name="矩形 3">
              <a:extLst>
                <a:ext uri="{FF2B5EF4-FFF2-40B4-BE49-F238E27FC236}">
                  <a16:creationId xmlns:a16="http://schemas.microsoft.com/office/drawing/2014/main" id="{5448456A-FD9A-4F21-B467-EE99B07D1145}"/>
                </a:ext>
              </a:extLst>
            </p:cNvPr>
            <p:cNvSpPr/>
            <p:nvPr/>
          </p:nvSpPr>
          <p:spPr>
            <a:xfrm>
              <a:off x="9967913" y="4040536"/>
              <a:ext cx="800272" cy="128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815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4B6B9B1-C958-484E-B0D7-C0C529F3946A}"/>
              </a:ext>
            </a:extLst>
          </p:cNvPr>
          <p:cNvSpPr>
            <a:spLocks noGrp="1"/>
          </p:cNvSpPr>
          <p:nvPr>
            <p:ph type="title"/>
          </p:nvPr>
        </p:nvSpPr>
        <p:spPr>
          <a:xfrm>
            <a:off x="7010400" y="1628249"/>
            <a:ext cx="4648200" cy="1325563"/>
          </a:xfrm>
        </p:spPr>
        <p:txBody>
          <a:bodyPr>
            <a:normAutofit fontScale="90000"/>
          </a:bodyPr>
          <a:lstStyle/>
          <a:p>
            <a:pPr>
              <a:lnSpc>
                <a:spcPct val="100000"/>
              </a:lnSpc>
            </a:pPr>
            <a:r>
              <a:rPr lang="zh-CN" altLang="en-US" dirty="0"/>
              <a:t>协同发展</a:t>
            </a:r>
            <a:br>
              <a:rPr lang="en-US" altLang="zh-CN" dirty="0"/>
            </a:br>
            <a:r>
              <a:rPr lang="zh-CN" altLang="en-US" dirty="0"/>
              <a:t>共建共赢</a:t>
            </a:r>
          </a:p>
        </p:txBody>
      </p:sp>
    </p:spTree>
    <p:extLst>
      <p:ext uri="{BB962C8B-B14F-4D97-AF65-F5344CB8AC3E}">
        <p14:creationId xmlns:p14="http://schemas.microsoft.com/office/powerpoint/2010/main" val="174940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115279" y="3877082"/>
            <a:ext cx="7546121" cy="563172"/>
          </a:xfrm>
        </p:spPr>
        <p:txBody>
          <a:bodyPr/>
          <a:lstStyle/>
          <a:p>
            <a:r>
              <a:rPr lang="zh-CN" altLang="en-US" dirty="0"/>
              <a:t>中国教育和科研计算机网</a:t>
            </a:r>
            <a:r>
              <a:rPr lang="en" altLang="zh-CN" dirty="0"/>
              <a:t>CERNET</a:t>
            </a:r>
            <a:endParaRPr lang="zh-CN" altLang="en-US" dirty="0"/>
          </a:p>
        </p:txBody>
      </p:sp>
    </p:spTree>
    <p:extLst>
      <p:ext uri="{BB962C8B-B14F-4D97-AF65-F5344CB8AC3E}">
        <p14:creationId xmlns:p14="http://schemas.microsoft.com/office/powerpoint/2010/main" val="9336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11">
            <a:extLst>
              <a:ext uri="{FF2B5EF4-FFF2-40B4-BE49-F238E27FC236}">
                <a16:creationId xmlns:a16="http://schemas.microsoft.com/office/drawing/2014/main" id="{924A553C-9AC1-7C4E-B1E0-B56CD453956E}"/>
              </a:ext>
            </a:extLst>
          </p:cNvPr>
          <p:cNvSpPr/>
          <p:nvPr/>
        </p:nvSpPr>
        <p:spPr>
          <a:xfrm>
            <a:off x="0" y="4044462"/>
            <a:ext cx="12192000" cy="2813538"/>
          </a:xfrm>
          <a:custGeom>
            <a:avLst/>
            <a:gdLst>
              <a:gd name="connsiteX0" fmla="*/ 0 w 12192000"/>
              <a:gd name="connsiteY0" fmla="*/ 0 h 2813538"/>
              <a:gd name="connsiteX1" fmla="*/ 1277816 w 12192000"/>
              <a:gd name="connsiteY1" fmla="*/ 0 h 2813538"/>
              <a:gd name="connsiteX2" fmla="*/ 1277816 w 12192000"/>
              <a:gd name="connsiteY2" fmla="*/ 1101969 h 2813538"/>
              <a:gd name="connsiteX3" fmla="*/ 10914184 w 12192000"/>
              <a:gd name="connsiteY3" fmla="*/ 1101969 h 2813538"/>
              <a:gd name="connsiteX4" fmla="*/ 10914184 w 12192000"/>
              <a:gd name="connsiteY4" fmla="*/ 0 h 2813538"/>
              <a:gd name="connsiteX5" fmla="*/ 12192000 w 12192000"/>
              <a:gd name="connsiteY5" fmla="*/ 0 h 2813538"/>
              <a:gd name="connsiteX6" fmla="*/ 12192000 w 12192000"/>
              <a:gd name="connsiteY6" fmla="*/ 2813538 h 2813538"/>
              <a:gd name="connsiteX7" fmla="*/ 0 w 12192000"/>
              <a:gd name="connsiteY7" fmla="*/ 2813538 h 281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813538">
                <a:moveTo>
                  <a:pt x="0" y="0"/>
                </a:moveTo>
                <a:lnTo>
                  <a:pt x="1277816" y="0"/>
                </a:lnTo>
                <a:lnTo>
                  <a:pt x="1277816" y="1101969"/>
                </a:lnTo>
                <a:lnTo>
                  <a:pt x="10914184" y="1101969"/>
                </a:lnTo>
                <a:lnTo>
                  <a:pt x="10914184" y="0"/>
                </a:lnTo>
                <a:lnTo>
                  <a:pt x="12192000" y="0"/>
                </a:lnTo>
                <a:lnTo>
                  <a:pt x="12192000" y="2813538"/>
                </a:lnTo>
                <a:lnTo>
                  <a:pt x="0" y="28135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 name="组合 2">
            <a:extLst>
              <a:ext uri="{FF2B5EF4-FFF2-40B4-BE49-F238E27FC236}">
                <a16:creationId xmlns:a16="http://schemas.microsoft.com/office/drawing/2014/main" id="{29659BF3-8E0C-BB49-9AE8-07DE9460DD78}"/>
              </a:ext>
            </a:extLst>
          </p:cNvPr>
          <p:cNvGrpSpPr/>
          <p:nvPr/>
        </p:nvGrpSpPr>
        <p:grpSpPr>
          <a:xfrm>
            <a:off x="975207" y="1014306"/>
            <a:ext cx="10340493" cy="4155884"/>
            <a:chOff x="807901" y="1050307"/>
            <a:chExt cx="10917864" cy="4387932"/>
          </a:xfrm>
        </p:grpSpPr>
        <p:pic>
          <p:nvPicPr>
            <p:cNvPr id="5" name="图片 4">
              <a:extLst>
                <a:ext uri="{FF2B5EF4-FFF2-40B4-BE49-F238E27FC236}">
                  <a16:creationId xmlns:a16="http://schemas.microsoft.com/office/drawing/2014/main" id="{A6B1C3AE-2E43-804C-94FE-00F4AB0C3B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3318" y="1050307"/>
              <a:ext cx="5082447" cy="4304805"/>
            </a:xfrm>
            <a:prstGeom prst="rect">
              <a:avLst/>
            </a:prstGeom>
          </p:spPr>
        </p:pic>
        <p:pic>
          <p:nvPicPr>
            <p:cNvPr id="6" name="图片 5">
              <a:extLst>
                <a:ext uri="{FF2B5EF4-FFF2-40B4-BE49-F238E27FC236}">
                  <a16:creationId xmlns:a16="http://schemas.microsoft.com/office/drawing/2014/main" id="{374F5226-3BED-A94A-9F59-480AE156D1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901" y="1133434"/>
              <a:ext cx="4600382" cy="4304805"/>
            </a:xfrm>
            <a:prstGeom prst="rect">
              <a:avLst/>
            </a:prstGeom>
          </p:spPr>
        </p:pic>
      </p:grpSp>
      <p:sp>
        <p:nvSpPr>
          <p:cNvPr id="8" name="文本框 7">
            <a:extLst>
              <a:ext uri="{FF2B5EF4-FFF2-40B4-BE49-F238E27FC236}">
                <a16:creationId xmlns:a16="http://schemas.microsoft.com/office/drawing/2014/main" id="{23CE3B21-3AE4-AB45-9F51-1884536EECE0}"/>
              </a:ext>
            </a:extLst>
          </p:cNvPr>
          <p:cNvSpPr txBox="1"/>
          <p:nvPr/>
        </p:nvSpPr>
        <p:spPr>
          <a:xfrm>
            <a:off x="6947587" y="5707310"/>
            <a:ext cx="2696888" cy="846001"/>
          </a:xfrm>
          <a:prstGeom prst="rect">
            <a:avLst/>
          </a:prstGeom>
          <a:noFill/>
        </p:spPr>
        <p:txBody>
          <a:bodyPr wrap="square" numCol="1" rtlCol="0">
            <a:spAutoFit/>
          </a:bodyPr>
          <a:lstStyle/>
          <a:p>
            <a:pPr marL="285750" indent="-285750">
              <a:lnSpc>
                <a:spcPct val="120000"/>
              </a:lnSpc>
              <a:buFont typeface="Wingdings" pitchFamily="2" charset="2"/>
              <a:buChar char="n"/>
            </a:pPr>
            <a:r>
              <a:rPr kumimoji="1" lang="zh-CN" altLang="en-US" sz="1400" dirty="0">
                <a:solidFill>
                  <a:schemeClr val="bg1"/>
                </a:solidFill>
                <a:latin typeface="Microsoft YaHei" panose="020B0503020204020204" pitchFamily="34" charset="-122"/>
                <a:ea typeface="Microsoft YaHei" panose="020B0503020204020204" pitchFamily="34" charset="-122"/>
              </a:rPr>
              <a:t>支持纯</a:t>
            </a:r>
            <a:r>
              <a:rPr kumimoji="1" lang="en-US" altLang="zh-CN" sz="1400" dirty="0">
                <a:solidFill>
                  <a:schemeClr val="bg1"/>
                </a:solidFill>
                <a:latin typeface="Microsoft YaHei" panose="020B0503020204020204" pitchFamily="34" charset="-122"/>
                <a:ea typeface="Microsoft YaHei" panose="020B0503020204020204" pitchFamily="34" charset="-122"/>
              </a:rPr>
              <a:t>IPv6</a:t>
            </a:r>
            <a:r>
              <a:rPr kumimoji="1" lang="zh-CN" altLang="en-US" sz="1400" dirty="0">
                <a:solidFill>
                  <a:schemeClr val="bg1"/>
                </a:solidFill>
                <a:latin typeface="Microsoft YaHei" panose="020B0503020204020204" pitchFamily="34" charset="-122"/>
                <a:ea typeface="Microsoft YaHei" panose="020B0503020204020204" pitchFamily="34" charset="-122"/>
              </a:rPr>
              <a:t>网络协议</a:t>
            </a:r>
            <a:endParaRPr kumimoji="1" lang="en-US" altLang="zh-CN" sz="1400" dirty="0">
              <a:solidFill>
                <a:schemeClr val="bg1"/>
              </a:solidFill>
              <a:latin typeface="Microsoft YaHei" panose="020B0503020204020204" pitchFamily="34" charset="-122"/>
              <a:ea typeface="Microsoft YaHei" panose="020B0503020204020204" pitchFamily="34" charset="-122"/>
            </a:endParaRPr>
          </a:p>
          <a:p>
            <a:pPr marL="285750" indent="-285750">
              <a:lnSpc>
                <a:spcPct val="120000"/>
              </a:lnSpc>
              <a:buFont typeface="Wingdings" pitchFamily="2" charset="2"/>
              <a:buChar char="n"/>
            </a:pPr>
            <a:r>
              <a:rPr lang="zh-CN" altLang="zh-CN" sz="1400" dirty="0">
                <a:solidFill>
                  <a:schemeClr val="bg1"/>
                </a:solidFill>
                <a:latin typeface="Microsoft YaHei" panose="020B0503020204020204" pitchFamily="34" charset="-122"/>
                <a:ea typeface="Microsoft YaHei" panose="020B0503020204020204" pitchFamily="34" charset="-122"/>
              </a:rPr>
              <a:t>核心节点</a:t>
            </a:r>
            <a:r>
              <a:rPr lang="en-US" altLang="zh-CN" sz="1400" dirty="0">
                <a:solidFill>
                  <a:schemeClr val="bg1"/>
                </a:solidFill>
                <a:latin typeface="Microsoft YaHei" panose="020B0503020204020204" pitchFamily="34" charset="-122"/>
                <a:ea typeface="Microsoft YaHei" panose="020B0503020204020204" pitchFamily="34" charset="-122"/>
              </a:rPr>
              <a:t>41</a:t>
            </a:r>
            <a:r>
              <a:rPr lang="zh-CN" altLang="zh-CN" sz="1400" dirty="0">
                <a:solidFill>
                  <a:schemeClr val="bg1"/>
                </a:solidFill>
                <a:latin typeface="Microsoft YaHei" panose="020B0503020204020204" pitchFamily="34" charset="-122"/>
                <a:ea typeface="Microsoft YaHei" panose="020B0503020204020204" pitchFamily="34" charset="-122"/>
              </a:rPr>
              <a:t>个</a:t>
            </a:r>
            <a:endParaRPr lang="en-US" altLang="zh-CN" sz="1400" dirty="0">
              <a:solidFill>
                <a:schemeClr val="bg1"/>
              </a:solidFill>
              <a:latin typeface="Microsoft YaHei" panose="020B0503020204020204" pitchFamily="34" charset="-122"/>
              <a:ea typeface="Microsoft YaHei" panose="020B0503020204020204" pitchFamily="34" charset="-122"/>
            </a:endParaRPr>
          </a:p>
          <a:p>
            <a:pPr marL="285750" indent="-285750">
              <a:lnSpc>
                <a:spcPct val="120000"/>
              </a:lnSpc>
              <a:buFont typeface="Wingdings" pitchFamily="2" charset="2"/>
              <a:buChar char="n"/>
            </a:pPr>
            <a:r>
              <a:rPr lang="zh-CN" altLang="en-US" sz="1400" dirty="0">
                <a:solidFill>
                  <a:schemeClr val="bg1"/>
                </a:solidFill>
                <a:latin typeface="Microsoft YaHei" panose="020B0503020204020204" pitchFamily="34" charset="-122"/>
                <a:ea typeface="Microsoft YaHei" panose="020B0503020204020204" pitchFamily="34" charset="-122"/>
              </a:rPr>
              <a:t>核心</a:t>
            </a:r>
            <a:r>
              <a:rPr lang="zh-CN" altLang="zh-CN" sz="1400" dirty="0">
                <a:solidFill>
                  <a:schemeClr val="bg1"/>
                </a:solidFill>
                <a:latin typeface="Microsoft YaHei" panose="020B0503020204020204" pitchFamily="34" charset="-122"/>
                <a:ea typeface="Microsoft YaHei" panose="020B0503020204020204" pitchFamily="34" charset="-122"/>
              </a:rPr>
              <a:t>节点覆盖</a:t>
            </a:r>
            <a:r>
              <a:rPr lang="en-US" altLang="zh-CN" sz="1400" dirty="0">
                <a:solidFill>
                  <a:schemeClr val="bg1"/>
                </a:solidFill>
                <a:latin typeface="Microsoft YaHei" panose="020B0503020204020204" pitchFamily="34" charset="-122"/>
                <a:ea typeface="Microsoft YaHei" panose="020B0503020204020204" pitchFamily="34" charset="-122"/>
              </a:rPr>
              <a:t>31</a:t>
            </a:r>
            <a:r>
              <a:rPr lang="zh-CN" altLang="zh-CN" sz="1400" dirty="0">
                <a:solidFill>
                  <a:schemeClr val="bg1"/>
                </a:solidFill>
                <a:latin typeface="Microsoft YaHei" panose="020B0503020204020204" pitchFamily="34" charset="-122"/>
                <a:ea typeface="Microsoft YaHei" panose="020B0503020204020204" pitchFamily="34" charset="-122"/>
              </a:rPr>
              <a:t>个</a:t>
            </a:r>
            <a:r>
              <a:rPr lang="zh-CN" altLang="en-US" sz="1400" dirty="0">
                <a:solidFill>
                  <a:schemeClr val="bg1"/>
                </a:solidFill>
                <a:latin typeface="Microsoft YaHei" panose="020B0503020204020204" pitchFamily="34" charset="-122"/>
                <a:ea typeface="Microsoft YaHei" panose="020B0503020204020204" pitchFamily="34" charset="-122"/>
              </a:rPr>
              <a:t>省市</a:t>
            </a:r>
            <a:endParaRPr lang="zh-CN" altLang="zh-CN" sz="1400" kern="100" dirty="0">
              <a:solidFill>
                <a:schemeClr val="bg1"/>
              </a:solidFill>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F0D90D23-EC1E-9543-B0D7-4C4BD73824BD}"/>
              </a:ext>
            </a:extLst>
          </p:cNvPr>
          <p:cNvSpPr/>
          <p:nvPr/>
        </p:nvSpPr>
        <p:spPr>
          <a:xfrm>
            <a:off x="9340952" y="5708279"/>
            <a:ext cx="3961335" cy="846001"/>
          </a:xfrm>
          <a:prstGeom prst="rect">
            <a:avLst/>
          </a:prstGeom>
        </p:spPr>
        <p:txBody>
          <a:bodyPr wrap="square">
            <a:spAutoFit/>
          </a:bodyPr>
          <a:lstStyle/>
          <a:p>
            <a:pPr marL="285750" indent="-285750">
              <a:lnSpc>
                <a:spcPct val="120000"/>
              </a:lnSpc>
              <a:buClr>
                <a:schemeClr val="bg1"/>
              </a:buClr>
              <a:buFont typeface="Wingdings" pitchFamily="2" charset="2"/>
              <a:buChar char="n"/>
            </a:pPr>
            <a:r>
              <a:rPr lang="zh-CN" altLang="zh-CN" sz="1400" dirty="0">
                <a:solidFill>
                  <a:schemeClr val="bg1"/>
                </a:solidFill>
                <a:latin typeface="Microsoft YaHei" panose="020B0503020204020204" pitchFamily="34" charset="-122"/>
                <a:ea typeface="Microsoft YaHei" panose="020B0503020204020204" pitchFamily="34" charset="-122"/>
              </a:rPr>
              <a:t>主干线路带宽</a:t>
            </a:r>
            <a:r>
              <a:rPr lang="en-US" altLang="zh-CN" sz="1400" dirty="0">
                <a:solidFill>
                  <a:schemeClr val="bg1"/>
                </a:solidFill>
                <a:latin typeface="Microsoft YaHei" panose="020B0503020204020204" pitchFamily="34" charset="-122"/>
                <a:ea typeface="Microsoft YaHei" panose="020B0503020204020204" pitchFamily="34" charset="-122"/>
              </a:rPr>
              <a:t>10G/100G</a:t>
            </a:r>
            <a:endParaRPr lang="zh-CN" altLang="zh-CN" sz="1400" kern="100" dirty="0">
              <a:solidFill>
                <a:schemeClr val="bg1"/>
              </a:solidFill>
              <a:latin typeface="Microsoft YaHei" panose="020B0503020204020204" pitchFamily="34" charset="-122"/>
              <a:ea typeface="Microsoft YaHei" panose="020B0503020204020204" pitchFamily="34" charset="-122"/>
            </a:endParaRPr>
          </a:p>
          <a:p>
            <a:pPr marL="285750" indent="-285750">
              <a:lnSpc>
                <a:spcPct val="120000"/>
              </a:lnSpc>
              <a:buClr>
                <a:schemeClr val="bg1"/>
              </a:buClr>
              <a:buFont typeface="Wingdings" pitchFamily="2" charset="2"/>
              <a:buChar char="n"/>
            </a:pPr>
            <a:r>
              <a:rPr lang="zh-CN" altLang="zh-CN" sz="1400" b="1" dirty="0">
                <a:solidFill>
                  <a:schemeClr val="bg1"/>
                </a:solidFill>
                <a:latin typeface="Microsoft YaHei" panose="020B0503020204020204" pitchFamily="34" charset="-122"/>
                <a:ea typeface="Microsoft YaHei" panose="020B0503020204020204" pitchFamily="34" charset="-122"/>
              </a:rPr>
              <a:t>主干网总带宽</a:t>
            </a:r>
            <a:r>
              <a:rPr lang="en-US" altLang="zh-CN" sz="1400" b="1" dirty="0">
                <a:solidFill>
                  <a:schemeClr val="bg1"/>
                </a:solidFill>
                <a:latin typeface="Microsoft YaHei" panose="020B0503020204020204" pitchFamily="34" charset="-122"/>
                <a:ea typeface="Microsoft YaHei" panose="020B0503020204020204" pitchFamily="34" charset="-122"/>
              </a:rPr>
              <a:t>2950G</a:t>
            </a:r>
            <a:endParaRPr lang="zh-CN" altLang="zh-CN" sz="1400" b="1" kern="100" dirty="0">
              <a:solidFill>
                <a:schemeClr val="bg1"/>
              </a:solidFill>
              <a:latin typeface="Microsoft YaHei" panose="020B0503020204020204" pitchFamily="34" charset="-122"/>
              <a:ea typeface="Microsoft YaHei" panose="020B0503020204020204" pitchFamily="34" charset="-122"/>
            </a:endParaRPr>
          </a:p>
          <a:p>
            <a:pPr marL="285750" indent="-285750">
              <a:lnSpc>
                <a:spcPct val="120000"/>
              </a:lnSpc>
              <a:buClr>
                <a:schemeClr val="bg1"/>
              </a:buClr>
              <a:buFont typeface="Wingdings" pitchFamily="2" charset="2"/>
              <a:buChar char="n"/>
            </a:pPr>
            <a:r>
              <a:rPr lang="en" altLang="zh-CN" sz="1400" kern="100" dirty="0">
                <a:solidFill>
                  <a:schemeClr val="bg1"/>
                </a:solidFill>
                <a:latin typeface="Microsoft YaHei" panose="020B0503020204020204" pitchFamily="34" charset="-122"/>
                <a:ea typeface="Microsoft YaHei" panose="020B0503020204020204" pitchFamily="34" charset="-122"/>
              </a:rPr>
              <a:t>IPv6</a:t>
            </a:r>
            <a:r>
              <a:rPr lang="zh-CN" altLang="en-US" sz="1400" kern="100" dirty="0">
                <a:solidFill>
                  <a:schemeClr val="bg1"/>
                </a:solidFill>
                <a:latin typeface="Microsoft YaHei" panose="020B0503020204020204" pitchFamily="34" charset="-122"/>
                <a:ea typeface="Microsoft YaHei" panose="020B0503020204020204" pitchFamily="34" charset="-122"/>
              </a:rPr>
              <a:t>用户数量</a:t>
            </a:r>
            <a:r>
              <a:rPr lang="en-US" altLang="zh-CN" sz="1400" kern="100" dirty="0">
                <a:solidFill>
                  <a:schemeClr val="bg1"/>
                </a:solidFill>
                <a:latin typeface="Microsoft YaHei" panose="020B0503020204020204" pitchFamily="34" charset="-122"/>
                <a:ea typeface="Microsoft YaHei" panose="020B0503020204020204" pitchFamily="34" charset="-122"/>
              </a:rPr>
              <a:t>1000</a:t>
            </a:r>
            <a:r>
              <a:rPr lang="zh-CN" altLang="en-US" sz="1400" kern="100" dirty="0">
                <a:solidFill>
                  <a:schemeClr val="bg1"/>
                </a:solidFill>
                <a:latin typeface="Microsoft YaHei" panose="020B0503020204020204" pitchFamily="34" charset="-122"/>
                <a:ea typeface="Microsoft YaHei" panose="020B0503020204020204" pitchFamily="34" charset="-122"/>
              </a:rPr>
              <a:t>万以上</a:t>
            </a:r>
          </a:p>
        </p:txBody>
      </p:sp>
      <p:sp>
        <p:nvSpPr>
          <p:cNvPr id="10" name="矩形 9">
            <a:extLst>
              <a:ext uri="{FF2B5EF4-FFF2-40B4-BE49-F238E27FC236}">
                <a16:creationId xmlns:a16="http://schemas.microsoft.com/office/drawing/2014/main" id="{A04BF6B4-8511-A645-88B8-72ADF379E302}"/>
              </a:ext>
            </a:extLst>
          </p:cNvPr>
          <p:cNvSpPr/>
          <p:nvPr/>
        </p:nvSpPr>
        <p:spPr>
          <a:xfrm>
            <a:off x="390803" y="5364138"/>
            <a:ext cx="2167107" cy="1185324"/>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30000</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公里光纤</a:t>
            </a:r>
          </a:p>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总带宽</a:t>
            </a:r>
            <a:r>
              <a:rPr kumimoji="0" lang="en-US"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3.15T</a:t>
            </a: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以上</a:t>
            </a:r>
          </a:p>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覆盖</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36</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个城市</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38</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个主节点</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1" name="矩形 10">
            <a:extLst>
              <a:ext uri="{FF2B5EF4-FFF2-40B4-BE49-F238E27FC236}">
                <a16:creationId xmlns:a16="http://schemas.microsoft.com/office/drawing/2014/main" id="{4407DC16-ED25-184C-82F0-0203879F0C90}"/>
              </a:ext>
            </a:extLst>
          </p:cNvPr>
          <p:cNvSpPr/>
          <p:nvPr/>
        </p:nvSpPr>
        <p:spPr>
          <a:xfrm>
            <a:off x="2288194" y="5364138"/>
            <a:ext cx="2870045" cy="1185324"/>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核心节点交换能力超</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2×1.6T</a:t>
            </a:r>
          </a:p>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联网单位超</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3000</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个</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用户超</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2000</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万人</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914400" rtl="0" eaLnBrk="1" fontAlgn="auto" latinLnBrk="0" hangingPunct="1">
              <a:lnSpc>
                <a:spcPct val="130000"/>
              </a:lnSpc>
              <a:spcBef>
                <a:spcPts val="0"/>
              </a:spcBef>
              <a:spcAft>
                <a:spcPts val="0"/>
              </a:spcAft>
              <a:buClr>
                <a:schemeClr val="bg1"/>
              </a:buClr>
              <a:buSzTx/>
              <a:buFont typeface="Wingdings" pitchFamily="2" charset="2"/>
              <a:buChar char="n"/>
              <a:tabLst/>
              <a:defRPr/>
            </a:pP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100G</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线路通达</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23</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个核心节点</a:t>
            </a:r>
          </a:p>
        </p:txBody>
      </p:sp>
      <p:sp>
        <p:nvSpPr>
          <p:cNvPr id="12" name="文本框 11">
            <a:extLst>
              <a:ext uri="{FF2B5EF4-FFF2-40B4-BE49-F238E27FC236}">
                <a16:creationId xmlns:a16="http://schemas.microsoft.com/office/drawing/2014/main" id="{D3A3FA05-5519-FB48-BAF2-FA2C6D49E6B5}"/>
              </a:ext>
            </a:extLst>
          </p:cNvPr>
          <p:cNvSpPr txBox="1"/>
          <p:nvPr/>
        </p:nvSpPr>
        <p:spPr>
          <a:xfrm>
            <a:off x="8194111" y="5368272"/>
            <a:ext cx="340779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chemeClr val="bg1"/>
              </a:buClr>
              <a:buSzTx/>
              <a:buFontTx/>
              <a:buNone/>
              <a:tabLst/>
              <a:defRPr/>
            </a:pPr>
            <a:r>
              <a:rPr kumimoji="1" lang="zh-CN" altLang="en-US" sz="1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全球规模最大的纯</a:t>
            </a:r>
            <a:r>
              <a:rPr kumimoji="1" lang="en-US" altLang="zh-CN" sz="1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IPv6</a:t>
            </a:r>
            <a:r>
              <a:rPr kumimoji="1" lang="zh-CN" altLang="en-US" sz="16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mn-cs"/>
              </a:rPr>
              <a:t>互联网</a:t>
            </a:r>
          </a:p>
        </p:txBody>
      </p:sp>
      <p:grpSp>
        <p:nvGrpSpPr>
          <p:cNvPr id="22" name="组合 21">
            <a:extLst>
              <a:ext uri="{FF2B5EF4-FFF2-40B4-BE49-F238E27FC236}">
                <a16:creationId xmlns:a16="http://schemas.microsoft.com/office/drawing/2014/main" id="{C9C835C8-8ACD-EB4B-A1E3-68D2313F6F4B}"/>
              </a:ext>
            </a:extLst>
          </p:cNvPr>
          <p:cNvGrpSpPr/>
          <p:nvPr/>
        </p:nvGrpSpPr>
        <p:grpSpPr>
          <a:xfrm>
            <a:off x="3217943" y="676618"/>
            <a:ext cx="5880100" cy="369332"/>
            <a:chOff x="3302000" y="685800"/>
            <a:chExt cx="5880100" cy="369332"/>
          </a:xfrm>
        </p:grpSpPr>
        <p:cxnSp>
          <p:nvCxnSpPr>
            <p:cNvPr id="16" name="直线箭头连接符 15">
              <a:extLst>
                <a:ext uri="{FF2B5EF4-FFF2-40B4-BE49-F238E27FC236}">
                  <a16:creationId xmlns:a16="http://schemas.microsoft.com/office/drawing/2014/main" id="{CEBB8F7D-DCF7-B541-AEFB-EFF95AE26163}"/>
                </a:ext>
              </a:extLst>
            </p:cNvPr>
            <p:cNvCxnSpPr/>
            <p:nvPr/>
          </p:nvCxnSpPr>
          <p:spPr>
            <a:xfrm>
              <a:off x="4864100" y="714327"/>
              <a:ext cx="2679700" cy="0"/>
            </a:xfrm>
            <a:prstGeom prst="straightConnector1">
              <a:avLst/>
            </a:prstGeom>
            <a:ln w="76200">
              <a:solidFill>
                <a:srgbClr val="0A4EA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17">
              <a:extLst>
                <a:ext uri="{FF2B5EF4-FFF2-40B4-BE49-F238E27FC236}">
                  <a16:creationId xmlns:a16="http://schemas.microsoft.com/office/drawing/2014/main" id="{D6CE8ACD-1E10-4146-9659-98FD31718995}"/>
                </a:ext>
              </a:extLst>
            </p:cNvPr>
            <p:cNvCxnSpPr>
              <a:cxnSpLocks/>
            </p:cNvCxnSpPr>
            <p:nvPr/>
          </p:nvCxnSpPr>
          <p:spPr>
            <a:xfrm flipH="1">
              <a:off x="4864100" y="992912"/>
              <a:ext cx="26797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0E014144-4E15-BD41-9451-9C88F3F31A09}"/>
                </a:ext>
              </a:extLst>
            </p:cNvPr>
            <p:cNvSpPr txBox="1"/>
            <p:nvPr/>
          </p:nvSpPr>
          <p:spPr>
            <a:xfrm>
              <a:off x="3302000" y="685800"/>
              <a:ext cx="1371600" cy="369332"/>
            </a:xfrm>
            <a:prstGeom prst="rect">
              <a:avLst/>
            </a:prstGeom>
            <a:noFill/>
          </p:spPr>
          <p:txBody>
            <a:bodyPr wrap="square" rtlCol="0">
              <a:spAutoFit/>
            </a:bodyPr>
            <a:lstStyle/>
            <a:p>
              <a:r>
                <a:rPr kumimoji="1" lang="en-US" altLang="zh-CN" dirty="0">
                  <a:solidFill>
                    <a:schemeClr val="tx1">
                      <a:lumMod val="85000"/>
                      <a:lumOff val="15000"/>
                    </a:schemeClr>
                  </a:solidFill>
                </a:rPr>
                <a:t>IPv4</a:t>
              </a:r>
              <a:r>
                <a:rPr kumimoji="1" lang="zh-CN" altLang="en-US" dirty="0">
                  <a:solidFill>
                    <a:schemeClr val="tx1">
                      <a:lumMod val="85000"/>
                      <a:lumOff val="15000"/>
                    </a:schemeClr>
                  </a:solidFill>
                </a:rPr>
                <a:t>互联网</a:t>
              </a:r>
            </a:p>
          </p:txBody>
        </p:sp>
        <p:sp>
          <p:nvSpPr>
            <p:cNvPr id="21" name="文本框 20">
              <a:extLst>
                <a:ext uri="{FF2B5EF4-FFF2-40B4-BE49-F238E27FC236}">
                  <a16:creationId xmlns:a16="http://schemas.microsoft.com/office/drawing/2014/main" id="{4FBF3C46-C09C-EB40-B333-E557527CCCFB}"/>
                </a:ext>
              </a:extLst>
            </p:cNvPr>
            <p:cNvSpPr txBox="1"/>
            <p:nvPr/>
          </p:nvSpPr>
          <p:spPr>
            <a:xfrm>
              <a:off x="7810500" y="685800"/>
              <a:ext cx="1371600" cy="369332"/>
            </a:xfrm>
            <a:prstGeom prst="rect">
              <a:avLst/>
            </a:prstGeom>
            <a:noFill/>
          </p:spPr>
          <p:txBody>
            <a:bodyPr wrap="square" rtlCol="0">
              <a:spAutoFit/>
            </a:bodyPr>
            <a:lstStyle/>
            <a:p>
              <a:r>
                <a:rPr kumimoji="1" lang="en-US" altLang="zh-CN" dirty="0">
                  <a:solidFill>
                    <a:schemeClr val="tx1">
                      <a:lumMod val="85000"/>
                      <a:lumOff val="15000"/>
                    </a:schemeClr>
                  </a:solidFill>
                </a:rPr>
                <a:t>IPv6</a:t>
              </a:r>
              <a:r>
                <a:rPr kumimoji="1" lang="zh-CN" altLang="en-US" dirty="0">
                  <a:solidFill>
                    <a:schemeClr val="tx1">
                      <a:lumMod val="85000"/>
                      <a:lumOff val="15000"/>
                    </a:schemeClr>
                  </a:solidFill>
                </a:rPr>
                <a:t>互联网</a:t>
              </a:r>
            </a:p>
          </p:txBody>
        </p:sp>
      </p:grpSp>
    </p:spTree>
    <p:extLst>
      <p:ext uri="{BB962C8B-B14F-4D97-AF65-F5344CB8AC3E}">
        <p14:creationId xmlns:p14="http://schemas.microsoft.com/office/powerpoint/2010/main" val="12726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70947-1C30-0642-B52A-D7138DBD768D}"/>
              </a:ext>
            </a:extLst>
          </p:cNvPr>
          <p:cNvSpPr>
            <a:spLocks noGrp="1"/>
          </p:cNvSpPr>
          <p:nvPr>
            <p:ph type="title"/>
          </p:nvPr>
        </p:nvSpPr>
        <p:spPr>
          <a:xfrm>
            <a:off x="982029" y="310629"/>
            <a:ext cx="5395644" cy="480131"/>
          </a:xfrm>
        </p:spPr>
        <p:txBody>
          <a:bodyPr/>
          <a:lstStyle/>
          <a:p>
            <a:r>
              <a:rPr kumimoji="1" lang="en" altLang="zh-CN" dirty="0"/>
              <a:t>CERNET</a:t>
            </a:r>
            <a:r>
              <a:rPr kumimoji="1" lang="zh-CN" altLang="en-US" dirty="0"/>
              <a:t>国内</a:t>
            </a:r>
            <a:r>
              <a:rPr kumimoji="1" lang="en-US" altLang="zh-CN" dirty="0"/>
              <a:t>&amp;</a:t>
            </a:r>
            <a:r>
              <a:rPr kumimoji="1" lang="zh-CN" altLang="en-US" dirty="0"/>
              <a:t>国际互联情况</a:t>
            </a:r>
          </a:p>
        </p:txBody>
      </p:sp>
      <p:sp>
        <p:nvSpPr>
          <p:cNvPr id="3" name="文本框 2">
            <a:extLst>
              <a:ext uri="{FF2B5EF4-FFF2-40B4-BE49-F238E27FC236}">
                <a16:creationId xmlns:a16="http://schemas.microsoft.com/office/drawing/2014/main" id="{421C614A-FBC0-974F-BB4F-975E02EB126C}"/>
              </a:ext>
            </a:extLst>
          </p:cNvPr>
          <p:cNvSpPr txBox="1"/>
          <p:nvPr/>
        </p:nvSpPr>
        <p:spPr>
          <a:xfrm>
            <a:off x="8186883" y="1973004"/>
            <a:ext cx="2148487" cy="584775"/>
          </a:xfrm>
          <a:prstGeom prst="rect">
            <a:avLst/>
          </a:prstGeom>
          <a:noFill/>
        </p:spPr>
        <p:txBody>
          <a:bodyPr wrap="square" rtlCol="0">
            <a:spAutoFit/>
          </a:bodyPr>
          <a:lstStyle/>
          <a:p>
            <a:pPr algn="ctr"/>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国际运营商</a:t>
            </a:r>
            <a:r>
              <a:rPr kumimoji="1"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20G</a:t>
            </a:r>
          </a:p>
          <a:p>
            <a:pPr algn="ctr"/>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（全球路由）</a:t>
            </a:r>
          </a:p>
        </p:txBody>
      </p:sp>
      <p:sp>
        <p:nvSpPr>
          <p:cNvPr id="5" name="文本框 4">
            <a:extLst>
              <a:ext uri="{FF2B5EF4-FFF2-40B4-BE49-F238E27FC236}">
                <a16:creationId xmlns:a16="http://schemas.microsoft.com/office/drawing/2014/main" id="{C4A9343C-5B0C-4A40-B26A-6AF29AEB36B5}"/>
              </a:ext>
            </a:extLst>
          </p:cNvPr>
          <p:cNvSpPr txBox="1"/>
          <p:nvPr/>
        </p:nvSpPr>
        <p:spPr>
          <a:xfrm>
            <a:off x="8431734" y="3433532"/>
            <a:ext cx="3224981" cy="1077219"/>
          </a:xfrm>
          <a:prstGeom prst="rect">
            <a:avLst/>
          </a:prstGeom>
          <a:noFill/>
        </p:spPr>
        <p:txBody>
          <a:bodyPr wrap="square" rtlCol="0">
            <a:spAutoFit/>
          </a:bodyPr>
          <a:lstStyle/>
          <a:p>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通过</a:t>
            </a:r>
            <a:r>
              <a:rPr kumimoji="1"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CNGI-6IX</a:t>
            </a:r>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与北美、欧洲、日本、韩国、新加坡以及台湾、香港等多个国家和地区的学术网相连接，总带宽</a:t>
            </a:r>
            <a:r>
              <a:rPr kumimoji="1"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30G</a:t>
            </a:r>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以上（对等互联）</a:t>
            </a:r>
          </a:p>
        </p:txBody>
      </p:sp>
      <p:sp>
        <p:nvSpPr>
          <p:cNvPr id="6" name="文本框 5">
            <a:extLst>
              <a:ext uri="{FF2B5EF4-FFF2-40B4-BE49-F238E27FC236}">
                <a16:creationId xmlns:a16="http://schemas.microsoft.com/office/drawing/2014/main" id="{530F1947-1454-0A46-88D5-73C213BE7F27}"/>
              </a:ext>
            </a:extLst>
          </p:cNvPr>
          <p:cNvSpPr txBox="1"/>
          <p:nvPr/>
        </p:nvSpPr>
        <p:spPr>
          <a:xfrm>
            <a:off x="8163287" y="5014177"/>
            <a:ext cx="2148487" cy="584775"/>
          </a:xfrm>
          <a:prstGeom prst="rect">
            <a:avLst/>
          </a:prstGeom>
          <a:noFill/>
        </p:spPr>
        <p:txBody>
          <a:bodyPr wrap="square" rtlCol="0">
            <a:spAutoFit/>
          </a:bodyPr>
          <a:lstStyle/>
          <a:p>
            <a:pPr algn="ctr"/>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国际运营商</a:t>
            </a:r>
            <a:r>
              <a:rPr kumimoji="1"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100G</a:t>
            </a:r>
          </a:p>
          <a:p>
            <a:pPr algn="ctr"/>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（全球路由）</a:t>
            </a:r>
          </a:p>
        </p:txBody>
      </p:sp>
      <p:sp>
        <p:nvSpPr>
          <p:cNvPr id="7" name="文本框 6">
            <a:extLst>
              <a:ext uri="{FF2B5EF4-FFF2-40B4-BE49-F238E27FC236}">
                <a16:creationId xmlns:a16="http://schemas.microsoft.com/office/drawing/2014/main" id="{02B1BCFF-D8EC-044D-B793-8CF7C705E333}"/>
              </a:ext>
            </a:extLst>
          </p:cNvPr>
          <p:cNvSpPr txBox="1"/>
          <p:nvPr/>
        </p:nvSpPr>
        <p:spPr>
          <a:xfrm rot="20298958">
            <a:off x="7264759" y="2433469"/>
            <a:ext cx="968503" cy="338555"/>
          </a:xfrm>
          <a:prstGeom prst="rect">
            <a:avLst/>
          </a:prstGeom>
          <a:noFill/>
        </p:spPr>
        <p:txBody>
          <a:bodyPr wrap="square" rtlCol="0">
            <a:spAutoFit/>
          </a:bodyPr>
          <a:lstStyle/>
          <a:p>
            <a:r>
              <a:rPr kumimoji="1"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至美国</a:t>
            </a:r>
          </a:p>
        </p:txBody>
      </p:sp>
      <p:sp>
        <p:nvSpPr>
          <p:cNvPr id="8" name="文本框 7">
            <a:extLst>
              <a:ext uri="{FF2B5EF4-FFF2-40B4-BE49-F238E27FC236}">
                <a16:creationId xmlns:a16="http://schemas.microsoft.com/office/drawing/2014/main" id="{0C354596-ABAA-574A-A666-063A6CA710A7}"/>
              </a:ext>
            </a:extLst>
          </p:cNvPr>
          <p:cNvSpPr txBox="1"/>
          <p:nvPr/>
        </p:nvSpPr>
        <p:spPr>
          <a:xfrm rot="1393929">
            <a:off x="6953376" y="4831773"/>
            <a:ext cx="861775" cy="338555"/>
          </a:xfrm>
          <a:prstGeom prst="rect">
            <a:avLst/>
          </a:prstGeom>
          <a:noFill/>
        </p:spPr>
        <p:txBody>
          <a:bodyPr wrap="square" rtlCol="0">
            <a:spAutoFit/>
          </a:bodyPr>
          <a:lstStyle>
            <a:defPPr>
              <a:defRPr lang="zh-CN"/>
            </a:defPPr>
            <a:lvl1pPr>
              <a:defRPr kumimoji="1" sz="1200"/>
            </a:lvl1pPr>
          </a:lstStyle>
          <a:p>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至香港</a:t>
            </a:r>
          </a:p>
        </p:txBody>
      </p:sp>
      <p:grpSp>
        <p:nvGrpSpPr>
          <p:cNvPr id="9" name="组合 8">
            <a:extLst>
              <a:ext uri="{FF2B5EF4-FFF2-40B4-BE49-F238E27FC236}">
                <a16:creationId xmlns:a16="http://schemas.microsoft.com/office/drawing/2014/main" id="{B2AC3B3E-A30C-D744-B8BE-A04C6F89B825}"/>
              </a:ext>
            </a:extLst>
          </p:cNvPr>
          <p:cNvGrpSpPr/>
          <p:nvPr/>
        </p:nvGrpSpPr>
        <p:grpSpPr>
          <a:xfrm>
            <a:off x="427937" y="1803140"/>
            <a:ext cx="5405803" cy="4465383"/>
            <a:chOff x="117003" y="1171162"/>
            <a:chExt cx="4547699" cy="3756559"/>
          </a:xfrm>
        </p:grpSpPr>
        <p:sp>
          <p:nvSpPr>
            <p:cNvPr id="10" name="Freeform 7">
              <a:extLst>
                <a:ext uri="{FF2B5EF4-FFF2-40B4-BE49-F238E27FC236}">
                  <a16:creationId xmlns:a16="http://schemas.microsoft.com/office/drawing/2014/main" id="{2DE47E57-D540-E048-929A-D973AD7A5160}"/>
                </a:ext>
              </a:extLst>
            </p:cNvPr>
            <p:cNvSpPr>
              <a:spLocks/>
            </p:cNvSpPr>
            <p:nvPr/>
          </p:nvSpPr>
          <p:spPr bwMode="auto">
            <a:xfrm>
              <a:off x="2939401" y="4726767"/>
              <a:ext cx="240782" cy="200954"/>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222">
                  <a:moveTo>
                    <a:pt x="88" y="222"/>
                  </a:moveTo>
                  <a:lnTo>
                    <a:pt x="88" y="222"/>
                  </a:lnTo>
                  <a:lnTo>
                    <a:pt x="62" y="212"/>
                  </a:lnTo>
                  <a:lnTo>
                    <a:pt x="40" y="206"/>
                  </a:lnTo>
                  <a:lnTo>
                    <a:pt x="20" y="196"/>
                  </a:lnTo>
                  <a:lnTo>
                    <a:pt x="12" y="190"/>
                  </a:lnTo>
                  <a:lnTo>
                    <a:pt x="6" y="184"/>
                  </a:lnTo>
                  <a:lnTo>
                    <a:pt x="6" y="184"/>
                  </a:lnTo>
                  <a:lnTo>
                    <a:pt x="2" y="160"/>
                  </a:lnTo>
                  <a:lnTo>
                    <a:pt x="0" y="132"/>
                  </a:lnTo>
                  <a:lnTo>
                    <a:pt x="2" y="108"/>
                  </a:lnTo>
                  <a:lnTo>
                    <a:pt x="4" y="98"/>
                  </a:lnTo>
                  <a:lnTo>
                    <a:pt x="8" y="88"/>
                  </a:lnTo>
                  <a:lnTo>
                    <a:pt x="8" y="88"/>
                  </a:lnTo>
                  <a:lnTo>
                    <a:pt x="26" y="82"/>
                  </a:lnTo>
                  <a:lnTo>
                    <a:pt x="36" y="78"/>
                  </a:lnTo>
                  <a:lnTo>
                    <a:pt x="44" y="74"/>
                  </a:lnTo>
                  <a:lnTo>
                    <a:pt x="44" y="74"/>
                  </a:lnTo>
                  <a:lnTo>
                    <a:pt x="46" y="36"/>
                  </a:lnTo>
                  <a:lnTo>
                    <a:pt x="46" y="36"/>
                  </a:lnTo>
                  <a:lnTo>
                    <a:pt x="52" y="32"/>
                  </a:lnTo>
                  <a:lnTo>
                    <a:pt x="56" y="30"/>
                  </a:lnTo>
                  <a:lnTo>
                    <a:pt x="66" y="32"/>
                  </a:lnTo>
                  <a:lnTo>
                    <a:pt x="76" y="34"/>
                  </a:lnTo>
                  <a:lnTo>
                    <a:pt x="84" y="34"/>
                  </a:lnTo>
                  <a:lnTo>
                    <a:pt x="90" y="34"/>
                  </a:lnTo>
                  <a:lnTo>
                    <a:pt x="90" y="34"/>
                  </a:lnTo>
                  <a:lnTo>
                    <a:pt x="142" y="6"/>
                  </a:lnTo>
                  <a:lnTo>
                    <a:pt x="142" y="6"/>
                  </a:lnTo>
                  <a:lnTo>
                    <a:pt x="234" y="0"/>
                  </a:lnTo>
                  <a:lnTo>
                    <a:pt x="234" y="0"/>
                  </a:lnTo>
                  <a:lnTo>
                    <a:pt x="242" y="4"/>
                  </a:lnTo>
                  <a:lnTo>
                    <a:pt x="250" y="10"/>
                  </a:lnTo>
                  <a:lnTo>
                    <a:pt x="258" y="20"/>
                  </a:lnTo>
                  <a:lnTo>
                    <a:pt x="266" y="32"/>
                  </a:lnTo>
                  <a:lnTo>
                    <a:pt x="266" y="32"/>
                  </a:lnTo>
                  <a:lnTo>
                    <a:pt x="266" y="52"/>
                  </a:lnTo>
                  <a:lnTo>
                    <a:pt x="266" y="52"/>
                  </a:lnTo>
                  <a:lnTo>
                    <a:pt x="262" y="60"/>
                  </a:lnTo>
                  <a:lnTo>
                    <a:pt x="258" y="68"/>
                  </a:lnTo>
                  <a:lnTo>
                    <a:pt x="258" y="68"/>
                  </a:lnTo>
                  <a:lnTo>
                    <a:pt x="236" y="100"/>
                  </a:lnTo>
                  <a:lnTo>
                    <a:pt x="226" y="116"/>
                  </a:lnTo>
                  <a:lnTo>
                    <a:pt x="218" y="134"/>
                  </a:lnTo>
                  <a:lnTo>
                    <a:pt x="218" y="134"/>
                  </a:lnTo>
                  <a:lnTo>
                    <a:pt x="212" y="148"/>
                  </a:lnTo>
                  <a:lnTo>
                    <a:pt x="208" y="158"/>
                  </a:lnTo>
                  <a:lnTo>
                    <a:pt x="202" y="166"/>
                  </a:lnTo>
                  <a:lnTo>
                    <a:pt x="202" y="166"/>
                  </a:lnTo>
                  <a:lnTo>
                    <a:pt x="178" y="178"/>
                  </a:lnTo>
                  <a:lnTo>
                    <a:pt x="156" y="192"/>
                  </a:lnTo>
                  <a:lnTo>
                    <a:pt x="116" y="218"/>
                  </a:lnTo>
                  <a:lnTo>
                    <a:pt x="116" y="218"/>
                  </a:lnTo>
                  <a:lnTo>
                    <a:pt x="88" y="222"/>
                  </a:lnTo>
                  <a:lnTo>
                    <a:pt x="88" y="222"/>
                  </a:lnTo>
                  <a:close/>
                </a:path>
              </a:pathLst>
            </a:custGeom>
            <a:solidFill>
              <a:srgbClr val="DCDDDD"/>
            </a:solidFill>
            <a:ln w="9525">
              <a:noFill/>
              <a:round/>
              <a:headEnd/>
              <a:tailEnd/>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1" name="Freeform 8">
              <a:extLst>
                <a:ext uri="{FF2B5EF4-FFF2-40B4-BE49-F238E27FC236}">
                  <a16:creationId xmlns:a16="http://schemas.microsoft.com/office/drawing/2014/main" id="{3C60C5FA-8657-344A-9E9C-E97C668CB7E9}"/>
                </a:ext>
              </a:extLst>
            </p:cNvPr>
            <p:cNvSpPr>
              <a:spLocks/>
            </p:cNvSpPr>
            <p:nvPr/>
          </p:nvSpPr>
          <p:spPr bwMode="auto">
            <a:xfrm>
              <a:off x="2950263" y="4735820"/>
              <a:ext cx="220868" cy="182849"/>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202">
                  <a:moveTo>
                    <a:pt x="82" y="202"/>
                  </a:moveTo>
                  <a:lnTo>
                    <a:pt x="82" y="202"/>
                  </a:lnTo>
                  <a:lnTo>
                    <a:pt x="22" y="182"/>
                  </a:lnTo>
                  <a:lnTo>
                    <a:pt x="22" y="182"/>
                  </a:lnTo>
                  <a:lnTo>
                    <a:pt x="12" y="174"/>
                  </a:lnTo>
                  <a:lnTo>
                    <a:pt x="6" y="166"/>
                  </a:lnTo>
                  <a:lnTo>
                    <a:pt x="0" y="158"/>
                  </a:lnTo>
                  <a:lnTo>
                    <a:pt x="0" y="150"/>
                  </a:lnTo>
                  <a:lnTo>
                    <a:pt x="0" y="132"/>
                  </a:lnTo>
                  <a:lnTo>
                    <a:pt x="0" y="114"/>
                  </a:lnTo>
                  <a:lnTo>
                    <a:pt x="0" y="114"/>
                  </a:lnTo>
                  <a:lnTo>
                    <a:pt x="2" y="94"/>
                  </a:lnTo>
                  <a:lnTo>
                    <a:pt x="4" y="90"/>
                  </a:lnTo>
                  <a:lnTo>
                    <a:pt x="6" y="86"/>
                  </a:lnTo>
                  <a:lnTo>
                    <a:pt x="8" y="84"/>
                  </a:lnTo>
                  <a:lnTo>
                    <a:pt x="14" y="82"/>
                  </a:lnTo>
                  <a:lnTo>
                    <a:pt x="30" y="78"/>
                  </a:lnTo>
                  <a:lnTo>
                    <a:pt x="30" y="78"/>
                  </a:lnTo>
                  <a:lnTo>
                    <a:pt x="42" y="68"/>
                  </a:lnTo>
                  <a:lnTo>
                    <a:pt x="42" y="68"/>
                  </a:lnTo>
                  <a:lnTo>
                    <a:pt x="44" y="32"/>
                  </a:lnTo>
                  <a:lnTo>
                    <a:pt x="44" y="32"/>
                  </a:lnTo>
                  <a:lnTo>
                    <a:pt x="48" y="30"/>
                  </a:lnTo>
                  <a:lnTo>
                    <a:pt x="48" y="30"/>
                  </a:lnTo>
                  <a:lnTo>
                    <a:pt x="64" y="34"/>
                  </a:lnTo>
                  <a:lnTo>
                    <a:pt x="74" y="34"/>
                  </a:lnTo>
                  <a:lnTo>
                    <a:pt x="84" y="34"/>
                  </a:lnTo>
                  <a:lnTo>
                    <a:pt x="84" y="34"/>
                  </a:lnTo>
                  <a:lnTo>
                    <a:pt x="134" y="6"/>
                  </a:lnTo>
                  <a:lnTo>
                    <a:pt x="134" y="6"/>
                  </a:lnTo>
                  <a:lnTo>
                    <a:pt x="218" y="0"/>
                  </a:lnTo>
                  <a:lnTo>
                    <a:pt x="218" y="0"/>
                  </a:lnTo>
                  <a:lnTo>
                    <a:pt x="224" y="4"/>
                  </a:lnTo>
                  <a:lnTo>
                    <a:pt x="234" y="12"/>
                  </a:lnTo>
                  <a:lnTo>
                    <a:pt x="238" y="16"/>
                  </a:lnTo>
                  <a:lnTo>
                    <a:pt x="240" y="22"/>
                  </a:lnTo>
                  <a:lnTo>
                    <a:pt x="244" y="28"/>
                  </a:lnTo>
                  <a:lnTo>
                    <a:pt x="244" y="36"/>
                  </a:lnTo>
                  <a:lnTo>
                    <a:pt x="244" y="36"/>
                  </a:lnTo>
                  <a:lnTo>
                    <a:pt x="232" y="56"/>
                  </a:lnTo>
                  <a:lnTo>
                    <a:pt x="224" y="66"/>
                  </a:lnTo>
                  <a:lnTo>
                    <a:pt x="216" y="74"/>
                  </a:lnTo>
                  <a:lnTo>
                    <a:pt x="216" y="74"/>
                  </a:lnTo>
                  <a:lnTo>
                    <a:pt x="210" y="90"/>
                  </a:lnTo>
                  <a:lnTo>
                    <a:pt x="202" y="106"/>
                  </a:lnTo>
                  <a:lnTo>
                    <a:pt x="194" y="122"/>
                  </a:lnTo>
                  <a:lnTo>
                    <a:pt x="188" y="142"/>
                  </a:lnTo>
                  <a:lnTo>
                    <a:pt x="188" y="142"/>
                  </a:lnTo>
                  <a:lnTo>
                    <a:pt x="98" y="198"/>
                  </a:lnTo>
                  <a:lnTo>
                    <a:pt x="98" y="198"/>
                  </a:lnTo>
                  <a:lnTo>
                    <a:pt x="90" y="200"/>
                  </a:lnTo>
                  <a:lnTo>
                    <a:pt x="82" y="202"/>
                  </a:lnTo>
                  <a:lnTo>
                    <a:pt x="82" y="202"/>
                  </a:lnTo>
                  <a:close/>
                </a:path>
              </a:pathLst>
            </a:custGeom>
            <a:solidFill>
              <a:schemeClr val="bg1">
                <a:lumMod val="85000"/>
              </a:schemeClr>
            </a:solidFill>
            <a:ln w="3175">
              <a:solidFill>
                <a:schemeClr val="bg2">
                  <a:lumMod val="50000"/>
                </a:schemeClr>
              </a:solid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2" name="Freeform 9">
              <a:extLst>
                <a:ext uri="{FF2B5EF4-FFF2-40B4-BE49-F238E27FC236}">
                  <a16:creationId xmlns:a16="http://schemas.microsoft.com/office/drawing/2014/main" id="{5086EA0C-6FFD-454C-84D2-4A54780EDB56}"/>
                </a:ext>
              </a:extLst>
            </p:cNvPr>
            <p:cNvSpPr>
              <a:spLocks/>
            </p:cNvSpPr>
            <p:nvPr/>
          </p:nvSpPr>
          <p:spPr bwMode="auto">
            <a:xfrm>
              <a:off x="117003" y="1171162"/>
              <a:ext cx="4547699" cy="3542933"/>
            </a:xfrm>
            <a:custGeom>
              <a:avLst/>
              <a:gdLst>
                <a:gd name="T0" fmla="*/ 3152 w 5024"/>
                <a:gd name="T1" fmla="*/ 3764 h 3914"/>
                <a:gd name="T2" fmla="*/ 2904 w 5024"/>
                <a:gd name="T3" fmla="*/ 3696 h 3914"/>
                <a:gd name="T4" fmla="*/ 2720 w 5024"/>
                <a:gd name="T5" fmla="*/ 3612 h 3914"/>
                <a:gd name="T6" fmla="*/ 2446 w 5024"/>
                <a:gd name="T7" fmla="*/ 3668 h 3914"/>
                <a:gd name="T8" fmla="*/ 2320 w 5024"/>
                <a:gd name="T9" fmla="*/ 3792 h 3914"/>
                <a:gd name="T10" fmla="*/ 2124 w 5024"/>
                <a:gd name="T11" fmla="*/ 3656 h 3914"/>
                <a:gd name="T12" fmla="*/ 1982 w 5024"/>
                <a:gd name="T13" fmla="*/ 3478 h 3914"/>
                <a:gd name="T14" fmla="*/ 2098 w 5024"/>
                <a:gd name="T15" fmla="*/ 3086 h 3914"/>
                <a:gd name="T16" fmla="*/ 1936 w 5024"/>
                <a:gd name="T17" fmla="*/ 3024 h 3914"/>
                <a:gd name="T18" fmla="*/ 1656 w 5024"/>
                <a:gd name="T19" fmla="*/ 3038 h 3914"/>
                <a:gd name="T20" fmla="*/ 1382 w 5024"/>
                <a:gd name="T21" fmla="*/ 2958 h 3914"/>
                <a:gd name="T22" fmla="*/ 1096 w 5024"/>
                <a:gd name="T23" fmla="*/ 2970 h 3914"/>
                <a:gd name="T24" fmla="*/ 828 w 5024"/>
                <a:gd name="T25" fmla="*/ 2860 h 3914"/>
                <a:gd name="T26" fmla="*/ 628 w 5024"/>
                <a:gd name="T27" fmla="*/ 2666 h 3914"/>
                <a:gd name="T28" fmla="*/ 312 w 5024"/>
                <a:gd name="T29" fmla="*/ 2400 h 3914"/>
                <a:gd name="T30" fmla="*/ 278 w 5024"/>
                <a:gd name="T31" fmla="*/ 2192 h 3914"/>
                <a:gd name="T32" fmla="*/ 262 w 5024"/>
                <a:gd name="T33" fmla="*/ 1920 h 3914"/>
                <a:gd name="T34" fmla="*/ 114 w 5024"/>
                <a:gd name="T35" fmla="*/ 1734 h 3914"/>
                <a:gd name="T36" fmla="*/ 86 w 5024"/>
                <a:gd name="T37" fmla="*/ 1410 h 3914"/>
                <a:gd name="T38" fmla="*/ 8 w 5024"/>
                <a:gd name="T39" fmla="*/ 1272 h 3914"/>
                <a:gd name="T40" fmla="*/ 254 w 5024"/>
                <a:gd name="T41" fmla="*/ 1198 h 3914"/>
                <a:gd name="T42" fmla="*/ 534 w 5024"/>
                <a:gd name="T43" fmla="*/ 1158 h 3914"/>
                <a:gd name="T44" fmla="*/ 724 w 5024"/>
                <a:gd name="T45" fmla="*/ 820 h 3914"/>
                <a:gd name="T46" fmla="*/ 994 w 5024"/>
                <a:gd name="T47" fmla="*/ 664 h 3914"/>
                <a:gd name="T48" fmla="*/ 1230 w 5024"/>
                <a:gd name="T49" fmla="*/ 626 h 3914"/>
                <a:gd name="T50" fmla="*/ 1456 w 5024"/>
                <a:gd name="T51" fmla="*/ 530 h 3914"/>
                <a:gd name="T52" fmla="*/ 1586 w 5024"/>
                <a:gd name="T53" fmla="*/ 898 h 3914"/>
                <a:gd name="T54" fmla="*/ 1986 w 5024"/>
                <a:gd name="T55" fmla="*/ 1198 h 3914"/>
                <a:gd name="T56" fmla="*/ 2578 w 5024"/>
                <a:gd name="T57" fmla="*/ 1398 h 3914"/>
                <a:gd name="T58" fmla="*/ 2920 w 5024"/>
                <a:gd name="T59" fmla="*/ 1360 h 3914"/>
                <a:gd name="T60" fmla="*/ 3282 w 5024"/>
                <a:gd name="T61" fmla="*/ 1212 h 3914"/>
                <a:gd name="T62" fmla="*/ 3368 w 5024"/>
                <a:gd name="T63" fmla="*/ 1050 h 3914"/>
                <a:gd name="T64" fmla="*/ 3636 w 5024"/>
                <a:gd name="T65" fmla="*/ 882 h 3914"/>
                <a:gd name="T66" fmla="*/ 3792 w 5024"/>
                <a:gd name="T67" fmla="*/ 664 h 3914"/>
                <a:gd name="T68" fmla="*/ 3554 w 5024"/>
                <a:gd name="T69" fmla="*/ 718 h 3914"/>
                <a:gd name="T70" fmla="*/ 3700 w 5024"/>
                <a:gd name="T71" fmla="*/ 476 h 3914"/>
                <a:gd name="T72" fmla="*/ 3790 w 5024"/>
                <a:gd name="T73" fmla="*/ 138 h 3914"/>
                <a:gd name="T74" fmla="*/ 4078 w 5024"/>
                <a:gd name="T75" fmla="*/ 20 h 3914"/>
                <a:gd name="T76" fmla="*/ 4372 w 5024"/>
                <a:gd name="T77" fmla="*/ 288 h 3914"/>
                <a:gd name="T78" fmla="*/ 4626 w 5024"/>
                <a:gd name="T79" fmla="*/ 396 h 3914"/>
                <a:gd name="T80" fmla="*/ 4950 w 5024"/>
                <a:gd name="T81" fmla="*/ 342 h 3914"/>
                <a:gd name="T82" fmla="*/ 4994 w 5024"/>
                <a:gd name="T83" fmla="*/ 714 h 3914"/>
                <a:gd name="T84" fmla="*/ 4884 w 5024"/>
                <a:gd name="T85" fmla="*/ 896 h 3914"/>
                <a:gd name="T86" fmla="*/ 4832 w 5024"/>
                <a:gd name="T87" fmla="*/ 1116 h 3914"/>
                <a:gd name="T88" fmla="*/ 4722 w 5024"/>
                <a:gd name="T89" fmla="*/ 1230 h 3914"/>
                <a:gd name="T90" fmla="*/ 4482 w 5024"/>
                <a:gd name="T91" fmla="*/ 1412 h 3914"/>
                <a:gd name="T92" fmla="*/ 4206 w 5024"/>
                <a:gd name="T93" fmla="*/ 1678 h 3914"/>
                <a:gd name="T94" fmla="*/ 4196 w 5024"/>
                <a:gd name="T95" fmla="*/ 1430 h 3914"/>
                <a:gd name="T96" fmla="*/ 3866 w 5024"/>
                <a:gd name="T97" fmla="*/ 1690 h 3914"/>
                <a:gd name="T98" fmla="*/ 3988 w 5024"/>
                <a:gd name="T99" fmla="*/ 1796 h 3914"/>
                <a:gd name="T100" fmla="*/ 4328 w 5024"/>
                <a:gd name="T101" fmla="*/ 1834 h 3914"/>
                <a:gd name="T102" fmla="*/ 4100 w 5024"/>
                <a:gd name="T103" fmla="*/ 2054 h 3914"/>
                <a:gd name="T104" fmla="*/ 4268 w 5024"/>
                <a:gd name="T105" fmla="*/ 2378 h 3914"/>
                <a:gd name="T106" fmla="*/ 4384 w 5024"/>
                <a:gd name="T107" fmla="*/ 2538 h 3914"/>
                <a:gd name="T108" fmla="*/ 4424 w 5024"/>
                <a:gd name="T109" fmla="*/ 2668 h 3914"/>
                <a:gd name="T110" fmla="*/ 4380 w 5024"/>
                <a:gd name="T111" fmla="*/ 2774 h 3914"/>
                <a:gd name="T112" fmla="*/ 4282 w 5024"/>
                <a:gd name="T113" fmla="*/ 3048 h 3914"/>
                <a:gd name="T114" fmla="*/ 4242 w 5024"/>
                <a:gd name="T115" fmla="*/ 3212 h 3914"/>
                <a:gd name="T116" fmla="*/ 4136 w 5024"/>
                <a:gd name="T117" fmla="*/ 3370 h 3914"/>
                <a:gd name="T118" fmla="*/ 3930 w 5024"/>
                <a:gd name="T119" fmla="*/ 3558 h 3914"/>
                <a:gd name="T120" fmla="*/ 3726 w 5024"/>
                <a:gd name="T121" fmla="*/ 3658 h 3914"/>
                <a:gd name="T122" fmla="*/ 3512 w 5024"/>
                <a:gd name="T123" fmla="*/ 3730 h 3914"/>
                <a:gd name="T124" fmla="*/ 3288 w 5024"/>
                <a:gd name="T125" fmla="*/ 3834 h 3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24" h="3914">
                  <a:moveTo>
                    <a:pt x="3272" y="3914"/>
                  </a:moveTo>
                  <a:lnTo>
                    <a:pt x="3272" y="3914"/>
                  </a:lnTo>
                  <a:lnTo>
                    <a:pt x="3258" y="3900"/>
                  </a:lnTo>
                  <a:lnTo>
                    <a:pt x="3250" y="3888"/>
                  </a:lnTo>
                  <a:lnTo>
                    <a:pt x="3246" y="3878"/>
                  </a:lnTo>
                  <a:lnTo>
                    <a:pt x="3242" y="3866"/>
                  </a:lnTo>
                  <a:lnTo>
                    <a:pt x="3242" y="3866"/>
                  </a:lnTo>
                  <a:lnTo>
                    <a:pt x="3216" y="3828"/>
                  </a:lnTo>
                  <a:lnTo>
                    <a:pt x="3216" y="3828"/>
                  </a:lnTo>
                  <a:lnTo>
                    <a:pt x="3216" y="3810"/>
                  </a:lnTo>
                  <a:lnTo>
                    <a:pt x="3216" y="3796"/>
                  </a:lnTo>
                  <a:lnTo>
                    <a:pt x="3218" y="3790"/>
                  </a:lnTo>
                  <a:lnTo>
                    <a:pt x="3222" y="3784"/>
                  </a:lnTo>
                  <a:lnTo>
                    <a:pt x="3226" y="3780"/>
                  </a:lnTo>
                  <a:lnTo>
                    <a:pt x="3234" y="3776"/>
                  </a:lnTo>
                  <a:lnTo>
                    <a:pt x="3234" y="3776"/>
                  </a:lnTo>
                  <a:lnTo>
                    <a:pt x="3236" y="3770"/>
                  </a:lnTo>
                  <a:lnTo>
                    <a:pt x="3236" y="3770"/>
                  </a:lnTo>
                  <a:lnTo>
                    <a:pt x="3226" y="3770"/>
                  </a:lnTo>
                  <a:lnTo>
                    <a:pt x="3218" y="3772"/>
                  </a:lnTo>
                  <a:lnTo>
                    <a:pt x="3208" y="3776"/>
                  </a:lnTo>
                  <a:lnTo>
                    <a:pt x="3198" y="3782"/>
                  </a:lnTo>
                  <a:lnTo>
                    <a:pt x="3188" y="3790"/>
                  </a:lnTo>
                  <a:lnTo>
                    <a:pt x="3188" y="3790"/>
                  </a:lnTo>
                  <a:lnTo>
                    <a:pt x="3156" y="3790"/>
                  </a:lnTo>
                  <a:lnTo>
                    <a:pt x="3156" y="3790"/>
                  </a:lnTo>
                  <a:lnTo>
                    <a:pt x="3152" y="3764"/>
                  </a:lnTo>
                  <a:lnTo>
                    <a:pt x="3152" y="3764"/>
                  </a:lnTo>
                  <a:lnTo>
                    <a:pt x="3138" y="3758"/>
                  </a:lnTo>
                  <a:lnTo>
                    <a:pt x="3132" y="3752"/>
                  </a:lnTo>
                  <a:lnTo>
                    <a:pt x="3130" y="3746"/>
                  </a:lnTo>
                  <a:lnTo>
                    <a:pt x="3126" y="3740"/>
                  </a:lnTo>
                  <a:lnTo>
                    <a:pt x="3126" y="3740"/>
                  </a:lnTo>
                  <a:lnTo>
                    <a:pt x="3122" y="3742"/>
                  </a:lnTo>
                  <a:lnTo>
                    <a:pt x="3120" y="3744"/>
                  </a:lnTo>
                  <a:lnTo>
                    <a:pt x="3118" y="3750"/>
                  </a:lnTo>
                  <a:lnTo>
                    <a:pt x="3116" y="3760"/>
                  </a:lnTo>
                  <a:lnTo>
                    <a:pt x="3114" y="3770"/>
                  </a:lnTo>
                  <a:lnTo>
                    <a:pt x="3114" y="3770"/>
                  </a:lnTo>
                  <a:lnTo>
                    <a:pt x="3102" y="3770"/>
                  </a:lnTo>
                  <a:lnTo>
                    <a:pt x="3102" y="3770"/>
                  </a:lnTo>
                  <a:lnTo>
                    <a:pt x="3100" y="3768"/>
                  </a:lnTo>
                  <a:lnTo>
                    <a:pt x="3094" y="3766"/>
                  </a:lnTo>
                  <a:lnTo>
                    <a:pt x="3086" y="3768"/>
                  </a:lnTo>
                  <a:lnTo>
                    <a:pt x="3076" y="3770"/>
                  </a:lnTo>
                  <a:lnTo>
                    <a:pt x="3070" y="3774"/>
                  </a:lnTo>
                  <a:lnTo>
                    <a:pt x="3070" y="3774"/>
                  </a:lnTo>
                  <a:lnTo>
                    <a:pt x="3040" y="3772"/>
                  </a:lnTo>
                  <a:lnTo>
                    <a:pt x="3012" y="3768"/>
                  </a:lnTo>
                  <a:lnTo>
                    <a:pt x="2986" y="3764"/>
                  </a:lnTo>
                  <a:lnTo>
                    <a:pt x="2962" y="3762"/>
                  </a:lnTo>
                  <a:lnTo>
                    <a:pt x="2962" y="3762"/>
                  </a:lnTo>
                  <a:lnTo>
                    <a:pt x="2952" y="3756"/>
                  </a:lnTo>
                  <a:lnTo>
                    <a:pt x="2944" y="3748"/>
                  </a:lnTo>
                  <a:lnTo>
                    <a:pt x="2928" y="3730"/>
                  </a:lnTo>
                  <a:lnTo>
                    <a:pt x="2904" y="3696"/>
                  </a:lnTo>
                  <a:lnTo>
                    <a:pt x="2904" y="3696"/>
                  </a:lnTo>
                  <a:lnTo>
                    <a:pt x="2904" y="3674"/>
                  </a:lnTo>
                  <a:lnTo>
                    <a:pt x="2904" y="3674"/>
                  </a:lnTo>
                  <a:lnTo>
                    <a:pt x="2914" y="3654"/>
                  </a:lnTo>
                  <a:lnTo>
                    <a:pt x="2918" y="3644"/>
                  </a:lnTo>
                  <a:lnTo>
                    <a:pt x="2920" y="3634"/>
                  </a:lnTo>
                  <a:lnTo>
                    <a:pt x="2920" y="3634"/>
                  </a:lnTo>
                  <a:lnTo>
                    <a:pt x="2898" y="3620"/>
                  </a:lnTo>
                  <a:lnTo>
                    <a:pt x="2898" y="3620"/>
                  </a:lnTo>
                  <a:lnTo>
                    <a:pt x="2868" y="3618"/>
                  </a:lnTo>
                  <a:lnTo>
                    <a:pt x="2834" y="3614"/>
                  </a:lnTo>
                  <a:lnTo>
                    <a:pt x="2818" y="3610"/>
                  </a:lnTo>
                  <a:lnTo>
                    <a:pt x="2804" y="3604"/>
                  </a:lnTo>
                  <a:lnTo>
                    <a:pt x="2792" y="3598"/>
                  </a:lnTo>
                  <a:lnTo>
                    <a:pt x="2786" y="3590"/>
                  </a:lnTo>
                  <a:lnTo>
                    <a:pt x="2786" y="3590"/>
                  </a:lnTo>
                  <a:lnTo>
                    <a:pt x="2780" y="3574"/>
                  </a:lnTo>
                  <a:lnTo>
                    <a:pt x="2780" y="3574"/>
                  </a:lnTo>
                  <a:lnTo>
                    <a:pt x="2774" y="3572"/>
                  </a:lnTo>
                  <a:lnTo>
                    <a:pt x="2774" y="3572"/>
                  </a:lnTo>
                  <a:lnTo>
                    <a:pt x="2764" y="3574"/>
                  </a:lnTo>
                  <a:lnTo>
                    <a:pt x="2756" y="3576"/>
                  </a:lnTo>
                  <a:lnTo>
                    <a:pt x="2748" y="3580"/>
                  </a:lnTo>
                  <a:lnTo>
                    <a:pt x="2740" y="3584"/>
                  </a:lnTo>
                  <a:lnTo>
                    <a:pt x="2734" y="3590"/>
                  </a:lnTo>
                  <a:lnTo>
                    <a:pt x="2728" y="3598"/>
                  </a:lnTo>
                  <a:lnTo>
                    <a:pt x="2720" y="3612"/>
                  </a:lnTo>
                  <a:lnTo>
                    <a:pt x="2720" y="3612"/>
                  </a:lnTo>
                  <a:lnTo>
                    <a:pt x="2708" y="3622"/>
                  </a:lnTo>
                  <a:lnTo>
                    <a:pt x="2698" y="3632"/>
                  </a:lnTo>
                  <a:lnTo>
                    <a:pt x="2698" y="3632"/>
                  </a:lnTo>
                  <a:lnTo>
                    <a:pt x="2660" y="3632"/>
                  </a:lnTo>
                  <a:lnTo>
                    <a:pt x="2660" y="3632"/>
                  </a:lnTo>
                  <a:lnTo>
                    <a:pt x="2656" y="3640"/>
                  </a:lnTo>
                  <a:lnTo>
                    <a:pt x="2646" y="3650"/>
                  </a:lnTo>
                  <a:lnTo>
                    <a:pt x="2630" y="3664"/>
                  </a:lnTo>
                  <a:lnTo>
                    <a:pt x="2630" y="3664"/>
                  </a:lnTo>
                  <a:lnTo>
                    <a:pt x="2606" y="3666"/>
                  </a:lnTo>
                  <a:lnTo>
                    <a:pt x="2606" y="3666"/>
                  </a:lnTo>
                  <a:lnTo>
                    <a:pt x="2590" y="3648"/>
                  </a:lnTo>
                  <a:lnTo>
                    <a:pt x="2590" y="3648"/>
                  </a:lnTo>
                  <a:lnTo>
                    <a:pt x="2586" y="3642"/>
                  </a:lnTo>
                  <a:lnTo>
                    <a:pt x="2580" y="3642"/>
                  </a:lnTo>
                  <a:lnTo>
                    <a:pt x="2574" y="3642"/>
                  </a:lnTo>
                  <a:lnTo>
                    <a:pt x="2566" y="3646"/>
                  </a:lnTo>
                  <a:lnTo>
                    <a:pt x="2550" y="3654"/>
                  </a:lnTo>
                  <a:lnTo>
                    <a:pt x="2540" y="3660"/>
                  </a:lnTo>
                  <a:lnTo>
                    <a:pt x="2540" y="3660"/>
                  </a:lnTo>
                  <a:lnTo>
                    <a:pt x="2516" y="3658"/>
                  </a:lnTo>
                  <a:lnTo>
                    <a:pt x="2516" y="3658"/>
                  </a:lnTo>
                  <a:lnTo>
                    <a:pt x="2504" y="3648"/>
                  </a:lnTo>
                  <a:lnTo>
                    <a:pt x="2494" y="3640"/>
                  </a:lnTo>
                  <a:lnTo>
                    <a:pt x="2484" y="3636"/>
                  </a:lnTo>
                  <a:lnTo>
                    <a:pt x="2474" y="3636"/>
                  </a:lnTo>
                  <a:lnTo>
                    <a:pt x="2474" y="3636"/>
                  </a:lnTo>
                  <a:lnTo>
                    <a:pt x="2446" y="3668"/>
                  </a:lnTo>
                  <a:lnTo>
                    <a:pt x="2446" y="3668"/>
                  </a:lnTo>
                  <a:lnTo>
                    <a:pt x="2420" y="3670"/>
                  </a:lnTo>
                  <a:lnTo>
                    <a:pt x="2420" y="3670"/>
                  </a:lnTo>
                  <a:lnTo>
                    <a:pt x="2404" y="3660"/>
                  </a:lnTo>
                  <a:lnTo>
                    <a:pt x="2398" y="3656"/>
                  </a:lnTo>
                  <a:lnTo>
                    <a:pt x="2392" y="3656"/>
                  </a:lnTo>
                  <a:lnTo>
                    <a:pt x="2392" y="3656"/>
                  </a:lnTo>
                  <a:lnTo>
                    <a:pt x="2384" y="3664"/>
                  </a:lnTo>
                  <a:lnTo>
                    <a:pt x="2382" y="3668"/>
                  </a:lnTo>
                  <a:lnTo>
                    <a:pt x="2380" y="3684"/>
                  </a:lnTo>
                  <a:lnTo>
                    <a:pt x="2380" y="3684"/>
                  </a:lnTo>
                  <a:lnTo>
                    <a:pt x="2388" y="3698"/>
                  </a:lnTo>
                  <a:lnTo>
                    <a:pt x="2394" y="3708"/>
                  </a:lnTo>
                  <a:lnTo>
                    <a:pt x="2396" y="3722"/>
                  </a:lnTo>
                  <a:lnTo>
                    <a:pt x="2396" y="3744"/>
                  </a:lnTo>
                  <a:lnTo>
                    <a:pt x="2396" y="3744"/>
                  </a:lnTo>
                  <a:lnTo>
                    <a:pt x="2396" y="3756"/>
                  </a:lnTo>
                  <a:lnTo>
                    <a:pt x="2396" y="3768"/>
                  </a:lnTo>
                  <a:lnTo>
                    <a:pt x="2404" y="3796"/>
                  </a:lnTo>
                  <a:lnTo>
                    <a:pt x="2404" y="3796"/>
                  </a:lnTo>
                  <a:lnTo>
                    <a:pt x="2404" y="3816"/>
                  </a:lnTo>
                  <a:lnTo>
                    <a:pt x="2404" y="3816"/>
                  </a:lnTo>
                  <a:lnTo>
                    <a:pt x="2394" y="3828"/>
                  </a:lnTo>
                  <a:lnTo>
                    <a:pt x="2394" y="3828"/>
                  </a:lnTo>
                  <a:lnTo>
                    <a:pt x="2372" y="3828"/>
                  </a:lnTo>
                  <a:lnTo>
                    <a:pt x="2372" y="3828"/>
                  </a:lnTo>
                  <a:lnTo>
                    <a:pt x="2320" y="3792"/>
                  </a:lnTo>
                  <a:lnTo>
                    <a:pt x="2320" y="3792"/>
                  </a:lnTo>
                  <a:lnTo>
                    <a:pt x="2320" y="3742"/>
                  </a:lnTo>
                  <a:lnTo>
                    <a:pt x="2320" y="3742"/>
                  </a:lnTo>
                  <a:lnTo>
                    <a:pt x="2316" y="3738"/>
                  </a:lnTo>
                  <a:lnTo>
                    <a:pt x="2310" y="3736"/>
                  </a:lnTo>
                  <a:lnTo>
                    <a:pt x="2302" y="3734"/>
                  </a:lnTo>
                  <a:lnTo>
                    <a:pt x="2302" y="3734"/>
                  </a:lnTo>
                  <a:lnTo>
                    <a:pt x="2280" y="3752"/>
                  </a:lnTo>
                  <a:lnTo>
                    <a:pt x="2268" y="3762"/>
                  </a:lnTo>
                  <a:lnTo>
                    <a:pt x="2258" y="3770"/>
                  </a:lnTo>
                  <a:lnTo>
                    <a:pt x="2258" y="3770"/>
                  </a:lnTo>
                  <a:lnTo>
                    <a:pt x="2250" y="3770"/>
                  </a:lnTo>
                  <a:lnTo>
                    <a:pt x="2250" y="3770"/>
                  </a:lnTo>
                  <a:lnTo>
                    <a:pt x="2244" y="3764"/>
                  </a:lnTo>
                  <a:lnTo>
                    <a:pt x="2238" y="3760"/>
                  </a:lnTo>
                  <a:lnTo>
                    <a:pt x="2228" y="3756"/>
                  </a:lnTo>
                  <a:lnTo>
                    <a:pt x="2228" y="3756"/>
                  </a:lnTo>
                  <a:lnTo>
                    <a:pt x="2214" y="3738"/>
                  </a:lnTo>
                  <a:lnTo>
                    <a:pt x="2208" y="3730"/>
                  </a:lnTo>
                  <a:lnTo>
                    <a:pt x="2202" y="3726"/>
                  </a:lnTo>
                  <a:lnTo>
                    <a:pt x="2202" y="3726"/>
                  </a:lnTo>
                  <a:lnTo>
                    <a:pt x="2182" y="3700"/>
                  </a:lnTo>
                  <a:lnTo>
                    <a:pt x="2182" y="3700"/>
                  </a:lnTo>
                  <a:lnTo>
                    <a:pt x="2160" y="3698"/>
                  </a:lnTo>
                  <a:lnTo>
                    <a:pt x="2144" y="3694"/>
                  </a:lnTo>
                  <a:lnTo>
                    <a:pt x="2134" y="3688"/>
                  </a:lnTo>
                  <a:lnTo>
                    <a:pt x="2128" y="3678"/>
                  </a:lnTo>
                  <a:lnTo>
                    <a:pt x="2124" y="3668"/>
                  </a:lnTo>
                  <a:lnTo>
                    <a:pt x="2124" y="3656"/>
                  </a:lnTo>
                  <a:lnTo>
                    <a:pt x="2124" y="3622"/>
                  </a:lnTo>
                  <a:lnTo>
                    <a:pt x="2124" y="3622"/>
                  </a:lnTo>
                  <a:lnTo>
                    <a:pt x="2132" y="3604"/>
                  </a:lnTo>
                  <a:lnTo>
                    <a:pt x="2132" y="3604"/>
                  </a:lnTo>
                  <a:lnTo>
                    <a:pt x="2130" y="3582"/>
                  </a:lnTo>
                  <a:lnTo>
                    <a:pt x="2130" y="3582"/>
                  </a:lnTo>
                  <a:lnTo>
                    <a:pt x="2094" y="3570"/>
                  </a:lnTo>
                  <a:lnTo>
                    <a:pt x="2094" y="3570"/>
                  </a:lnTo>
                  <a:lnTo>
                    <a:pt x="2088" y="3564"/>
                  </a:lnTo>
                  <a:lnTo>
                    <a:pt x="2088" y="3564"/>
                  </a:lnTo>
                  <a:lnTo>
                    <a:pt x="2088" y="3544"/>
                  </a:lnTo>
                  <a:lnTo>
                    <a:pt x="2088" y="3544"/>
                  </a:lnTo>
                  <a:lnTo>
                    <a:pt x="2086" y="3542"/>
                  </a:lnTo>
                  <a:lnTo>
                    <a:pt x="2084" y="3540"/>
                  </a:lnTo>
                  <a:lnTo>
                    <a:pt x="2082" y="3530"/>
                  </a:lnTo>
                  <a:lnTo>
                    <a:pt x="2078" y="3516"/>
                  </a:lnTo>
                  <a:lnTo>
                    <a:pt x="2078" y="3516"/>
                  </a:lnTo>
                  <a:lnTo>
                    <a:pt x="2064" y="3486"/>
                  </a:lnTo>
                  <a:lnTo>
                    <a:pt x="2064" y="3486"/>
                  </a:lnTo>
                  <a:lnTo>
                    <a:pt x="2060" y="3468"/>
                  </a:lnTo>
                  <a:lnTo>
                    <a:pt x="2054" y="3460"/>
                  </a:lnTo>
                  <a:lnTo>
                    <a:pt x="2050" y="3458"/>
                  </a:lnTo>
                  <a:lnTo>
                    <a:pt x="2046" y="3456"/>
                  </a:lnTo>
                  <a:lnTo>
                    <a:pt x="2036" y="3456"/>
                  </a:lnTo>
                  <a:lnTo>
                    <a:pt x="2036" y="3456"/>
                  </a:lnTo>
                  <a:lnTo>
                    <a:pt x="1994" y="3478"/>
                  </a:lnTo>
                  <a:lnTo>
                    <a:pt x="1994" y="3478"/>
                  </a:lnTo>
                  <a:lnTo>
                    <a:pt x="1982" y="3478"/>
                  </a:lnTo>
                  <a:lnTo>
                    <a:pt x="1974" y="3476"/>
                  </a:lnTo>
                  <a:lnTo>
                    <a:pt x="1968" y="3474"/>
                  </a:lnTo>
                  <a:lnTo>
                    <a:pt x="1964" y="3470"/>
                  </a:lnTo>
                  <a:lnTo>
                    <a:pt x="1964" y="3470"/>
                  </a:lnTo>
                  <a:lnTo>
                    <a:pt x="1964" y="3372"/>
                  </a:lnTo>
                  <a:lnTo>
                    <a:pt x="1964" y="3372"/>
                  </a:lnTo>
                  <a:lnTo>
                    <a:pt x="1972" y="3352"/>
                  </a:lnTo>
                  <a:lnTo>
                    <a:pt x="1980" y="3336"/>
                  </a:lnTo>
                  <a:lnTo>
                    <a:pt x="1992" y="3322"/>
                  </a:lnTo>
                  <a:lnTo>
                    <a:pt x="2002" y="3308"/>
                  </a:lnTo>
                  <a:lnTo>
                    <a:pt x="2016" y="3296"/>
                  </a:lnTo>
                  <a:lnTo>
                    <a:pt x="2030" y="3284"/>
                  </a:lnTo>
                  <a:lnTo>
                    <a:pt x="2064" y="3260"/>
                  </a:lnTo>
                  <a:lnTo>
                    <a:pt x="2064" y="3260"/>
                  </a:lnTo>
                  <a:lnTo>
                    <a:pt x="2068" y="3258"/>
                  </a:lnTo>
                  <a:lnTo>
                    <a:pt x="2070" y="3254"/>
                  </a:lnTo>
                  <a:lnTo>
                    <a:pt x="2074" y="3236"/>
                  </a:lnTo>
                  <a:lnTo>
                    <a:pt x="2074" y="3210"/>
                  </a:lnTo>
                  <a:lnTo>
                    <a:pt x="2074" y="3210"/>
                  </a:lnTo>
                  <a:lnTo>
                    <a:pt x="2080" y="3192"/>
                  </a:lnTo>
                  <a:lnTo>
                    <a:pt x="2084" y="3176"/>
                  </a:lnTo>
                  <a:lnTo>
                    <a:pt x="2084" y="3146"/>
                  </a:lnTo>
                  <a:lnTo>
                    <a:pt x="2084" y="3146"/>
                  </a:lnTo>
                  <a:lnTo>
                    <a:pt x="2088" y="3128"/>
                  </a:lnTo>
                  <a:lnTo>
                    <a:pt x="2092" y="3122"/>
                  </a:lnTo>
                  <a:lnTo>
                    <a:pt x="2096" y="3116"/>
                  </a:lnTo>
                  <a:lnTo>
                    <a:pt x="2096" y="3116"/>
                  </a:lnTo>
                  <a:lnTo>
                    <a:pt x="2098" y="3086"/>
                  </a:lnTo>
                  <a:lnTo>
                    <a:pt x="2098" y="3086"/>
                  </a:lnTo>
                  <a:lnTo>
                    <a:pt x="2092" y="3076"/>
                  </a:lnTo>
                  <a:lnTo>
                    <a:pt x="2086" y="3068"/>
                  </a:lnTo>
                  <a:lnTo>
                    <a:pt x="2070" y="3056"/>
                  </a:lnTo>
                  <a:lnTo>
                    <a:pt x="2058" y="3046"/>
                  </a:lnTo>
                  <a:lnTo>
                    <a:pt x="2052" y="3040"/>
                  </a:lnTo>
                  <a:lnTo>
                    <a:pt x="2048" y="3034"/>
                  </a:lnTo>
                  <a:lnTo>
                    <a:pt x="2048" y="3034"/>
                  </a:lnTo>
                  <a:lnTo>
                    <a:pt x="2048" y="2998"/>
                  </a:lnTo>
                  <a:lnTo>
                    <a:pt x="2048" y="2998"/>
                  </a:lnTo>
                  <a:lnTo>
                    <a:pt x="2044" y="2998"/>
                  </a:lnTo>
                  <a:lnTo>
                    <a:pt x="2044" y="2998"/>
                  </a:lnTo>
                  <a:lnTo>
                    <a:pt x="2036" y="2982"/>
                  </a:lnTo>
                  <a:lnTo>
                    <a:pt x="2026" y="2970"/>
                  </a:lnTo>
                  <a:lnTo>
                    <a:pt x="2010" y="2950"/>
                  </a:lnTo>
                  <a:lnTo>
                    <a:pt x="2010" y="2950"/>
                  </a:lnTo>
                  <a:lnTo>
                    <a:pt x="1990" y="2950"/>
                  </a:lnTo>
                  <a:lnTo>
                    <a:pt x="1990" y="2950"/>
                  </a:lnTo>
                  <a:lnTo>
                    <a:pt x="1974" y="2966"/>
                  </a:lnTo>
                  <a:lnTo>
                    <a:pt x="1974" y="2966"/>
                  </a:lnTo>
                  <a:lnTo>
                    <a:pt x="1974" y="2980"/>
                  </a:lnTo>
                  <a:lnTo>
                    <a:pt x="1972" y="2996"/>
                  </a:lnTo>
                  <a:lnTo>
                    <a:pt x="1968" y="3012"/>
                  </a:lnTo>
                  <a:lnTo>
                    <a:pt x="1964" y="3018"/>
                  </a:lnTo>
                  <a:lnTo>
                    <a:pt x="1960" y="3024"/>
                  </a:lnTo>
                  <a:lnTo>
                    <a:pt x="1960" y="3024"/>
                  </a:lnTo>
                  <a:lnTo>
                    <a:pt x="1936" y="3024"/>
                  </a:lnTo>
                  <a:lnTo>
                    <a:pt x="1936" y="3024"/>
                  </a:lnTo>
                  <a:lnTo>
                    <a:pt x="1918" y="3016"/>
                  </a:lnTo>
                  <a:lnTo>
                    <a:pt x="1906" y="3008"/>
                  </a:lnTo>
                  <a:lnTo>
                    <a:pt x="1902" y="3002"/>
                  </a:lnTo>
                  <a:lnTo>
                    <a:pt x="1898" y="2998"/>
                  </a:lnTo>
                  <a:lnTo>
                    <a:pt x="1896" y="2990"/>
                  </a:lnTo>
                  <a:lnTo>
                    <a:pt x="1896" y="2982"/>
                  </a:lnTo>
                  <a:lnTo>
                    <a:pt x="1896" y="2982"/>
                  </a:lnTo>
                  <a:lnTo>
                    <a:pt x="1878" y="2974"/>
                  </a:lnTo>
                  <a:lnTo>
                    <a:pt x="1862" y="2968"/>
                  </a:lnTo>
                  <a:lnTo>
                    <a:pt x="1838" y="2960"/>
                  </a:lnTo>
                  <a:lnTo>
                    <a:pt x="1838" y="2960"/>
                  </a:lnTo>
                  <a:lnTo>
                    <a:pt x="1826" y="2946"/>
                  </a:lnTo>
                  <a:lnTo>
                    <a:pt x="1826" y="2946"/>
                  </a:lnTo>
                  <a:lnTo>
                    <a:pt x="1810" y="2946"/>
                  </a:lnTo>
                  <a:lnTo>
                    <a:pt x="1810" y="2946"/>
                  </a:lnTo>
                  <a:lnTo>
                    <a:pt x="1792" y="2960"/>
                  </a:lnTo>
                  <a:lnTo>
                    <a:pt x="1774" y="2972"/>
                  </a:lnTo>
                  <a:lnTo>
                    <a:pt x="1738" y="2996"/>
                  </a:lnTo>
                  <a:lnTo>
                    <a:pt x="1738" y="2996"/>
                  </a:lnTo>
                  <a:lnTo>
                    <a:pt x="1726" y="2998"/>
                  </a:lnTo>
                  <a:lnTo>
                    <a:pt x="1718" y="3000"/>
                  </a:lnTo>
                  <a:lnTo>
                    <a:pt x="1712" y="3004"/>
                  </a:lnTo>
                  <a:lnTo>
                    <a:pt x="1706" y="3008"/>
                  </a:lnTo>
                  <a:lnTo>
                    <a:pt x="1698" y="3020"/>
                  </a:lnTo>
                  <a:lnTo>
                    <a:pt x="1688" y="3034"/>
                  </a:lnTo>
                  <a:lnTo>
                    <a:pt x="1688" y="3034"/>
                  </a:lnTo>
                  <a:lnTo>
                    <a:pt x="1664" y="3036"/>
                  </a:lnTo>
                  <a:lnTo>
                    <a:pt x="1656" y="3038"/>
                  </a:lnTo>
                  <a:lnTo>
                    <a:pt x="1650" y="3042"/>
                  </a:lnTo>
                  <a:lnTo>
                    <a:pt x="1640" y="3054"/>
                  </a:lnTo>
                  <a:lnTo>
                    <a:pt x="1624" y="3072"/>
                  </a:lnTo>
                  <a:lnTo>
                    <a:pt x="1624" y="3072"/>
                  </a:lnTo>
                  <a:lnTo>
                    <a:pt x="1614" y="3078"/>
                  </a:lnTo>
                  <a:lnTo>
                    <a:pt x="1600" y="3082"/>
                  </a:lnTo>
                  <a:lnTo>
                    <a:pt x="1576" y="3086"/>
                  </a:lnTo>
                  <a:lnTo>
                    <a:pt x="1576" y="3086"/>
                  </a:lnTo>
                  <a:lnTo>
                    <a:pt x="1574" y="3092"/>
                  </a:lnTo>
                  <a:lnTo>
                    <a:pt x="1574" y="3092"/>
                  </a:lnTo>
                  <a:lnTo>
                    <a:pt x="1472" y="3088"/>
                  </a:lnTo>
                  <a:lnTo>
                    <a:pt x="1472" y="3088"/>
                  </a:lnTo>
                  <a:lnTo>
                    <a:pt x="1454" y="3090"/>
                  </a:lnTo>
                  <a:lnTo>
                    <a:pt x="1436" y="3090"/>
                  </a:lnTo>
                  <a:lnTo>
                    <a:pt x="1428" y="3088"/>
                  </a:lnTo>
                  <a:lnTo>
                    <a:pt x="1422" y="3086"/>
                  </a:lnTo>
                  <a:lnTo>
                    <a:pt x="1416" y="3082"/>
                  </a:lnTo>
                  <a:lnTo>
                    <a:pt x="1410" y="3076"/>
                  </a:lnTo>
                  <a:lnTo>
                    <a:pt x="1410" y="3076"/>
                  </a:lnTo>
                  <a:lnTo>
                    <a:pt x="1410" y="3058"/>
                  </a:lnTo>
                  <a:lnTo>
                    <a:pt x="1410" y="3058"/>
                  </a:lnTo>
                  <a:lnTo>
                    <a:pt x="1430" y="3012"/>
                  </a:lnTo>
                  <a:lnTo>
                    <a:pt x="1430" y="3012"/>
                  </a:lnTo>
                  <a:lnTo>
                    <a:pt x="1416" y="3008"/>
                  </a:lnTo>
                  <a:lnTo>
                    <a:pt x="1406" y="3000"/>
                  </a:lnTo>
                  <a:lnTo>
                    <a:pt x="1390" y="2988"/>
                  </a:lnTo>
                  <a:lnTo>
                    <a:pt x="1390" y="2988"/>
                  </a:lnTo>
                  <a:lnTo>
                    <a:pt x="1382" y="2958"/>
                  </a:lnTo>
                  <a:lnTo>
                    <a:pt x="1382" y="2958"/>
                  </a:lnTo>
                  <a:lnTo>
                    <a:pt x="1354" y="2956"/>
                  </a:lnTo>
                  <a:lnTo>
                    <a:pt x="1330" y="2950"/>
                  </a:lnTo>
                  <a:lnTo>
                    <a:pt x="1330" y="2950"/>
                  </a:lnTo>
                  <a:lnTo>
                    <a:pt x="1312" y="2930"/>
                  </a:lnTo>
                  <a:lnTo>
                    <a:pt x="1312" y="2930"/>
                  </a:lnTo>
                  <a:lnTo>
                    <a:pt x="1274" y="2914"/>
                  </a:lnTo>
                  <a:lnTo>
                    <a:pt x="1274" y="2914"/>
                  </a:lnTo>
                  <a:lnTo>
                    <a:pt x="1252" y="2902"/>
                  </a:lnTo>
                  <a:lnTo>
                    <a:pt x="1244" y="2898"/>
                  </a:lnTo>
                  <a:lnTo>
                    <a:pt x="1234" y="2894"/>
                  </a:lnTo>
                  <a:lnTo>
                    <a:pt x="1224" y="2894"/>
                  </a:lnTo>
                  <a:lnTo>
                    <a:pt x="1216" y="2898"/>
                  </a:lnTo>
                  <a:lnTo>
                    <a:pt x="1208" y="2904"/>
                  </a:lnTo>
                  <a:lnTo>
                    <a:pt x="1202" y="2914"/>
                  </a:lnTo>
                  <a:lnTo>
                    <a:pt x="1202" y="2914"/>
                  </a:lnTo>
                  <a:lnTo>
                    <a:pt x="1172" y="2928"/>
                  </a:lnTo>
                  <a:lnTo>
                    <a:pt x="1172" y="2928"/>
                  </a:lnTo>
                  <a:lnTo>
                    <a:pt x="1160" y="2940"/>
                  </a:lnTo>
                  <a:lnTo>
                    <a:pt x="1160" y="2940"/>
                  </a:lnTo>
                  <a:lnTo>
                    <a:pt x="1144" y="2996"/>
                  </a:lnTo>
                  <a:lnTo>
                    <a:pt x="1144" y="2996"/>
                  </a:lnTo>
                  <a:lnTo>
                    <a:pt x="1122" y="2996"/>
                  </a:lnTo>
                  <a:lnTo>
                    <a:pt x="1122" y="2996"/>
                  </a:lnTo>
                  <a:lnTo>
                    <a:pt x="1110" y="2990"/>
                  </a:lnTo>
                  <a:lnTo>
                    <a:pt x="1102" y="2984"/>
                  </a:lnTo>
                  <a:lnTo>
                    <a:pt x="1098" y="2978"/>
                  </a:lnTo>
                  <a:lnTo>
                    <a:pt x="1096" y="2970"/>
                  </a:lnTo>
                  <a:lnTo>
                    <a:pt x="1094" y="2962"/>
                  </a:lnTo>
                  <a:lnTo>
                    <a:pt x="1094" y="2954"/>
                  </a:lnTo>
                  <a:lnTo>
                    <a:pt x="1094" y="2938"/>
                  </a:lnTo>
                  <a:lnTo>
                    <a:pt x="1094" y="2938"/>
                  </a:lnTo>
                  <a:lnTo>
                    <a:pt x="1106" y="2904"/>
                  </a:lnTo>
                  <a:lnTo>
                    <a:pt x="1106" y="2904"/>
                  </a:lnTo>
                  <a:lnTo>
                    <a:pt x="1100" y="2896"/>
                  </a:lnTo>
                  <a:lnTo>
                    <a:pt x="1098" y="2894"/>
                  </a:lnTo>
                  <a:lnTo>
                    <a:pt x="1094" y="2892"/>
                  </a:lnTo>
                  <a:lnTo>
                    <a:pt x="1094" y="2892"/>
                  </a:lnTo>
                  <a:lnTo>
                    <a:pt x="1068" y="2894"/>
                  </a:lnTo>
                  <a:lnTo>
                    <a:pt x="1046" y="2900"/>
                  </a:lnTo>
                  <a:lnTo>
                    <a:pt x="1024" y="2906"/>
                  </a:lnTo>
                  <a:lnTo>
                    <a:pt x="1004" y="2914"/>
                  </a:lnTo>
                  <a:lnTo>
                    <a:pt x="1004" y="2914"/>
                  </a:lnTo>
                  <a:lnTo>
                    <a:pt x="998" y="2918"/>
                  </a:lnTo>
                  <a:lnTo>
                    <a:pt x="992" y="2920"/>
                  </a:lnTo>
                  <a:lnTo>
                    <a:pt x="984" y="2920"/>
                  </a:lnTo>
                  <a:lnTo>
                    <a:pt x="976" y="2918"/>
                  </a:lnTo>
                  <a:lnTo>
                    <a:pt x="964" y="2914"/>
                  </a:lnTo>
                  <a:lnTo>
                    <a:pt x="956" y="2912"/>
                  </a:lnTo>
                  <a:lnTo>
                    <a:pt x="956" y="2912"/>
                  </a:lnTo>
                  <a:lnTo>
                    <a:pt x="918" y="2866"/>
                  </a:lnTo>
                  <a:lnTo>
                    <a:pt x="918" y="2866"/>
                  </a:lnTo>
                  <a:lnTo>
                    <a:pt x="840" y="2866"/>
                  </a:lnTo>
                  <a:lnTo>
                    <a:pt x="840" y="2866"/>
                  </a:lnTo>
                  <a:lnTo>
                    <a:pt x="828" y="2860"/>
                  </a:lnTo>
                  <a:lnTo>
                    <a:pt x="828" y="2860"/>
                  </a:lnTo>
                  <a:lnTo>
                    <a:pt x="820" y="2844"/>
                  </a:lnTo>
                  <a:lnTo>
                    <a:pt x="814" y="2830"/>
                  </a:lnTo>
                  <a:lnTo>
                    <a:pt x="808" y="2818"/>
                  </a:lnTo>
                  <a:lnTo>
                    <a:pt x="804" y="2808"/>
                  </a:lnTo>
                  <a:lnTo>
                    <a:pt x="804" y="2808"/>
                  </a:lnTo>
                  <a:lnTo>
                    <a:pt x="792" y="2804"/>
                  </a:lnTo>
                  <a:lnTo>
                    <a:pt x="784" y="2800"/>
                  </a:lnTo>
                  <a:lnTo>
                    <a:pt x="778" y="2794"/>
                  </a:lnTo>
                  <a:lnTo>
                    <a:pt x="776" y="2788"/>
                  </a:lnTo>
                  <a:lnTo>
                    <a:pt x="776" y="2788"/>
                  </a:lnTo>
                  <a:lnTo>
                    <a:pt x="750" y="2774"/>
                  </a:lnTo>
                  <a:lnTo>
                    <a:pt x="750" y="2774"/>
                  </a:lnTo>
                  <a:lnTo>
                    <a:pt x="744" y="2772"/>
                  </a:lnTo>
                  <a:lnTo>
                    <a:pt x="736" y="2770"/>
                  </a:lnTo>
                  <a:lnTo>
                    <a:pt x="728" y="2772"/>
                  </a:lnTo>
                  <a:lnTo>
                    <a:pt x="728" y="2772"/>
                  </a:lnTo>
                  <a:lnTo>
                    <a:pt x="700" y="2750"/>
                  </a:lnTo>
                  <a:lnTo>
                    <a:pt x="700" y="2750"/>
                  </a:lnTo>
                  <a:lnTo>
                    <a:pt x="690" y="2740"/>
                  </a:lnTo>
                  <a:lnTo>
                    <a:pt x="684" y="2728"/>
                  </a:lnTo>
                  <a:lnTo>
                    <a:pt x="680" y="2716"/>
                  </a:lnTo>
                  <a:lnTo>
                    <a:pt x="678" y="2706"/>
                  </a:lnTo>
                  <a:lnTo>
                    <a:pt x="676" y="2684"/>
                  </a:lnTo>
                  <a:lnTo>
                    <a:pt x="674" y="2674"/>
                  </a:lnTo>
                  <a:lnTo>
                    <a:pt x="672" y="2664"/>
                  </a:lnTo>
                  <a:lnTo>
                    <a:pt x="672" y="2664"/>
                  </a:lnTo>
                  <a:lnTo>
                    <a:pt x="628" y="2666"/>
                  </a:lnTo>
                  <a:lnTo>
                    <a:pt x="628" y="2666"/>
                  </a:lnTo>
                  <a:lnTo>
                    <a:pt x="610" y="2658"/>
                  </a:lnTo>
                  <a:lnTo>
                    <a:pt x="600" y="2650"/>
                  </a:lnTo>
                  <a:lnTo>
                    <a:pt x="596" y="2642"/>
                  </a:lnTo>
                  <a:lnTo>
                    <a:pt x="592" y="2630"/>
                  </a:lnTo>
                  <a:lnTo>
                    <a:pt x="592" y="2630"/>
                  </a:lnTo>
                  <a:lnTo>
                    <a:pt x="580" y="2610"/>
                  </a:lnTo>
                  <a:lnTo>
                    <a:pt x="580" y="2610"/>
                  </a:lnTo>
                  <a:lnTo>
                    <a:pt x="520" y="2566"/>
                  </a:lnTo>
                  <a:lnTo>
                    <a:pt x="520" y="2566"/>
                  </a:lnTo>
                  <a:lnTo>
                    <a:pt x="486" y="2510"/>
                  </a:lnTo>
                  <a:lnTo>
                    <a:pt x="486" y="2510"/>
                  </a:lnTo>
                  <a:lnTo>
                    <a:pt x="470" y="2512"/>
                  </a:lnTo>
                  <a:lnTo>
                    <a:pt x="456" y="2516"/>
                  </a:lnTo>
                  <a:lnTo>
                    <a:pt x="444" y="2522"/>
                  </a:lnTo>
                  <a:lnTo>
                    <a:pt x="434" y="2530"/>
                  </a:lnTo>
                  <a:lnTo>
                    <a:pt x="434" y="2530"/>
                  </a:lnTo>
                  <a:lnTo>
                    <a:pt x="386" y="2530"/>
                  </a:lnTo>
                  <a:lnTo>
                    <a:pt x="386" y="2530"/>
                  </a:lnTo>
                  <a:lnTo>
                    <a:pt x="374" y="2520"/>
                  </a:lnTo>
                  <a:lnTo>
                    <a:pt x="366" y="2512"/>
                  </a:lnTo>
                  <a:lnTo>
                    <a:pt x="354" y="2496"/>
                  </a:lnTo>
                  <a:lnTo>
                    <a:pt x="354" y="2496"/>
                  </a:lnTo>
                  <a:lnTo>
                    <a:pt x="346" y="2478"/>
                  </a:lnTo>
                  <a:lnTo>
                    <a:pt x="346" y="2478"/>
                  </a:lnTo>
                  <a:lnTo>
                    <a:pt x="344" y="2464"/>
                  </a:lnTo>
                  <a:lnTo>
                    <a:pt x="342" y="2454"/>
                  </a:lnTo>
                  <a:lnTo>
                    <a:pt x="332" y="2434"/>
                  </a:lnTo>
                  <a:lnTo>
                    <a:pt x="312" y="2400"/>
                  </a:lnTo>
                  <a:lnTo>
                    <a:pt x="312" y="2400"/>
                  </a:lnTo>
                  <a:lnTo>
                    <a:pt x="258" y="2368"/>
                  </a:lnTo>
                  <a:lnTo>
                    <a:pt x="258" y="2368"/>
                  </a:lnTo>
                  <a:lnTo>
                    <a:pt x="226" y="2356"/>
                  </a:lnTo>
                  <a:lnTo>
                    <a:pt x="212" y="2350"/>
                  </a:lnTo>
                  <a:lnTo>
                    <a:pt x="202" y="2344"/>
                  </a:lnTo>
                  <a:lnTo>
                    <a:pt x="202" y="2344"/>
                  </a:lnTo>
                  <a:lnTo>
                    <a:pt x="198" y="2334"/>
                  </a:lnTo>
                  <a:lnTo>
                    <a:pt x="198" y="2326"/>
                  </a:lnTo>
                  <a:lnTo>
                    <a:pt x="198" y="2318"/>
                  </a:lnTo>
                  <a:lnTo>
                    <a:pt x="200" y="2310"/>
                  </a:lnTo>
                  <a:lnTo>
                    <a:pt x="208" y="2296"/>
                  </a:lnTo>
                  <a:lnTo>
                    <a:pt x="220" y="2284"/>
                  </a:lnTo>
                  <a:lnTo>
                    <a:pt x="220" y="2284"/>
                  </a:lnTo>
                  <a:lnTo>
                    <a:pt x="224" y="2210"/>
                  </a:lnTo>
                  <a:lnTo>
                    <a:pt x="224" y="2210"/>
                  </a:lnTo>
                  <a:lnTo>
                    <a:pt x="214" y="2184"/>
                  </a:lnTo>
                  <a:lnTo>
                    <a:pt x="214" y="2174"/>
                  </a:lnTo>
                  <a:lnTo>
                    <a:pt x="214" y="2168"/>
                  </a:lnTo>
                  <a:lnTo>
                    <a:pt x="218" y="2164"/>
                  </a:lnTo>
                  <a:lnTo>
                    <a:pt x="224" y="2162"/>
                  </a:lnTo>
                  <a:lnTo>
                    <a:pt x="236" y="2160"/>
                  </a:lnTo>
                  <a:lnTo>
                    <a:pt x="252" y="2160"/>
                  </a:lnTo>
                  <a:lnTo>
                    <a:pt x="252" y="2160"/>
                  </a:lnTo>
                  <a:lnTo>
                    <a:pt x="260" y="2166"/>
                  </a:lnTo>
                  <a:lnTo>
                    <a:pt x="264" y="2170"/>
                  </a:lnTo>
                  <a:lnTo>
                    <a:pt x="270" y="2178"/>
                  </a:lnTo>
                  <a:lnTo>
                    <a:pt x="278" y="2192"/>
                  </a:lnTo>
                  <a:lnTo>
                    <a:pt x="278" y="2192"/>
                  </a:lnTo>
                  <a:lnTo>
                    <a:pt x="290" y="2196"/>
                  </a:lnTo>
                  <a:lnTo>
                    <a:pt x="290" y="2196"/>
                  </a:lnTo>
                  <a:lnTo>
                    <a:pt x="296" y="2188"/>
                  </a:lnTo>
                  <a:lnTo>
                    <a:pt x="298" y="2180"/>
                  </a:lnTo>
                  <a:lnTo>
                    <a:pt x="300" y="2168"/>
                  </a:lnTo>
                  <a:lnTo>
                    <a:pt x="302" y="2158"/>
                  </a:lnTo>
                  <a:lnTo>
                    <a:pt x="300" y="2136"/>
                  </a:lnTo>
                  <a:lnTo>
                    <a:pt x="300" y="2118"/>
                  </a:lnTo>
                  <a:lnTo>
                    <a:pt x="300" y="2118"/>
                  </a:lnTo>
                  <a:lnTo>
                    <a:pt x="278" y="2052"/>
                  </a:lnTo>
                  <a:lnTo>
                    <a:pt x="278" y="2052"/>
                  </a:lnTo>
                  <a:lnTo>
                    <a:pt x="278" y="2024"/>
                  </a:lnTo>
                  <a:lnTo>
                    <a:pt x="280" y="2008"/>
                  </a:lnTo>
                  <a:lnTo>
                    <a:pt x="282" y="2000"/>
                  </a:lnTo>
                  <a:lnTo>
                    <a:pt x="286" y="1994"/>
                  </a:lnTo>
                  <a:lnTo>
                    <a:pt x="300" y="1978"/>
                  </a:lnTo>
                  <a:lnTo>
                    <a:pt x="300" y="1978"/>
                  </a:lnTo>
                  <a:lnTo>
                    <a:pt x="308" y="1964"/>
                  </a:lnTo>
                  <a:lnTo>
                    <a:pt x="308" y="1964"/>
                  </a:lnTo>
                  <a:lnTo>
                    <a:pt x="308" y="1956"/>
                  </a:lnTo>
                  <a:lnTo>
                    <a:pt x="308" y="1956"/>
                  </a:lnTo>
                  <a:lnTo>
                    <a:pt x="272" y="1932"/>
                  </a:lnTo>
                  <a:lnTo>
                    <a:pt x="272" y="1932"/>
                  </a:lnTo>
                  <a:lnTo>
                    <a:pt x="268" y="1930"/>
                  </a:lnTo>
                  <a:lnTo>
                    <a:pt x="266" y="1928"/>
                  </a:lnTo>
                  <a:lnTo>
                    <a:pt x="262" y="1920"/>
                  </a:lnTo>
                  <a:lnTo>
                    <a:pt x="262" y="1920"/>
                  </a:lnTo>
                  <a:lnTo>
                    <a:pt x="256" y="1912"/>
                  </a:lnTo>
                  <a:lnTo>
                    <a:pt x="252" y="1906"/>
                  </a:lnTo>
                  <a:lnTo>
                    <a:pt x="250" y="1898"/>
                  </a:lnTo>
                  <a:lnTo>
                    <a:pt x="248" y="1890"/>
                  </a:lnTo>
                  <a:lnTo>
                    <a:pt x="250" y="1872"/>
                  </a:lnTo>
                  <a:lnTo>
                    <a:pt x="250" y="1860"/>
                  </a:lnTo>
                  <a:lnTo>
                    <a:pt x="250" y="1860"/>
                  </a:lnTo>
                  <a:lnTo>
                    <a:pt x="254" y="1854"/>
                  </a:lnTo>
                  <a:lnTo>
                    <a:pt x="256" y="1848"/>
                  </a:lnTo>
                  <a:lnTo>
                    <a:pt x="256" y="1848"/>
                  </a:lnTo>
                  <a:lnTo>
                    <a:pt x="254" y="1836"/>
                  </a:lnTo>
                  <a:lnTo>
                    <a:pt x="250" y="1828"/>
                  </a:lnTo>
                  <a:lnTo>
                    <a:pt x="244" y="1822"/>
                  </a:lnTo>
                  <a:lnTo>
                    <a:pt x="238" y="1818"/>
                  </a:lnTo>
                  <a:lnTo>
                    <a:pt x="230" y="1816"/>
                  </a:lnTo>
                  <a:lnTo>
                    <a:pt x="222" y="1816"/>
                  </a:lnTo>
                  <a:lnTo>
                    <a:pt x="206" y="1816"/>
                  </a:lnTo>
                  <a:lnTo>
                    <a:pt x="206" y="1816"/>
                  </a:lnTo>
                  <a:lnTo>
                    <a:pt x="196" y="1810"/>
                  </a:lnTo>
                  <a:lnTo>
                    <a:pt x="186" y="1804"/>
                  </a:lnTo>
                  <a:lnTo>
                    <a:pt x="180" y="1796"/>
                  </a:lnTo>
                  <a:lnTo>
                    <a:pt x="172" y="1786"/>
                  </a:lnTo>
                  <a:lnTo>
                    <a:pt x="162" y="1768"/>
                  </a:lnTo>
                  <a:lnTo>
                    <a:pt x="154" y="1752"/>
                  </a:lnTo>
                  <a:lnTo>
                    <a:pt x="154" y="1752"/>
                  </a:lnTo>
                  <a:lnTo>
                    <a:pt x="126" y="1744"/>
                  </a:lnTo>
                  <a:lnTo>
                    <a:pt x="118" y="1740"/>
                  </a:lnTo>
                  <a:lnTo>
                    <a:pt x="114" y="1734"/>
                  </a:lnTo>
                  <a:lnTo>
                    <a:pt x="112" y="1728"/>
                  </a:lnTo>
                  <a:lnTo>
                    <a:pt x="112" y="1720"/>
                  </a:lnTo>
                  <a:lnTo>
                    <a:pt x="112" y="1694"/>
                  </a:lnTo>
                  <a:lnTo>
                    <a:pt x="112" y="1694"/>
                  </a:lnTo>
                  <a:lnTo>
                    <a:pt x="124" y="1660"/>
                  </a:lnTo>
                  <a:lnTo>
                    <a:pt x="124" y="1660"/>
                  </a:lnTo>
                  <a:lnTo>
                    <a:pt x="122" y="1650"/>
                  </a:lnTo>
                  <a:lnTo>
                    <a:pt x="118" y="1640"/>
                  </a:lnTo>
                  <a:lnTo>
                    <a:pt x="112" y="1632"/>
                  </a:lnTo>
                  <a:lnTo>
                    <a:pt x="106" y="1624"/>
                  </a:lnTo>
                  <a:lnTo>
                    <a:pt x="92" y="1612"/>
                  </a:lnTo>
                  <a:lnTo>
                    <a:pt x="78" y="1602"/>
                  </a:lnTo>
                  <a:lnTo>
                    <a:pt x="78" y="1602"/>
                  </a:lnTo>
                  <a:lnTo>
                    <a:pt x="36" y="1578"/>
                  </a:lnTo>
                  <a:lnTo>
                    <a:pt x="36" y="1578"/>
                  </a:lnTo>
                  <a:lnTo>
                    <a:pt x="32" y="1572"/>
                  </a:lnTo>
                  <a:lnTo>
                    <a:pt x="32" y="1572"/>
                  </a:lnTo>
                  <a:lnTo>
                    <a:pt x="32" y="1542"/>
                  </a:lnTo>
                  <a:lnTo>
                    <a:pt x="32" y="1534"/>
                  </a:lnTo>
                  <a:lnTo>
                    <a:pt x="34" y="1528"/>
                  </a:lnTo>
                  <a:lnTo>
                    <a:pt x="38" y="1524"/>
                  </a:lnTo>
                  <a:lnTo>
                    <a:pt x="46" y="1522"/>
                  </a:lnTo>
                  <a:lnTo>
                    <a:pt x="68" y="1510"/>
                  </a:lnTo>
                  <a:lnTo>
                    <a:pt x="68" y="1510"/>
                  </a:lnTo>
                  <a:lnTo>
                    <a:pt x="84" y="1502"/>
                  </a:lnTo>
                  <a:lnTo>
                    <a:pt x="84" y="1502"/>
                  </a:lnTo>
                  <a:lnTo>
                    <a:pt x="86" y="1440"/>
                  </a:lnTo>
                  <a:lnTo>
                    <a:pt x="86" y="1410"/>
                  </a:lnTo>
                  <a:lnTo>
                    <a:pt x="82" y="1396"/>
                  </a:lnTo>
                  <a:lnTo>
                    <a:pt x="78" y="1384"/>
                  </a:lnTo>
                  <a:lnTo>
                    <a:pt x="78" y="1384"/>
                  </a:lnTo>
                  <a:lnTo>
                    <a:pt x="72" y="1380"/>
                  </a:lnTo>
                  <a:lnTo>
                    <a:pt x="66" y="1378"/>
                  </a:lnTo>
                  <a:lnTo>
                    <a:pt x="52" y="1376"/>
                  </a:lnTo>
                  <a:lnTo>
                    <a:pt x="40" y="1378"/>
                  </a:lnTo>
                  <a:lnTo>
                    <a:pt x="30" y="1380"/>
                  </a:lnTo>
                  <a:lnTo>
                    <a:pt x="30" y="1380"/>
                  </a:lnTo>
                  <a:lnTo>
                    <a:pt x="28" y="1386"/>
                  </a:lnTo>
                  <a:lnTo>
                    <a:pt x="24" y="1388"/>
                  </a:lnTo>
                  <a:lnTo>
                    <a:pt x="20" y="1390"/>
                  </a:lnTo>
                  <a:lnTo>
                    <a:pt x="16" y="1388"/>
                  </a:lnTo>
                  <a:lnTo>
                    <a:pt x="10" y="1384"/>
                  </a:lnTo>
                  <a:lnTo>
                    <a:pt x="6" y="1380"/>
                  </a:lnTo>
                  <a:lnTo>
                    <a:pt x="6" y="1380"/>
                  </a:lnTo>
                  <a:lnTo>
                    <a:pt x="0" y="1354"/>
                  </a:lnTo>
                  <a:lnTo>
                    <a:pt x="0" y="1330"/>
                  </a:lnTo>
                  <a:lnTo>
                    <a:pt x="0" y="1330"/>
                  </a:lnTo>
                  <a:lnTo>
                    <a:pt x="26" y="1320"/>
                  </a:lnTo>
                  <a:lnTo>
                    <a:pt x="26" y="1320"/>
                  </a:lnTo>
                  <a:lnTo>
                    <a:pt x="26" y="1312"/>
                  </a:lnTo>
                  <a:lnTo>
                    <a:pt x="24" y="1306"/>
                  </a:lnTo>
                  <a:lnTo>
                    <a:pt x="18" y="1300"/>
                  </a:lnTo>
                  <a:lnTo>
                    <a:pt x="12" y="1294"/>
                  </a:lnTo>
                  <a:lnTo>
                    <a:pt x="8" y="1290"/>
                  </a:lnTo>
                  <a:lnTo>
                    <a:pt x="8" y="1290"/>
                  </a:lnTo>
                  <a:lnTo>
                    <a:pt x="8" y="1272"/>
                  </a:lnTo>
                  <a:lnTo>
                    <a:pt x="10" y="1268"/>
                  </a:lnTo>
                  <a:lnTo>
                    <a:pt x="12" y="1266"/>
                  </a:lnTo>
                  <a:lnTo>
                    <a:pt x="20" y="1262"/>
                  </a:lnTo>
                  <a:lnTo>
                    <a:pt x="36" y="1256"/>
                  </a:lnTo>
                  <a:lnTo>
                    <a:pt x="36" y="1256"/>
                  </a:lnTo>
                  <a:lnTo>
                    <a:pt x="44" y="1248"/>
                  </a:lnTo>
                  <a:lnTo>
                    <a:pt x="50" y="1238"/>
                  </a:lnTo>
                  <a:lnTo>
                    <a:pt x="62" y="1218"/>
                  </a:lnTo>
                  <a:lnTo>
                    <a:pt x="62" y="1218"/>
                  </a:lnTo>
                  <a:lnTo>
                    <a:pt x="74" y="1210"/>
                  </a:lnTo>
                  <a:lnTo>
                    <a:pt x="88" y="1204"/>
                  </a:lnTo>
                  <a:lnTo>
                    <a:pt x="88" y="1204"/>
                  </a:lnTo>
                  <a:lnTo>
                    <a:pt x="110" y="1196"/>
                  </a:lnTo>
                  <a:lnTo>
                    <a:pt x="110" y="1196"/>
                  </a:lnTo>
                  <a:lnTo>
                    <a:pt x="130" y="1196"/>
                  </a:lnTo>
                  <a:lnTo>
                    <a:pt x="162" y="1194"/>
                  </a:lnTo>
                  <a:lnTo>
                    <a:pt x="178" y="1192"/>
                  </a:lnTo>
                  <a:lnTo>
                    <a:pt x="194" y="1188"/>
                  </a:lnTo>
                  <a:lnTo>
                    <a:pt x="208" y="1182"/>
                  </a:lnTo>
                  <a:lnTo>
                    <a:pt x="218" y="1176"/>
                  </a:lnTo>
                  <a:lnTo>
                    <a:pt x="218" y="1176"/>
                  </a:lnTo>
                  <a:lnTo>
                    <a:pt x="232" y="1174"/>
                  </a:lnTo>
                  <a:lnTo>
                    <a:pt x="244" y="1172"/>
                  </a:lnTo>
                  <a:lnTo>
                    <a:pt x="246" y="1174"/>
                  </a:lnTo>
                  <a:lnTo>
                    <a:pt x="250" y="1178"/>
                  </a:lnTo>
                  <a:lnTo>
                    <a:pt x="252" y="1186"/>
                  </a:lnTo>
                  <a:lnTo>
                    <a:pt x="254" y="1198"/>
                  </a:lnTo>
                  <a:lnTo>
                    <a:pt x="254" y="1198"/>
                  </a:lnTo>
                  <a:lnTo>
                    <a:pt x="260" y="1212"/>
                  </a:lnTo>
                  <a:lnTo>
                    <a:pt x="264" y="1218"/>
                  </a:lnTo>
                  <a:lnTo>
                    <a:pt x="268" y="1222"/>
                  </a:lnTo>
                  <a:lnTo>
                    <a:pt x="274" y="1224"/>
                  </a:lnTo>
                  <a:lnTo>
                    <a:pt x="280" y="1226"/>
                  </a:lnTo>
                  <a:lnTo>
                    <a:pt x="302" y="1224"/>
                  </a:lnTo>
                  <a:lnTo>
                    <a:pt x="302" y="1224"/>
                  </a:lnTo>
                  <a:lnTo>
                    <a:pt x="312" y="1214"/>
                  </a:lnTo>
                  <a:lnTo>
                    <a:pt x="322" y="1200"/>
                  </a:lnTo>
                  <a:lnTo>
                    <a:pt x="332" y="1188"/>
                  </a:lnTo>
                  <a:lnTo>
                    <a:pt x="342" y="1178"/>
                  </a:lnTo>
                  <a:lnTo>
                    <a:pt x="342" y="1178"/>
                  </a:lnTo>
                  <a:lnTo>
                    <a:pt x="366" y="1180"/>
                  </a:lnTo>
                  <a:lnTo>
                    <a:pt x="378" y="1180"/>
                  </a:lnTo>
                  <a:lnTo>
                    <a:pt x="394" y="1178"/>
                  </a:lnTo>
                  <a:lnTo>
                    <a:pt x="394" y="1178"/>
                  </a:lnTo>
                  <a:lnTo>
                    <a:pt x="398" y="1170"/>
                  </a:lnTo>
                  <a:lnTo>
                    <a:pt x="404" y="1164"/>
                  </a:lnTo>
                  <a:lnTo>
                    <a:pt x="410" y="1160"/>
                  </a:lnTo>
                  <a:lnTo>
                    <a:pt x="416" y="1158"/>
                  </a:lnTo>
                  <a:lnTo>
                    <a:pt x="432" y="1154"/>
                  </a:lnTo>
                  <a:lnTo>
                    <a:pt x="450" y="1154"/>
                  </a:lnTo>
                  <a:lnTo>
                    <a:pt x="450" y="1154"/>
                  </a:lnTo>
                  <a:lnTo>
                    <a:pt x="492" y="1168"/>
                  </a:lnTo>
                  <a:lnTo>
                    <a:pt x="492" y="1168"/>
                  </a:lnTo>
                  <a:lnTo>
                    <a:pt x="498" y="1164"/>
                  </a:lnTo>
                  <a:lnTo>
                    <a:pt x="506" y="1162"/>
                  </a:lnTo>
                  <a:lnTo>
                    <a:pt x="534" y="1158"/>
                  </a:lnTo>
                  <a:lnTo>
                    <a:pt x="564" y="1154"/>
                  </a:lnTo>
                  <a:lnTo>
                    <a:pt x="590" y="1148"/>
                  </a:lnTo>
                  <a:lnTo>
                    <a:pt x="590" y="1148"/>
                  </a:lnTo>
                  <a:lnTo>
                    <a:pt x="608" y="1138"/>
                  </a:lnTo>
                  <a:lnTo>
                    <a:pt x="628" y="1128"/>
                  </a:lnTo>
                  <a:lnTo>
                    <a:pt x="628" y="1128"/>
                  </a:lnTo>
                  <a:lnTo>
                    <a:pt x="632" y="1110"/>
                  </a:lnTo>
                  <a:lnTo>
                    <a:pt x="638" y="1098"/>
                  </a:lnTo>
                  <a:lnTo>
                    <a:pt x="646" y="1090"/>
                  </a:lnTo>
                  <a:lnTo>
                    <a:pt x="660" y="1078"/>
                  </a:lnTo>
                  <a:lnTo>
                    <a:pt x="660" y="1078"/>
                  </a:lnTo>
                  <a:lnTo>
                    <a:pt x="684" y="1024"/>
                  </a:lnTo>
                  <a:lnTo>
                    <a:pt x="684" y="1024"/>
                  </a:lnTo>
                  <a:lnTo>
                    <a:pt x="716" y="1006"/>
                  </a:lnTo>
                  <a:lnTo>
                    <a:pt x="716" y="1006"/>
                  </a:lnTo>
                  <a:lnTo>
                    <a:pt x="728" y="972"/>
                  </a:lnTo>
                  <a:lnTo>
                    <a:pt x="728" y="972"/>
                  </a:lnTo>
                  <a:lnTo>
                    <a:pt x="732" y="926"/>
                  </a:lnTo>
                  <a:lnTo>
                    <a:pt x="732" y="926"/>
                  </a:lnTo>
                  <a:lnTo>
                    <a:pt x="724" y="902"/>
                  </a:lnTo>
                  <a:lnTo>
                    <a:pt x="724" y="902"/>
                  </a:lnTo>
                  <a:lnTo>
                    <a:pt x="724" y="878"/>
                  </a:lnTo>
                  <a:lnTo>
                    <a:pt x="724" y="878"/>
                  </a:lnTo>
                  <a:lnTo>
                    <a:pt x="728" y="866"/>
                  </a:lnTo>
                  <a:lnTo>
                    <a:pt x="732" y="854"/>
                  </a:lnTo>
                  <a:lnTo>
                    <a:pt x="732" y="830"/>
                  </a:lnTo>
                  <a:lnTo>
                    <a:pt x="732" y="830"/>
                  </a:lnTo>
                  <a:lnTo>
                    <a:pt x="724" y="820"/>
                  </a:lnTo>
                  <a:lnTo>
                    <a:pt x="722" y="812"/>
                  </a:lnTo>
                  <a:lnTo>
                    <a:pt x="722" y="800"/>
                  </a:lnTo>
                  <a:lnTo>
                    <a:pt x="722" y="800"/>
                  </a:lnTo>
                  <a:lnTo>
                    <a:pt x="726" y="798"/>
                  </a:lnTo>
                  <a:lnTo>
                    <a:pt x="734" y="796"/>
                  </a:lnTo>
                  <a:lnTo>
                    <a:pt x="760" y="796"/>
                  </a:lnTo>
                  <a:lnTo>
                    <a:pt x="808" y="798"/>
                  </a:lnTo>
                  <a:lnTo>
                    <a:pt x="808" y="798"/>
                  </a:lnTo>
                  <a:lnTo>
                    <a:pt x="826" y="800"/>
                  </a:lnTo>
                  <a:lnTo>
                    <a:pt x="844" y="804"/>
                  </a:lnTo>
                  <a:lnTo>
                    <a:pt x="864" y="808"/>
                  </a:lnTo>
                  <a:lnTo>
                    <a:pt x="886" y="812"/>
                  </a:lnTo>
                  <a:lnTo>
                    <a:pt x="886" y="812"/>
                  </a:lnTo>
                  <a:lnTo>
                    <a:pt x="924" y="828"/>
                  </a:lnTo>
                  <a:lnTo>
                    <a:pt x="924" y="828"/>
                  </a:lnTo>
                  <a:lnTo>
                    <a:pt x="932" y="818"/>
                  </a:lnTo>
                  <a:lnTo>
                    <a:pt x="932" y="818"/>
                  </a:lnTo>
                  <a:lnTo>
                    <a:pt x="926" y="806"/>
                  </a:lnTo>
                  <a:lnTo>
                    <a:pt x="926" y="806"/>
                  </a:lnTo>
                  <a:lnTo>
                    <a:pt x="926" y="772"/>
                  </a:lnTo>
                  <a:lnTo>
                    <a:pt x="926" y="772"/>
                  </a:lnTo>
                  <a:lnTo>
                    <a:pt x="936" y="756"/>
                  </a:lnTo>
                  <a:lnTo>
                    <a:pt x="948" y="740"/>
                  </a:lnTo>
                  <a:lnTo>
                    <a:pt x="972" y="712"/>
                  </a:lnTo>
                  <a:lnTo>
                    <a:pt x="972" y="712"/>
                  </a:lnTo>
                  <a:lnTo>
                    <a:pt x="976" y="690"/>
                  </a:lnTo>
                  <a:lnTo>
                    <a:pt x="984" y="676"/>
                  </a:lnTo>
                  <a:lnTo>
                    <a:pt x="994" y="664"/>
                  </a:lnTo>
                  <a:lnTo>
                    <a:pt x="1008" y="648"/>
                  </a:lnTo>
                  <a:lnTo>
                    <a:pt x="1008" y="648"/>
                  </a:lnTo>
                  <a:lnTo>
                    <a:pt x="1014" y="632"/>
                  </a:lnTo>
                  <a:lnTo>
                    <a:pt x="1016" y="628"/>
                  </a:lnTo>
                  <a:lnTo>
                    <a:pt x="1020" y="624"/>
                  </a:lnTo>
                  <a:lnTo>
                    <a:pt x="1024" y="622"/>
                  </a:lnTo>
                  <a:lnTo>
                    <a:pt x="1030" y="622"/>
                  </a:lnTo>
                  <a:lnTo>
                    <a:pt x="1050" y="620"/>
                  </a:lnTo>
                  <a:lnTo>
                    <a:pt x="1050" y="620"/>
                  </a:lnTo>
                  <a:lnTo>
                    <a:pt x="1062" y="630"/>
                  </a:lnTo>
                  <a:lnTo>
                    <a:pt x="1080" y="640"/>
                  </a:lnTo>
                  <a:lnTo>
                    <a:pt x="1098" y="652"/>
                  </a:lnTo>
                  <a:lnTo>
                    <a:pt x="1118" y="660"/>
                  </a:lnTo>
                  <a:lnTo>
                    <a:pt x="1118" y="660"/>
                  </a:lnTo>
                  <a:lnTo>
                    <a:pt x="1128" y="660"/>
                  </a:lnTo>
                  <a:lnTo>
                    <a:pt x="1140" y="662"/>
                  </a:lnTo>
                  <a:lnTo>
                    <a:pt x="1152" y="666"/>
                  </a:lnTo>
                  <a:lnTo>
                    <a:pt x="1158" y="670"/>
                  </a:lnTo>
                  <a:lnTo>
                    <a:pt x="1164" y="676"/>
                  </a:lnTo>
                  <a:lnTo>
                    <a:pt x="1164" y="676"/>
                  </a:lnTo>
                  <a:lnTo>
                    <a:pt x="1182" y="676"/>
                  </a:lnTo>
                  <a:lnTo>
                    <a:pt x="1202" y="674"/>
                  </a:lnTo>
                  <a:lnTo>
                    <a:pt x="1212" y="670"/>
                  </a:lnTo>
                  <a:lnTo>
                    <a:pt x="1220" y="666"/>
                  </a:lnTo>
                  <a:lnTo>
                    <a:pt x="1226" y="660"/>
                  </a:lnTo>
                  <a:lnTo>
                    <a:pt x="1230" y="652"/>
                  </a:lnTo>
                  <a:lnTo>
                    <a:pt x="1230" y="652"/>
                  </a:lnTo>
                  <a:lnTo>
                    <a:pt x="1230" y="626"/>
                  </a:lnTo>
                  <a:lnTo>
                    <a:pt x="1230" y="626"/>
                  </a:lnTo>
                  <a:lnTo>
                    <a:pt x="1228" y="608"/>
                  </a:lnTo>
                  <a:lnTo>
                    <a:pt x="1226" y="596"/>
                  </a:lnTo>
                  <a:lnTo>
                    <a:pt x="1228" y="586"/>
                  </a:lnTo>
                  <a:lnTo>
                    <a:pt x="1230" y="578"/>
                  </a:lnTo>
                  <a:lnTo>
                    <a:pt x="1234" y="570"/>
                  </a:lnTo>
                  <a:lnTo>
                    <a:pt x="1240" y="562"/>
                  </a:lnTo>
                  <a:lnTo>
                    <a:pt x="1256" y="542"/>
                  </a:lnTo>
                  <a:lnTo>
                    <a:pt x="1256" y="542"/>
                  </a:lnTo>
                  <a:lnTo>
                    <a:pt x="1276" y="534"/>
                  </a:lnTo>
                  <a:lnTo>
                    <a:pt x="1294" y="530"/>
                  </a:lnTo>
                  <a:lnTo>
                    <a:pt x="1316" y="526"/>
                  </a:lnTo>
                  <a:lnTo>
                    <a:pt x="1340" y="524"/>
                  </a:lnTo>
                  <a:lnTo>
                    <a:pt x="1340" y="524"/>
                  </a:lnTo>
                  <a:lnTo>
                    <a:pt x="1350" y="520"/>
                  </a:lnTo>
                  <a:lnTo>
                    <a:pt x="1350" y="520"/>
                  </a:lnTo>
                  <a:lnTo>
                    <a:pt x="1360" y="490"/>
                  </a:lnTo>
                  <a:lnTo>
                    <a:pt x="1360" y="490"/>
                  </a:lnTo>
                  <a:lnTo>
                    <a:pt x="1380" y="472"/>
                  </a:lnTo>
                  <a:lnTo>
                    <a:pt x="1380" y="472"/>
                  </a:lnTo>
                  <a:lnTo>
                    <a:pt x="1434" y="470"/>
                  </a:lnTo>
                  <a:lnTo>
                    <a:pt x="1434" y="470"/>
                  </a:lnTo>
                  <a:lnTo>
                    <a:pt x="1440" y="478"/>
                  </a:lnTo>
                  <a:lnTo>
                    <a:pt x="1444" y="488"/>
                  </a:lnTo>
                  <a:lnTo>
                    <a:pt x="1448" y="500"/>
                  </a:lnTo>
                  <a:lnTo>
                    <a:pt x="1450" y="514"/>
                  </a:lnTo>
                  <a:lnTo>
                    <a:pt x="1450" y="514"/>
                  </a:lnTo>
                  <a:lnTo>
                    <a:pt x="1456" y="530"/>
                  </a:lnTo>
                  <a:lnTo>
                    <a:pt x="1466" y="548"/>
                  </a:lnTo>
                  <a:lnTo>
                    <a:pt x="1490" y="588"/>
                  </a:lnTo>
                  <a:lnTo>
                    <a:pt x="1490" y="588"/>
                  </a:lnTo>
                  <a:lnTo>
                    <a:pt x="1496" y="592"/>
                  </a:lnTo>
                  <a:lnTo>
                    <a:pt x="1502" y="598"/>
                  </a:lnTo>
                  <a:lnTo>
                    <a:pt x="1516" y="604"/>
                  </a:lnTo>
                  <a:lnTo>
                    <a:pt x="1554" y="614"/>
                  </a:lnTo>
                  <a:lnTo>
                    <a:pt x="1554" y="614"/>
                  </a:lnTo>
                  <a:lnTo>
                    <a:pt x="1592" y="644"/>
                  </a:lnTo>
                  <a:lnTo>
                    <a:pt x="1592" y="644"/>
                  </a:lnTo>
                  <a:lnTo>
                    <a:pt x="1604" y="668"/>
                  </a:lnTo>
                  <a:lnTo>
                    <a:pt x="1604" y="668"/>
                  </a:lnTo>
                  <a:lnTo>
                    <a:pt x="1610" y="718"/>
                  </a:lnTo>
                  <a:lnTo>
                    <a:pt x="1610" y="718"/>
                  </a:lnTo>
                  <a:lnTo>
                    <a:pt x="1612" y="720"/>
                  </a:lnTo>
                  <a:lnTo>
                    <a:pt x="1612" y="720"/>
                  </a:lnTo>
                  <a:lnTo>
                    <a:pt x="1630" y="756"/>
                  </a:lnTo>
                  <a:lnTo>
                    <a:pt x="1630" y="756"/>
                  </a:lnTo>
                  <a:lnTo>
                    <a:pt x="1632" y="774"/>
                  </a:lnTo>
                  <a:lnTo>
                    <a:pt x="1634" y="798"/>
                  </a:lnTo>
                  <a:lnTo>
                    <a:pt x="1634" y="822"/>
                  </a:lnTo>
                  <a:lnTo>
                    <a:pt x="1632" y="834"/>
                  </a:lnTo>
                  <a:lnTo>
                    <a:pt x="1628" y="844"/>
                  </a:lnTo>
                  <a:lnTo>
                    <a:pt x="1628" y="844"/>
                  </a:lnTo>
                  <a:lnTo>
                    <a:pt x="1588" y="878"/>
                  </a:lnTo>
                  <a:lnTo>
                    <a:pt x="1588" y="878"/>
                  </a:lnTo>
                  <a:lnTo>
                    <a:pt x="1586" y="898"/>
                  </a:lnTo>
                  <a:lnTo>
                    <a:pt x="1586" y="898"/>
                  </a:lnTo>
                  <a:lnTo>
                    <a:pt x="1588" y="912"/>
                  </a:lnTo>
                  <a:lnTo>
                    <a:pt x="1592" y="924"/>
                  </a:lnTo>
                  <a:lnTo>
                    <a:pt x="1598" y="938"/>
                  </a:lnTo>
                  <a:lnTo>
                    <a:pt x="1598" y="938"/>
                  </a:lnTo>
                  <a:lnTo>
                    <a:pt x="1634" y="962"/>
                  </a:lnTo>
                  <a:lnTo>
                    <a:pt x="1634" y="962"/>
                  </a:lnTo>
                  <a:lnTo>
                    <a:pt x="1672" y="970"/>
                  </a:lnTo>
                  <a:lnTo>
                    <a:pt x="1672" y="970"/>
                  </a:lnTo>
                  <a:lnTo>
                    <a:pt x="1712" y="988"/>
                  </a:lnTo>
                  <a:lnTo>
                    <a:pt x="1712" y="988"/>
                  </a:lnTo>
                  <a:lnTo>
                    <a:pt x="1792" y="998"/>
                  </a:lnTo>
                  <a:lnTo>
                    <a:pt x="1792" y="998"/>
                  </a:lnTo>
                  <a:lnTo>
                    <a:pt x="1812" y="1010"/>
                  </a:lnTo>
                  <a:lnTo>
                    <a:pt x="1812" y="1010"/>
                  </a:lnTo>
                  <a:lnTo>
                    <a:pt x="1836" y="1036"/>
                  </a:lnTo>
                  <a:lnTo>
                    <a:pt x="1862" y="1060"/>
                  </a:lnTo>
                  <a:lnTo>
                    <a:pt x="1876" y="1070"/>
                  </a:lnTo>
                  <a:lnTo>
                    <a:pt x="1892" y="1080"/>
                  </a:lnTo>
                  <a:lnTo>
                    <a:pt x="1908" y="1088"/>
                  </a:lnTo>
                  <a:lnTo>
                    <a:pt x="1926" y="1094"/>
                  </a:lnTo>
                  <a:lnTo>
                    <a:pt x="1926" y="1094"/>
                  </a:lnTo>
                  <a:lnTo>
                    <a:pt x="1950" y="1116"/>
                  </a:lnTo>
                  <a:lnTo>
                    <a:pt x="1950" y="1116"/>
                  </a:lnTo>
                  <a:lnTo>
                    <a:pt x="1964" y="1168"/>
                  </a:lnTo>
                  <a:lnTo>
                    <a:pt x="1964" y="1168"/>
                  </a:lnTo>
                  <a:lnTo>
                    <a:pt x="1968" y="1176"/>
                  </a:lnTo>
                  <a:lnTo>
                    <a:pt x="1974" y="1184"/>
                  </a:lnTo>
                  <a:lnTo>
                    <a:pt x="1986" y="1198"/>
                  </a:lnTo>
                  <a:lnTo>
                    <a:pt x="1990" y="1206"/>
                  </a:lnTo>
                  <a:lnTo>
                    <a:pt x="1994" y="1216"/>
                  </a:lnTo>
                  <a:lnTo>
                    <a:pt x="1994" y="1228"/>
                  </a:lnTo>
                  <a:lnTo>
                    <a:pt x="1992" y="1242"/>
                  </a:lnTo>
                  <a:lnTo>
                    <a:pt x="1992" y="1242"/>
                  </a:lnTo>
                  <a:lnTo>
                    <a:pt x="1998" y="1256"/>
                  </a:lnTo>
                  <a:lnTo>
                    <a:pt x="2004" y="1266"/>
                  </a:lnTo>
                  <a:lnTo>
                    <a:pt x="2016" y="1274"/>
                  </a:lnTo>
                  <a:lnTo>
                    <a:pt x="2016" y="1274"/>
                  </a:lnTo>
                  <a:lnTo>
                    <a:pt x="2044" y="1278"/>
                  </a:lnTo>
                  <a:lnTo>
                    <a:pt x="2072" y="1282"/>
                  </a:lnTo>
                  <a:lnTo>
                    <a:pt x="2102" y="1288"/>
                  </a:lnTo>
                  <a:lnTo>
                    <a:pt x="2134" y="1298"/>
                  </a:lnTo>
                  <a:lnTo>
                    <a:pt x="2134" y="1298"/>
                  </a:lnTo>
                  <a:lnTo>
                    <a:pt x="2212" y="1316"/>
                  </a:lnTo>
                  <a:lnTo>
                    <a:pt x="2212" y="1316"/>
                  </a:lnTo>
                  <a:lnTo>
                    <a:pt x="2384" y="1318"/>
                  </a:lnTo>
                  <a:lnTo>
                    <a:pt x="2384" y="1318"/>
                  </a:lnTo>
                  <a:lnTo>
                    <a:pt x="2418" y="1326"/>
                  </a:lnTo>
                  <a:lnTo>
                    <a:pt x="2438" y="1330"/>
                  </a:lnTo>
                  <a:lnTo>
                    <a:pt x="2454" y="1338"/>
                  </a:lnTo>
                  <a:lnTo>
                    <a:pt x="2454" y="1338"/>
                  </a:lnTo>
                  <a:lnTo>
                    <a:pt x="2506" y="1380"/>
                  </a:lnTo>
                  <a:lnTo>
                    <a:pt x="2506" y="1380"/>
                  </a:lnTo>
                  <a:lnTo>
                    <a:pt x="2526" y="1390"/>
                  </a:lnTo>
                  <a:lnTo>
                    <a:pt x="2526" y="1390"/>
                  </a:lnTo>
                  <a:lnTo>
                    <a:pt x="2578" y="1398"/>
                  </a:lnTo>
                  <a:lnTo>
                    <a:pt x="2578" y="1398"/>
                  </a:lnTo>
                  <a:lnTo>
                    <a:pt x="2600" y="1414"/>
                  </a:lnTo>
                  <a:lnTo>
                    <a:pt x="2600" y="1414"/>
                  </a:lnTo>
                  <a:lnTo>
                    <a:pt x="2666" y="1436"/>
                  </a:lnTo>
                  <a:lnTo>
                    <a:pt x="2666" y="1436"/>
                  </a:lnTo>
                  <a:lnTo>
                    <a:pt x="2672" y="1440"/>
                  </a:lnTo>
                  <a:lnTo>
                    <a:pt x="2680" y="1446"/>
                  </a:lnTo>
                  <a:lnTo>
                    <a:pt x="2696" y="1460"/>
                  </a:lnTo>
                  <a:lnTo>
                    <a:pt x="2704" y="1464"/>
                  </a:lnTo>
                  <a:lnTo>
                    <a:pt x="2714" y="1466"/>
                  </a:lnTo>
                  <a:lnTo>
                    <a:pt x="2718" y="1466"/>
                  </a:lnTo>
                  <a:lnTo>
                    <a:pt x="2724" y="1462"/>
                  </a:lnTo>
                  <a:lnTo>
                    <a:pt x="2728" y="1458"/>
                  </a:lnTo>
                  <a:lnTo>
                    <a:pt x="2732" y="1452"/>
                  </a:lnTo>
                  <a:lnTo>
                    <a:pt x="2732" y="1452"/>
                  </a:lnTo>
                  <a:lnTo>
                    <a:pt x="2754" y="1438"/>
                  </a:lnTo>
                  <a:lnTo>
                    <a:pt x="2754" y="1438"/>
                  </a:lnTo>
                  <a:lnTo>
                    <a:pt x="2766" y="1434"/>
                  </a:lnTo>
                  <a:lnTo>
                    <a:pt x="2778" y="1426"/>
                  </a:lnTo>
                  <a:lnTo>
                    <a:pt x="2800" y="1410"/>
                  </a:lnTo>
                  <a:lnTo>
                    <a:pt x="2800" y="1410"/>
                  </a:lnTo>
                  <a:lnTo>
                    <a:pt x="2846" y="1396"/>
                  </a:lnTo>
                  <a:lnTo>
                    <a:pt x="2846" y="1396"/>
                  </a:lnTo>
                  <a:lnTo>
                    <a:pt x="2862" y="1386"/>
                  </a:lnTo>
                  <a:lnTo>
                    <a:pt x="2882" y="1378"/>
                  </a:lnTo>
                  <a:lnTo>
                    <a:pt x="2902" y="1370"/>
                  </a:lnTo>
                  <a:lnTo>
                    <a:pt x="2910" y="1366"/>
                  </a:lnTo>
                  <a:lnTo>
                    <a:pt x="2920" y="1360"/>
                  </a:lnTo>
                  <a:lnTo>
                    <a:pt x="2920" y="1360"/>
                  </a:lnTo>
                  <a:lnTo>
                    <a:pt x="2936" y="1354"/>
                  </a:lnTo>
                  <a:lnTo>
                    <a:pt x="2936" y="1354"/>
                  </a:lnTo>
                  <a:lnTo>
                    <a:pt x="2948" y="1348"/>
                  </a:lnTo>
                  <a:lnTo>
                    <a:pt x="2960" y="1344"/>
                  </a:lnTo>
                  <a:lnTo>
                    <a:pt x="2972" y="1342"/>
                  </a:lnTo>
                  <a:lnTo>
                    <a:pt x="2986" y="1342"/>
                  </a:lnTo>
                  <a:lnTo>
                    <a:pt x="3016" y="1346"/>
                  </a:lnTo>
                  <a:lnTo>
                    <a:pt x="3048" y="1354"/>
                  </a:lnTo>
                  <a:lnTo>
                    <a:pt x="3048" y="1354"/>
                  </a:lnTo>
                  <a:lnTo>
                    <a:pt x="3094" y="1354"/>
                  </a:lnTo>
                  <a:lnTo>
                    <a:pt x="3094" y="1354"/>
                  </a:lnTo>
                  <a:lnTo>
                    <a:pt x="3104" y="1348"/>
                  </a:lnTo>
                  <a:lnTo>
                    <a:pt x="3116" y="1344"/>
                  </a:lnTo>
                  <a:lnTo>
                    <a:pt x="3140" y="1338"/>
                  </a:lnTo>
                  <a:lnTo>
                    <a:pt x="3140" y="1338"/>
                  </a:lnTo>
                  <a:lnTo>
                    <a:pt x="3154" y="1330"/>
                  </a:lnTo>
                  <a:lnTo>
                    <a:pt x="3166" y="1322"/>
                  </a:lnTo>
                  <a:lnTo>
                    <a:pt x="3166" y="1322"/>
                  </a:lnTo>
                  <a:lnTo>
                    <a:pt x="3184" y="1302"/>
                  </a:lnTo>
                  <a:lnTo>
                    <a:pt x="3200" y="1282"/>
                  </a:lnTo>
                  <a:lnTo>
                    <a:pt x="3216" y="1264"/>
                  </a:lnTo>
                  <a:lnTo>
                    <a:pt x="3226" y="1256"/>
                  </a:lnTo>
                  <a:lnTo>
                    <a:pt x="3238" y="1250"/>
                  </a:lnTo>
                  <a:lnTo>
                    <a:pt x="3238" y="1250"/>
                  </a:lnTo>
                  <a:lnTo>
                    <a:pt x="3260" y="1228"/>
                  </a:lnTo>
                  <a:lnTo>
                    <a:pt x="3272" y="1216"/>
                  </a:lnTo>
                  <a:lnTo>
                    <a:pt x="3278" y="1214"/>
                  </a:lnTo>
                  <a:lnTo>
                    <a:pt x="3282" y="1212"/>
                  </a:lnTo>
                  <a:lnTo>
                    <a:pt x="3282" y="1212"/>
                  </a:lnTo>
                  <a:lnTo>
                    <a:pt x="3282" y="1210"/>
                  </a:lnTo>
                  <a:lnTo>
                    <a:pt x="3282" y="1210"/>
                  </a:lnTo>
                  <a:lnTo>
                    <a:pt x="3296" y="1200"/>
                  </a:lnTo>
                  <a:lnTo>
                    <a:pt x="3312" y="1192"/>
                  </a:lnTo>
                  <a:lnTo>
                    <a:pt x="3312" y="1192"/>
                  </a:lnTo>
                  <a:lnTo>
                    <a:pt x="3312" y="1176"/>
                  </a:lnTo>
                  <a:lnTo>
                    <a:pt x="3312" y="1176"/>
                  </a:lnTo>
                  <a:lnTo>
                    <a:pt x="3298" y="1166"/>
                  </a:lnTo>
                  <a:lnTo>
                    <a:pt x="3298" y="1166"/>
                  </a:lnTo>
                  <a:lnTo>
                    <a:pt x="3286" y="1150"/>
                  </a:lnTo>
                  <a:lnTo>
                    <a:pt x="3278" y="1138"/>
                  </a:lnTo>
                  <a:lnTo>
                    <a:pt x="3274" y="1126"/>
                  </a:lnTo>
                  <a:lnTo>
                    <a:pt x="3272" y="1114"/>
                  </a:lnTo>
                  <a:lnTo>
                    <a:pt x="3272" y="1102"/>
                  </a:lnTo>
                  <a:lnTo>
                    <a:pt x="3274" y="1090"/>
                  </a:lnTo>
                  <a:lnTo>
                    <a:pt x="3280" y="1062"/>
                  </a:lnTo>
                  <a:lnTo>
                    <a:pt x="3280" y="1062"/>
                  </a:lnTo>
                  <a:lnTo>
                    <a:pt x="3286" y="1052"/>
                  </a:lnTo>
                  <a:lnTo>
                    <a:pt x="3292" y="1042"/>
                  </a:lnTo>
                  <a:lnTo>
                    <a:pt x="3302" y="1028"/>
                  </a:lnTo>
                  <a:lnTo>
                    <a:pt x="3302" y="1028"/>
                  </a:lnTo>
                  <a:lnTo>
                    <a:pt x="3312" y="1022"/>
                  </a:lnTo>
                  <a:lnTo>
                    <a:pt x="3312" y="1022"/>
                  </a:lnTo>
                  <a:lnTo>
                    <a:pt x="3340" y="1028"/>
                  </a:lnTo>
                  <a:lnTo>
                    <a:pt x="3340" y="1028"/>
                  </a:lnTo>
                  <a:lnTo>
                    <a:pt x="3358" y="1044"/>
                  </a:lnTo>
                  <a:lnTo>
                    <a:pt x="3368" y="1050"/>
                  </a:lnTo>
                  <a:lnTo>
                    <a:pt x="3380" y="1056"/>
                  </a:lnTo>
                  <a:lnTo>
                    <a:pt x="3392" y="1060"/>
                  </a:lnTo>
                  <a:lnTo>
                    <a:pt x="3406" y="1062"/>
                  </a:lnTo>
                  <a:lnTo>
                    <a:pt x="3420" y="1060"/>
                  </a:lnTo>
                  <a:lnTo>
                    <a:pt x="3434" y="1054"/>
                  </a:lnTo>
                  <a:lnTo>
                    <a:pt x="3434" y="1054"/>
                  </a:lnTo>
                  <a:lnTo>
                    <a:pt x="3450" y="1034"/>
                  </a:lnTo>
                  <a:lnTo>
                    <a:pt x="3458" y="1026"/>
                  </a:lnTo>
                  <a:lnTo>
                    <a:pt x="3466" y="1022"/>
                  </a:lnTo>
                  <a:lnTo>
                    <a:pt x="3466" y="1022"/>
                  </a:lnTo>
                  <a:lnTo>
                    <a:pt x="3468" y="1014"/>
                  </a:lnTo>
                  <a:lnTo>
                    <a:pt x="3472" y="1008"/>
                  </a:lnTo>
                  <a:lnTo>
                    <a:pt x="3484" y="994"/>
                  </a:lnTo>
                  <a:lnTo>
                    <a:pt x="3498" y="980"/>
                  </a:lnTo>
                  <a:lnTo>
                    <a:pt x="3510" y="970"/>
                  </a:lnTo>
                  <a:lnTo>
                    <a:pt x="3510" y="970"/>
                  </a:lnTo>
                  <a:lnTo>
                    <a:pt x="3556" y="972"/>
                  </a:lnTo>
                  <a:lnTo>
                    <a:pt x="3556" y="972"/>
                  </a:lnTo>
                  <a:lnTo>
                    <a:pt x="3562" y="964"/>
                  </a:lnTo>
                  <a:lnTo>
                    <a:pt x="3562" y="964"/>
                  </a:lnTo>
                  <a:lnTo>
                    <a:pt x="3578" y="958"/>
                  </a:lnTo>
                  <a:lnTo>
                    <a:pt x="3594" y="950"/>
                  </a:lnTo>
                  <a:lnTo>
                    <a:pt x="3608" y="940"/>
                  </a:lnTo>
                  <a:lnTo>
                    <a:pt x="3622" y="926"/>
                  </a:lnTo>
                  <a:lnTo>
                    <a:pt x="3622" y="926"/>
                  </a:lnTo>
                  <a:lnTo>
                    <a:pt x="3628" y="902"/>
                  </a:lnTo>
                  <a:lnTo>
                    <a:pt x="3632" y="892"/>
                  </a:lnTo>
                  <a:lnTo>
                    <a:pt x="3636" y="882"/>
                  </a:lnTo>
                  <a:lnTo>
                    <a:pt x="3642" y="874"/>
                  </a:lnTo>
                  <a:lnTo>
                    <a:pt x="3650" y="866"/>
                  </a:lnTo>
                  <a:lnTo>
                    <a:pt x="3660" y="860"/>
                  </a:lnTo>
                  <a:lnTo>
                    <a:pt x="3672" y="854"/>
                  </a:lnTo>
                  <a:lnTo>
                    <a:pt x="3672" y="854"/>
                  </a:lnTo>
                  <a:lnTo>
                    <a:pt x="3706" y="846"/>
                  </a:lnTo>
                  <a:lnTo>
                    <a:pt x="3706" y="846"/>
                  </a:lnTo>
                  <a:lnTo>
                    <a:pt x="3724" y="828"/>
                  </a:lnTo>
                  <a:lnTo>
                    <a:pt x="3724" y="828"/>
                  </a:lnTo>
                  <a:lnTo>
                    <a:pt x="3752" y="812"/>
                  </a:lnTo>
                  <a:lnTo>
                    <a:pt x="3764" y="804"/>
                  </a:lnTo>
                  <a:lnTo>
                    <a:pt x="3780" y="798"/>
                  </a:lnTo>
                  <a:lnTo>
                    <a:pt x="3780" y="798"/>
                  </a:lnTo>
                  <a:lnTo>
                    <a:pt x="3878" y="802"/>
                  </a:lnTo>
                  <a:lnTo>
                    <a:pt x="3878" y="802"/>
                  </a:lnTo>
                  <a:lnTo>
                    <a:pt x="3892" y="796"/>
                  </a:lnTo>
                  <a:lnTo>
                    <a:pt x="3892" y="796"/>
                  </a:lnTo>
                  <a:lnTo>
                    <a:pt x="3896" y="788"/>
                  </a:lnTo>
                  <a:lnTo>
                    <a:pt x="3898" y="780"/>
                  </a:lnTo>
                  <a:lnTo>
                    <a:pt x="3900" y="772"/>
                  </a:lnTo>
                  <a:lnTo>
                    <a:pt x="3898" y="766"/>
                  </a:lnTo>
                  <a:lnTo>
                    <a:pt x="3892" y="754"/>
                  </a:lnTo>
                  <a:lnTo>
                    <a:pt x="3886" y="742"/>
                  </a:lnTo>
                  <a:lnTo>
                    <a:pt x="3886" y="742"/>
                  </a:lnTo>
                  <a:lnTo>
                    <a:pt x="3814" y="690"/>
                  </a:lnTo>
                  <a:lnTo>
                    <a:pt x="3814" y="690"/>
                  </a:lnTo>
                  <a:lnTo>
                    <a:pt x="3802" y="674"/>
                  </a:lnTo>
                  <a:lnTo>
                    <a:pt x="3792" y="664"/>
                  </a:lnTo>
                  <a:lnTo>
                    <a:pt x="3788" y="660"/>
                  </a:lnTo>
                  <a:lnTo>
                    <a:pt x="3782" y="658"/>
                  </a:lnTo>
                  <a:lnTo>
                    <a:pt x="3766" y="658"/>
                  </a:lnTo>
                  <a:lnTo>
                    <a:pt x="3766" y="658"/>
                  </a:lnTo>
                  <a:lnTo>
                    <a:pt x="3754" y="676"/>
                  </a:lnTo>
                  <a:lnTo>
                    <a:pt x="3754" y="676"/>
                  </a:lnTo>
                  <a:lnTo>
                    <a:pt x="3724" y="676"/>
                  </a:lnTo>
                  <a:lnTo>
                    <a:pt x="3724" y="676"/>
                  </a:lnTo>
                  <a:lnTo>
                    <a:pt x="3722" y="702"/>
                  </a:lnTo>
                  <a:lnTo>
                    <a:pt x="3722" y="702"/>
                  </a:lnTo>
                  <a:lnTo>
                    <a:pt x="3720" y="708"/>
                  </a:lnTo>
                  <a:lnTo>
                    <a:pt x="3716" y="712"/>
                  </a:lnTo>
                  <a:lnTo>
                    <a:pt x="3712" y="714"/>
                  </a:lnTo>
                  <a:lnTo>
                    <a:pt x="3708" y="716"/>
                  </a:lnTo>
                  <a:lnTo>
                    <a:pt x="3696" y="716"/>
                  </a:lnTo>
                  <a:lnTo>
                    <a:pt x="3684" y="714"/>
                  </a:lnTo>
                  <a:lnTo>
                    <a:pt x="3670" y="710"/>
                  </a:lnTo>
                  <a:lnTo>
                    <a:pt x="3660" y="704"/>
                  </a:lnTo>
                  <a:lnTo>
                    <a:pt x="3644" y="698"/>
                  </a:lnTo>
                  <a:lnTo>
                    <a:pt x="3644" y="698"/>
                  </a:lnTo>
                  <a:lnTo>
                    <a:pt x="3628" y="698"/>
                  </a:lnTo>
                  <a:lnTo>
                    <a:pt x="3612" y="704"/>
                  </a:lnTo>
                  <a:lnTo>
                    <a:pt x="3600" y="710"/>
                  </a:lnTo>
                  <a:lnTo>
                    <a:pt x="3590" y="722"/>
                  </a:lnTo>
                  <a:lnTo>
                    <a:pt x="3590" y="722"/>
                  </a:lnTo>
                  <a:lnTo>
                    <a:pt x="3566" y="722"/>
                  </a:lnTo>
                  <a:lnTo>
                    <a:pt x="3566" y="722"/>
                  </a:lnTo>
                  <a:lnTo>
                    <a:pt x="3554" y="718"/>
                  </a:lnTo>
                  <a:lnTo>
                    <a:pt x="3546" y="712"/>
                  </a:lnTo>
                  <a:lnTo>
                    <a:pt x="3540" y="704"/>
                  </a:lnTo>
                  <a:lnTo>
                    <a:pt x="3536" y="698"/>
                  </a:lnTo>
                  <a:lnTo>
                    <a:pt x="3536" y="690"/>
                  </a:lnTo>
                  <a:lnTo>
                    <a:pt x="3534" y="682"/>
                  </a:lnTo>
                  <a:lnTo>
                    <a:pt x="3534" y="668"/>
                  </a:lnTo>
                  <a:lnTo>
                    <a:pt x="3534" y="668"/>
                  </a:lnTo>
                  <a:lnTo>
                    <a:pt x="3550" y="656"/>
                  </a:lnTo>
                  <a:lnTo>
                    <a:pt x="3556" y="648"/>
                  </a:lnTo>
                  <a:lnTo>
                    <a:pt x="3564" y="640"/>
                  </a:lnTo>
                  <a:lnTo>
                    <a:pt x="3564" y="640"/>
                  </a:lnTo>
                  <a:lnTo>
                    <a:pt x="3564" y="610"/>
                  </a:lnTo>
                  <a:lnTo>
                    <a:pt x="3566" y="586"/>
                  </a:lnTo>
                  <a:lnTo>
                    <a:pt x="3566" y="586"/>
                  </a:lnTo>
                  <a:lnTo>
                    <a:pt x="3574" y="566"/>
                  </a:lnTo>
                  <a:lnTo>
                    <a:pt x="3584" y="546"/>
                  </a:lnTo>
                  <a:lnTo>
                    <a:pt x="3584" y="546"/>
                  </a:lnTo>
                  <a:lnTo>
                    <a:pt x="3584" y="524"/>
                  </a:lnTo>
                  <a:lnTo>
                    <a:pt x="3586" y="506"/>
                  </a:lnTo>
                  <a:lnTo>
                    <a:pt x="3590" y="492"/>
                  </a:lnTo>
                  <a:lnTo>
                    <a:pt x="3598" y="476"/>
                  </a:lnTo>
                  <a:lnTo>
                    <a:pt x="3598" y="476"/>
                  </a:lnTo>
                  <a:lnTo>
                    <a:pt x="3634" y="474"/>
                  </a:lnTo>
                  <a:lnTo>
                    <a:pt x="3634" y="474"/>
                  </a:lnTo>
                  <a:lnTo>
                    <a:pt x="3658" y="478"/>
                  </a:lnTo>
                  <a:lnTo>
                    <a:pt x="3672" y="478"/>
                  </a:lnTo>
                  <a:lnTo>
                    <a:pt x="3686" y="478"/>
                  </a:lnTo>
                  <a:lnTo>
                    <a:pt x="3700" y="476"/>
                  </a:lnTo>
                  <a:lnTo>
                    <a:pt x="3714" y="470"/>
                  </a:lnTo>
                  <a:lnTo>
                    <a:pt x="3728" y="464"/>
                  </a:lnTo>
                  <a:lnTo>
                    <a:pt x="3738" y="452"/>
                  </a:lnTo>
                  <a:lnTo>
                    <a:pt x="3738" y="452"/>
                  </a:lnTo>
                  <a:lnTo>
                    <a:pt x="3764" y="432"/>
                  </a:lnTo>
                  <a:lnTo>
                    <a:pt x="3764" y="432"/>
                  </a:lnTo>
                  <a:lnTo>
                    <a:pt x="3780" y="414"/>
                  </a:lnTo>
                  <a:lnTo>
                    <a:pt x="3780" y="414"/>
                  </a:lnTo>
                  <a:lnTo>
                    <a:pt x="3782" y="364"/>
                  </a:lnTo>
                  <a:lnTo>
                    <a:pt x="3784" y="342"/>
                  </a:lnTo>
                  <a:lnTo>
                    <a:pt x="3786" y="322"/>
                  </a:lnTo>
                  <a:lnTo>
                    <a:pt x="3786" y="322"/>
                  </a:lnTo>
                  <a:lnTo>
                    <a:pt x="3796" y="304"/>
                  </a:lnTo>
                  <a:lnTo>
                    <a:pt x="3804" y="290"/>
                  </a:lnTo>
                  <a:lnTo>
                    <a:pt x="3814" y="274"/>
                  </a:lnTo>
                  <a:lnTo>
                    <a:pt x="3820" y="260"/>
                  </a:lnTo>
                  <a:lnTo>
                    <a:pt x="3820" y="260"/>
                  </a:lnTo>
                  <a:lnTo>
                    <a:pt x="3822" y="244"/>
                  </a:lnTo>
                  <a:lnTo>
                    <a:pt x="3824" y="232"/>
                  </a:lnTo>
                  <a:lnTo>
                    <a:pt x="3830" y="220"/>
                  </a:lnTo>
                  <a:lnTo>
                    <a:pt x="3838" y="210"/>
                  </a:lnTo>
                  <a:lnTo>
                    <a:pt x="3838" y="210"/>
                  </a:lnTo>
                  <a:lnTo>
                    <a:pt x="3838" y="180"/>
                  </a:lnTo>
                  <a:lnTo>
                    <a:pt x="3838" y="180"/>
                  </a:lnTo>
                  <a:lnTo>
                    <a:pt x="3810" y="148"/>
                  </a:lnTo>
                  <a:lnTo>
                    <a:pt x="3810" y="148"/>
                  </a:lnTo>
                  <a:lnTo>
                    <a:pt x="3798" y="144"/>
                  </a:lnTo>
                  <a:lnTo>
                    <a:pt x="3790" y="138"/>
                  </a:lnTo>
                  <a:lnTo>
                    <a:pt x="3790" y="138"/>
                  </a:lnTo>
                  <a:lnTo>
                    <a:pt x="3792" y="122"/>
                  </a:lnTo>
                  <a:lnTo>
                    <a:pt x="3794" y="110"/>
                  </a:lnTo>
                  <a:lnTo>
                    <a:pt x="3796" y="100"/>
                  </a:lnTo>
                  <a:lnTo>
                    <a:pt x="3800" y="92"/>
                  </a:lnTo>
                  <a:lnTo>
                    <a:pt x="3806" y="86"/>
                  </a:lnTo>
                  <a:lnTo>
                    <a:pt x="3814" y="80"/>
                  </a:lnTo>
                  <a:lnTo>
                    <a:pt x="3838" y="68"/>
                  </a:lnTo>
                  <a:lnTo>
                    <a:pt x="3838" y="68"/>
                  </a:lnTo>
                  <a:lnTo>
                    <a:pt x="3846" y="66"/>
                  </a:lnTo>
                  <a:lnTo>
                    <a:pt x="3856" y="64"/>
                  </a:lnTo>
                  <a:lnTo>
                    <a:pt x="3876" y="56"/>
                  </a:lnTo>
                  <a:lnTo>
                    <a:pt x="3896" y="46"/>
                  </a:lnTo>
                  <a:lnTo>
                    <a:pt x="3906" y="42"/>
                  </a:lnTo>
                  <a:lnTo>
                    <a:pt x="3918" y="40"/>
                  </a:lnTo>
                  <a:lnTo>
                    <a:pt x="3918" y="40"/>
                  </a:lnTo>
                  <a:lnTo>
                    <a:pt x="3940" y="24"/>
                  </a:lnTo>
                  <a:lnTo>
                    <a:pt x="3966" y="10"/>
                  </a:lnTo>
                  <a:lnTo>
                    <a:pt x="3966" y="10"/>
                  </a:lnTo>
                  <a:lnTo>
                    <a:pt x="3978" y="4"/>
                  </a:lnTo>
                  <a:lnTo>
                    <a:pt x="3992" y="0"/>
                  </a:lnTo>
                  <a:lnTo>
                    <a:pt x="3992" y="0"/>
                  </a:lnTo>
                  <a:lnTo>
                    <a:pt x="4034" y="0"/>
                  </a:lnTo>
                  <a:lnTo>
                    <a:pt x="4034" y="0"/>
                  </a:lnTo>
                  <a:lnTo>
                    <a:pt x="4054" y="6"/>
                  </a:lnTo>
                  <a:lnTo>
                    <a:pt x="4066" y="10"/>
                  </a:lnTo>
                  <a:lnTo>
                    <a:pt x="4078" y="20"/>
                  </a:lnTo>
                  <a:lnTo>
                    <a:pt x="4078" y="20"/>
                  </a:lnTo>
                  <a:lnTo>
                    <a:pt x="4096" y="18"/>
                  </a:lnTo>
                  <a:lnTo>
                    <a:pt x="4116" y="16"/>
                  </a:lnTo>
                  <a:lnTo>
                    <a:pt x="4136" y="14"/>
                  </a:lnTo>
                  <a:lnTo>
                    <a:pt x="4158" y="14"/>
                  </a:lnTo>
                  <a:lnTo>
                    <a:pt x="4158" y="14"/>
                  </a:lnTo>
                  <a:lnTo>
                    <a:pt x="4190" y="30"/>
                  </a:lnTo>
                  <a:lnTo>
                    <a:pt x="4190" y="30"/>
                  </a:lnTo>
                  <a:lnTo>
                    <a:pt x="4206" y="48"/>
                  </a:lnTo>
                  <a:lnTo>
                    <a:pt x="4224" y="66"/>
                  </a:lnTo>
                  <a:lnTo>
                    <a:pt x="4240" y="88"/>
                  </a:lnTo>
                  <a:lnTo>
                    <a:pt x="4258" y="114"/>
                  </a:lnTo>
                  <a:lnTo>
                    <a:pt x="4258" y="114"/>
                  </a:lnTo>
                  <a:lnTo>
                    <a:pt x="4270" y="126"/>
                  </a:lnTo>
                  <a:lnTo>
                    <a:pt x="4284" y="144"/>
                  </a:lnTo>
                  <a:lnTo>
                    <a:pt x="4294" y="166"/>
                  </a:lnTo>
                  <a:lnTo>
                    <a:pt x="4298" y="178"/>
                  </a:lnTo>
                  <a:lnTo>
                    <a:pt x="4302" y="190"/>
                  </a:lnTo>
                  <a:lnTo>
                    <a:pt x="4302" y="190"/>
                  </a:lnTo>
                  <a:lnTo>
                    <a:pt x="4328" y="212"/>
                  </a:lnTo>
                  <a:lnTo>
                    <a:pt x="4344" y="228"/>
                  </a:lnTo>
                  <a:lnTo>
                    <a:pt x="4360" y="246"/>
                  </a:lnTo>
                  <a:lnTo>
                    <a:pt x="4360" y="246"/>
                  </a:lnTo>
                  <a:lnTo>
                    <a:pt x="4362" y="252"/>
                  </a:lnTo>
                  <a:lnTo>
                    <a:pt x="4362" y="258"/>
                  </a:lnTo>
                  <a:lnTo>
                    <a:pt x="4362" y="270"/>
                  </a:lnTo>
                  <a:lnTo>
                    <a:pt x="4362" y="276"/>
                  </a:lnTo>
                  <a:lnTo>
                    <a:pt x="4366" y="282"/>
                  </a:lnTo>
                  <a:lnTo>
                    <a:pt x="4372" y="288"/>
                  </a:lnTo>
                  <a:lnTo>
                    <a:pt x="4382" y="294"/>
                  </a:lnTo>
                  <a:lnTo>
                    <a:pt x="4382" y="294"/>
                  </a:lnTo>
                  <a:lnTo>
                    <a:pt x="4406" y="318"/>
                  </a:lnTo>
                  <a:lnTo>
                    <a:pt x="4406" y="318"/>
                  </a:lnTo>
                  <a:lnTo>
                    <a:pt x="4406" y="334"/>
                  </a:lnTo>
                  <a:lnTo>
                    <a:pt x="4408" y="344"/>
                  </a:lnTo>
                  <a:lnTo>
                    <a:pt x="4412" y="356"/>
                  </a:lnTo>
                  <a:lnTo>
                    <a:pt x="4412" y="356"/>
                  </a:lnTo>
                  <a:lnTo>
                    <a:pt x="4438" y="356"/>
                  </a:lnTo>
                  <a:lnTo>
                    <a:pt x="4450" y="356"/>
                  </a:lnTo>
                  <a:lnTo>
                    <a:pt x="4462" y="354"/>
                  </a:lnTo>
                  <a:lnTo>
                    <a:pt x="4462" y="354"/>
                  </a:lnTo>
                  <a:lnTo>
                    <a:pt x="4498" y="354"/>
                  </a:lnTo>
                  <a:lnTo>
                    <a:pt x="4498" y="354"/>
                  </a:lnTo>
                  <a:lnTo>
                    <a:pt x="4512" y="362"/>
                  </a:lnTo>
                  <a:lnTo>
                    <a:pt x="4520" y="364"/>
                  </a:lnTo>
                  <a:lnTo>
                    <a:pt x="4532" y="366"/>
                  </a:lnTo>
                  <a:lnTo>
                    <a:pt x="4532" y="366"/>
                  </a:lnTo>
                  <a:lnTo>
                    <a:pt x="4532" y="362"/>
                  </a:lnTo>
                  <a:lnTo>
                    <a:pt x="4532" y="362"/>
                  </a:lnTo>
                  <a:lnTo>
                    <a:pt x="4538" y="360"/>
                  </a:lnTo>
                  <a:lnTo>
                    <a:pt x="4548" y="358"/>
                  </a:lnTo>
                  <a:lnTo>
                    <a:pt x="4568" y="358"/>
                  </a:lnTo>
                  <a:lnTo>
                    <a:pt x="4568" y="358"/>
                  </a:lnTo>
                  <a:lnTo>
                    <a:pt x="4584" y="374"/>
                  </a:lnTo>
                  <a:lnTo>
                    <a:pt x="4608" y="396"/>
                  </a:lnTo>
                  <a:lnTo>
                    <a:pt x="4608" y="396"/>
                  </a:lnTo>
                  <a:lnTo>
                    <a:pt x="4626" y="396"/>
                  </a:lnTo>
                  <a:lnTo>
                    <a:pt x="4640" y="400"/>
                  </a:lnTo>
                  <a:lnTo>
                    <a:pt x="4652" y="406"/>
                  </a:lnTo>
                  <a:lnTo>
                    <a:pt x="4660" y="414"/>
                  </a:lnTo>
                  <a:lnTo>
                    <a:pt x="4668" y="426"/>
                  </a:lnTo>
                  <a:lnTo>
                    <a:pt x="4674" y="440"/>
                  </a:lnTo>
                  <a:lnTo>
                    <a:pt x="4684" y="478"/>
                  </a:lnTo>
                  <a:lnTo>
                    <a:pt x="4684" y="478"/>
                  </a:lnTo>
                  <a:lnTo>
                    <a:pt x="4714" y="512"/>
                  </a:lnTo>
                  <a:lnTo>
                    <a:pt x="4714" y="512"/>
                  </a:lnTo>
                  <a:lnTo>
                    <a:pt x="4722" y="512"/>
                  </a:lnTo>
                  <a:lnTo>
                    <a:pt x="4722" y="512"/>
                  </a:lnTo>
                  <a:lnTo>
                    <a:pt x="4744" y="506"/>
                  </a:lnTo>
                  <a:lnTo>
                    <a:pt x="4770" y="500"/>
                  </a:lnTo>
                  <a:lnTo>
                    <a:pt x="4796" y="490"/>
                  </a:lnTo>
                  <a:lnTo>
                    <a:pt x="4806" y="486"/>
                  </a:lnTo>
                  <a:lnTo>
                    <a:pt x="4814" y="480"/>
                  </a:lnTo>
                  <a:lnTo>
                    <a:pt x="4814" y="480"/>
                  </a:lnTo>
                  <a:lnTo>
                    <a:pt x="4828" y="458"/>
                  </a:lnTo>
                  <a:lnTo>
                    <a:pt x="4840" y="442"/>
                  </a:lnTo>
                  <a:lnTo>
                    <a:pt x="4856" y="426"/>
                  </a:lnTo>
                  <a:lnTo>
                    <a:pt x="4874" y="412"/>
                  </a:lnTo>
                  <a:lnTo>
                    <a:pt x="4874" y="412"/>
                  </a:lnTo>
                  <a:lnTo>
                    <a:pt x="4888" y="394"/>
                  </a:lnTo>
                  <a:lnTo>
                    <a:pt x="4906" y="378"/>
                  </a:lnTo>
                  <a:lnTo>
                    <a:pt x="4942" y="346"/>
                  </a:lnTo>
                  <a:lnTo>
                    <a:pt x="4942" y="346"/>
                  </a:lnTo>
                  <a:lnTo>
                    <a:pt x="4946" y="346"/>
                  </a:lnTo>
                  <a:lnTo>
                    <a:pt x="4950" y="342"/>
                  </a:lnTo>
                  <a:lnTo>
                    <a:pt x="4956" y="336"/>
                  </a:lnTo>
                  <a:lnTo>
                    <a:pt x="4956" y="336"/>
                  </a:lnTo>
                  <a:lnTo>
                    <a:pt x="4972" y="336"/>
                  </a:lnTo>
                  <a:lnTo>
                    <a:pt x="4982" y="338"/>
                  </a:lnTo>
                  <a:lnTo>
                    <a:pt x="4994" y="342"/>
                  </a:lnTo>
                  <a:lnTo>
                    <a:pt x="4994" y="342"/>
                  </a:lnTo>
                  <a:lnTo>
                    <a:pt x="4996" y="350"/>
                  </a:lnTo>
                  <a:lnTo>
                    <a:pt x="4996" y="362"/>
                  </a:lnTo>
                  <a:lnTo>
                    <a:pt x="4992" y="384"/>
                  </a:lnTo>
                  <a:lnTo>
                    <a:pt x="4992" y="384"/>
                  </a:lnTo>
                  <a:lnTo>
                    <a:pt x="4992" y="418"/>
                  </a:lnTo>
                  <a:lnTo>
                    <a:pt x="4992" y="418"/>
                  </a:lnTo>
                  <a:lnTo>
                    <a:pt x="5010" y="434"/>
                  </a:lnTo>
                  <a:lnTo>
                    <a:pt x="5018" y="446"/>
                  </a:lnTo>
                  <a:lnTo>
                    <a:pt x="5024" y="462"/>
                  </a:lnTo>
                  <a:lnTo>
                    <a:pt x="5024" y="462"/>
                  </a:lnTo>
                  <a:lnTo>
                    <a:pt x="5020" y="514"/>
                  </a:lnTo>
                  <a:lnTo>
                    <a:pt x="5020" y="514"/>
                  </a:lnTo>
                  <a:lnTo>
                    <a:pt x="5010" y="540"/>
                  </a:lnTo>
                  <a:lnTo>
                    <a:pt x="5010" y="540"/>
                  </a:lnTo>
                  <a:lnTo>
                    <a:pt x="5004" y="550"/>
                  </a:lnTo>
                  <a:lnTo>
                    <a:pt x="5002" y="560"/>
                  </a:lnTo>
                  <a:lnTo>
                    <a:pt x="5002" y="574"/>
                  </a:lnTo>
                  <a:lnTo>
                    <a:pt x="5006" y="588"/>
                  </a:lnTo>
                  <a:lnTo>
                    <a:pt x="5006" y="588"/>
                  </a:lnTo>
                  <a:lnTo>
                    <a:pt x="5004" y="666"/>
                  </a:lnTo>
                  <a:lnTo>
                    <a:pt x="5004" y="666"/>
                  </a:lnTo>
                  <a:lnTo>
                    <a:pt x="4994" y="714"/>
                  </a:lnTo>
                  <a:lnTo>
                    <a:pt x="4994" y="714"/>
                  </a:lnTo>
                  <a:lnTo>
                    <a:pt x="4996" y="748"/>
                  </a:lnTo>
                  <a:lnTo>
                    <a:pt x="4996" y="748"/>
                  </a:lnTo>
                  <a:lnTo>
                    <a:pt x="4984" y="764"/>
                  </a:lnTo>
                  <a:lnTo>
                    <a:pt x="4984" y="764"/>
                  </a:lnTo>
                  <a:lnTo>
                    <a:pt x="4974" y="770"/>
                  </a:lnTo>
                  <a:lnTo>
                    <a:pt x="4966" y="772"/>
                  </a:lnTo>
                  <a:lnTo>
                    <a:pt x="4956" y="772"/>
                  </a:lnTo>
                  <a:lnTo>
                    <a:pt x="4946" y="772"/>
                  </a:lnTo>
                  <a:lnTo>
                    <a:pt x="4930" y="770"/>
                  </a:lnTo>
                  <a:lnTo>
                    <a:pt x="4918" y="766"/>
                  </a:lnTo>
                  <a:lnTo>
                    <a:pt x="4918" y="766"/>
                  </a:lnTo>
                  <a:lnTo>
                    <a:pt x="4896" y="764"/>
                  </a:lnTo>
                  <a:lnTo>
                    <a:pt x="4896" y="764"/>
                  </a:lnTo>
                  <a:lnTo>
                    <a:pt x="4890" y="772"/>
                  </a:lnTo>
                  <a:lnTo>
                    <a:pt x="4886" y="782"/>
                  </a:lnTo>
                  <a:lnTo>
                    <a:pt x="4886" y="782"/>
                  </a:lnTo>
                  <a:lnTo>
                    <a:pt x="4876" y="790"/>
                  </a:lnTo>
                  <a:lnTo>
                    <a:pt x="4866" y="798"/>
                  </a:lnTo>
                  <a:lnTo>
                    <a:pt x="4858" y="802"/>
                  </a:lnTo>
                  <a:lnTo>
                    <a:pt x="4852" y="808"/>
                  </a:lnTo>
                  <a:lnTo>
                    <a:pt x="4850" y="816"/>
                  </a:lnTo>
                  <a:lnTo>
                    <a:pt x="4850" y="824"/>
                  </a:lnTo>
                  <a:lnTo>
                    <a:pt x="4858" y="836"/>
                  </a:lnTo>
                  <a:lnTo>
                    <a:pt x="4870" y="854"/>
                  </a:lnTo>
                  <a:lnTo>
                    <a:pt x="4870" y="854"/>
                  </a:lnTo>
                  <a:lnTo>
                    <a:pt x="4876" y="874"/>
                  </a:lnTo>
                  <a:lnTo>
                    <a:pt x="4884" y="896"/>
                  </a:lnTo>
                  <a:lnTo>
                    <a:pt x="4894" y="920"/>
                  </a:lnTo>
                  <a:lnTo>
                    <a:pt x="4906" y="944"/>
                  </a:lnTo>
                  <a:lnTo>
                    <a:pt x="4906" y="944"/>
                  </a:lnTo>
                  <a:lnTo>
                    <a:pt x="4910" y="970"/>
                  </a:lnTo>
                  <a:lnTo>
                    <a:pt x="4914" y="984"/>
                  </a:lnTo>
                  <a:lnTo>
                    <a:pt x="4920" y="1000"/>
                  </a:lnTo>
                  <a:lnTo>
                    <a:pt x="4920" y="1000"/>
                  </a:lnTo>
                  <a:lnTo>
                    <a:pt x="4920" y="1012"/>
                  </a:lnTo>
                  <a:lnTo>
                    <a:pt x="4922" y="1030"/>
                  </a:lnTo>
                  <a:lnTo>
                    <a:pt x="4920" y="1040"/>
                  </a:lnTo>
                  <a:lnTo>
                    <a:pt x="4918" y="1048"/>
                  </a:lnTo>
                  <a:lnTo>
                    <a:pt x="4916" y="1054"/>
                  </a:lnTo>
                  <a:lnTo>
                    <a:pt x="4910" y="1060"/>
                  </a:lnTo>
                  <a:lnTo>
                    <a:pt x="4910" y="1060"/>
                  </a:lnTo>
                  <a:lnTo>
                    <a:pt x="4900" y="1086"/>
                  </a:lnTo>
                  <a:lnTo>
                    <a:pt x="4900" y="1086"/>
                  </a:lnTo>
                  <a:lnTo>
                    <a:pt x="4894" y="1122"/>
                  </a:lnTo>
                  <a:lnTo>
                    <a:pt x="4894" y="1122"/>
                  </a:lnTo>
                  <a:lnTo>
                    <a:pt x="4884" y="1128"/>
                  </a:lnTo>
                  <a:lnTo>
                    <a:pt x="4884" y="1128"/>
                  </a:lnTo>
                  <a:lnTo>
                    <a:pt x="4876" y="1126"/>
                  </a:lnTo>
                  <a:lnTo>
                    <a:pt x="4870" y="1126"/>
                  </a:lnTo>
                  <a:lnTo>
                    <a:pt x="4866" y="1122"/>
                  </a:lnTo>
                  <a:lnTo>
                    <a:pt x="4860" y="1116"/>
                  </a:lnTo>
                  <a:lnTo>
                    <a:pt x="4860" y="1116"/>
                  </a:lnTo>
                  <a:lnTo>
                    <a:pt x="4852" y="1120"/>
                  </a:lnTo>
                  <a:lnTo>
                    <a:pt x="4844" y="1120"/>
                  </a:lnTo>
                  <a:lnTo>
                    <a:pt x="4832" y="1116"/>
                  </a:lnTo>
                  <a:lnTo>
                    <a:pt x="4832" y="1116"/>
                  </a:lnTo>
                  <a:lnTo>
                    <a:pt x="4830" y="1070"/>
                  </a:lnTo>
                  <a:lnTo>
                    <a:pt x="4830" y="1070"/>
                  </a:lnTo>
                  <a:lnTo>
                    <a:pt x="4824" y="1062"/>
                  </a:lnTo>
                  <a:lnTo>
                    <a:pt x="4820" y="1060"/>
                  </a:lnTo>
                  <a:lnTo>
                    <a:pt x="4818" y="1060"/>
                  </a:lnTo>
                  <a:lnTo>
                    <a:pt x="4812" y="1064"/>
                  </a:lnTo>
                  <a:lnTo>
                    <a:pt x="4808" y="1072"/>
                  </a:lnTo>
                  <a:lnTo>
                    <a:pt x="4800" y="1092"/>
                  </a:lnTo>
                  <a:lnTo>
                    <a:pt x="4798" y="1106"/>
                  </a:lnTo>
                  <a:lnTo>
                    <a:pt x="4798" y="1106"/>
                  </a:lnTo>
                  <a:lnTo>
                    <a:pt x="4786" y="1124"/>
                  </a:lnTo>
                  <a:lnTo>
                    <a:pt x="4776" y="1142"/>
                  </a:lnTo>
                  <a:lnTo>
                    <a:pt x="4766" y="1160"/>
                  </a:lnTo>
                  <a:lnTo>
                    <a:pt x="4754" y="1176"/>
                  </a:lnTo>
                  <a:lnTo>
                    <a:pt x="4754" y="1176"/>
                  </a:lnTo>
                  <a:lnTo>
                    <a:pt x="4740" y="1182"/>
                  </a:lnTo>
                  <a:lnTo>
                    <a:pt x="4728" y="1184"/>
                  </a:lnTo>
                  <a:lnTo>
                    <a:pt x="4704" y="1188"/>
                  </a:lnTo>
                  <a:lnTo>
                    <a:pt x="4704" y="1188"/>
                  </a:lnTo>
                  <a:lnTo>
                    <a:pt x="4700" y="1194"/>
                  </a:lnTo>
                  <a:lnTo>
                    <a:pt x="4700" y="1208"/>
                  </a:lnTo>
                  <a:lnTo>
                    <a:pt x="4700" y="1208"/>
                  </a:lnTo>
                  <a:lnTo>
                    <a:pt x="4704" y="1214"/>
                  </a:lnTo>
                  <a:lnTo>
                    <a:pt x="4704" y="1214"/>
                  </a:lnTo>
                  <a:lnTo>
                    <a:pt x="4712" y="1218"/>
                  </a:lnTo>
                  <a:lnTo>
                    <a:pt x="4720" y="1226"/>
                  </a:lnTo>
                  <a:lnTo>
                    <a:pt x="4722" y="1230"/>
                  </a:lnTo>
                  <a:lnTo>
                    <a:pt x="4724" y="1236"/>
                  </a:lnTo>
                  <a:lnTo>
                    <a:pt x="4726" y="1244"/>
                  </a:lnTo>
                  <a:lnTo>
                    <a:pt x="4724" y="1252"/>
                  </a:lnTo>
                  <a:lnTo>
                    <a:pt x="4724" y="1252"/>
                  </a:lnTo>
                  <a:lnTo>
                    <a:pt x="4712" y="1266"/>
                  </a:lnTo>
                  <a:lnTo>
                    <a:pt x="4704" y="1272"/>
                  </a:lnTo>
                  <a:lnTo>
                    <a:pt x="4696" y="1276"/>
                  </a:lnTo>
                  <a:lnTo>
                    <a:pt x="4696" y="1276"/>
                  </a:lnTo>
                  <a:lnTo>
                    <a:pt x="4640" y="1274"/>
                  </a:lnTo>
                  <a:lnTo>
                    <a:pt x="4640" y="1274"/>
                  </a:lnTo>
                  <a:lnTo>
                    <a:pt x="4628" y="1268"/>
                  </a:lnTo>
                  <a:lnTo>
                    <a:pt x="4616" y="1260"/>
                  </a:lnTo>
                  <a:lnTo>
                    <a:pt x="4610" y="1258"/>
                  </a:lnTo>
                  <a:lnTo>
                    <a:pt x="4604" y="1258"/>
                  </a:lnTo>
                  <a:lnTo>
                    <a:pt x="4598" y="1258"/>
                  </a:lnTo>
                  <a:lnTo>
                    <a:pt x="4594" y="1260"/>
                  </a:lnTo>
                  <a:lnTo>
                    <a:pt x="4594" y="1260"/>
                  </a:lnTo>
                  <a:lnTo>
                    <a:pt x="4584" y="1276"/>
                  </a:lnTo>
                  <a:lnTo>
                    <a:pt x="4576" y="1294"/>
                  </a:lnTo>
                  <a:lnTo>
                    <a:pt x="4564" y="1334"/>
                  </a:lnTo>
                  <a:lnTo>
                    <a:pt x="4564" y="1334"/>
                  </a:lnTo>
                  <a:lnTo>
                    <a:pt x="4552" y="1348"/>
                  </a:lnTo>
                  <a:lnTo>
                    <a:pt x="4544" y="1364"/>
                  </a:lnTo>
                  <a:lnTo>
                    <a:pt x="4544" y="1364"/>
                  </a:lnTo>
                  <a:lnTo>
                    <a:pt x="4522" y="1386"/>
                  </a:lnTo>
                  <a:lnTo>
                    <a:pt x="4522" y="1386"/>
                  </a:lnTo>
                  <a:lnTo>
                    <a:pt x="4494" y="1402"/>
                  </a:lnTo>
                  <a:lnTo>
                    <a:pt x="4482" y="1412"/>
                  </a:lnTo>
                  <a:lnTo>
                    <a:pt x="4476" y="1416"/>
                  </a:lnTo>
                  <a:lnTo>
                    <a:pt x="4474" y="1422"/>
                  </a:lnTo>
                  <a:lnTo>
                    <a:pt x="4474" y="1422"/>
                  </a:lnTo>
                  <a:lnTo>
                    <a:pt x="4462" y="1430"/>
                  </a:lnTo>
                  <a:lnTo>
                    <a:pt x="4450" y="1442"/>
                  </a:lnTo>
                  <a:lnTo>
                    <a:pt x="4428" y="1468"/>
                  </a:lnTo>
                  <a:lnTo>
                    <a:pt x="4428" y="1468"/>
                  </a:lnTo>
                  <a:lnTo>
                    <a:pt x="4426" y="1506"/>
                  </a:lnTo>
                  <a:lnTo>
                    <a:pt x="4426" y="1506"/>
                  </a:lnTo>
                  <a:lnTo>
                    <a:pt x="4386" y="1524"/>
                  </a:lnTo>
                  <a:lnTo>
                    <a:pt x="4386" y="1524"/>
                  </a:lnTo>
                  <a:lnTo>
                    <a:pt x="4366" y="1528"/>
                  </a:lnTo>
                  <a:lnTo>
                    <a:pt x="4350" y="1534"/>
                  </a:lnTo>
                  <a:lnTo>
                    <a:pt x="4336" y="1540"/>
                  </a:lnTo>
                  <a:lnTo>
                    <a:pt x="4322" y="1548"/>
                  </a:lnTo>
                  <a:lnTo>
                    <a:pt x="4310" y="1556"/>
                  </a:lnTo>
                  <a:lnTo>
                    <a:pt x="4298" y="1566"/>
                  </a:lnTo>
                  <a:lnTo>
                    <a:pt x="4274" y="1592"/>
                  </a:lnTo>
                  <a:lnTo>
                    <a:pt x="4274" y="1592"/>
                  </a:lnTo>
                  <a:lnTo>
                    <a:pt x="4266" y="1604"/>
                  </a:lnTo>
                  <a:lnTo>
                    <a:pt x="4260" y="1616"/>
                  </a:lnTo>
                  <a:lnTo>
                    <a:pt x="4260" y="1616"/>
                  </a:lnTo>
                  <a:lnTo>
                    <a:pt x="4256" y="1642"/>
                  </a:lnTo>
                  <a:lnTo>
                    <a:pt x="4244" y="1668"/>
                  </a:lnTo>
                  <a:lnTo>
                    <a:pt x="4244" y="1668"/>
                  </a:lnTo>
                  <a:lnTo>
                    <a:pt x="4238" y="1670"/>
                  </a:lnTo>
                  <a:lnTo>
                    <a:pt x="4228" y="1674"/>
                  </a:lnTo>
                  <a:lnTo>
                    <a:pt x="4206" y="1678"/>
                  </a:lnTo>
                  <a:lnTo>
                    <a:pt x="4184" y="1678"/>
                  </a:lnTo>
                  <a:lnTo>
                    <a:pt x="4176" y="1676"/>
                  </a:lnTo>
                  <a:lnTo>
                    <a:pt x="4172" y="1674"/>
                  </a:lnTo>
                  <a:lnTo>
                    <a:pt x="4172" y="1674"/>
                  </a:lnTo>
                  <a:lnTo>
                    <a:pt x="4172" y="1664"/>
                  </a:lnTo>
                  <a:lnTo>
                    <a:pt x="4176" y="1656"/>
                  </a:lnTo>
                  <a:lnTo>
                    <a:pt x="4178" y="1648"/>
                  </a:lnTo>
                  <a:lnTo>
                    <a:pt x="4182" y="1644"/>
                  </a:lnTo>
                  <a:lnTo>
                    <a:pt x="4194" y="1632"/>
                  </a:lnTo>
                  <a:lnTo>
                    <a:pt x="4206" y="1620"/>
                  </a:lnTo>
                  <a:lnTo>
                    <a:pt x="4206" y="1620"/>
                  </a:lnTo>
                  <a:lnTo>
                    <a:pt x="4212" y="1606"/>
                  </a:lnTo>
                  <a:lnTo>
                    <a:pt x="4212" y="1606"/>
                  </a:lnTo>
                  <a:lnTo>
                    <a:pt x="4202" y="1600"/>
                  </a:lnTo>
                  <a:lnTo>
                    <a:pt x="4194" y="1594"/>
                  </a:lnTo>
                  <a:lnTo>
                    <a:pt x="4190" y="1586"/>
                  </a:lnTo>
                  <a:lnTo>
                    <a:pt x="4186" y="1580"/>
                  </a:lnTo>
                  <a:lnTo>
                    <a:pt x="4186" y="1572"/>
                  </a:lnTo>
                  <a:lnTo>
                    <a:pt x="4186" y="1564"/>
                  </a:lnTo>
                  <a:lnTo>
                    <a:pt x="4190" y="1548"/>
                  </a:lnTo>
                  <a:lnTo>
                    <a:pt x="4190" y="1548"/>
                  </a:lnTo>
                  <a:lnTo>
                    <a:pt x="4224" y="1502"/>
                  </a:lnTo>
                  <a:lnTo>
                    <a:pt x="4224" y="1502"/>
                  </a:lnTo>
                  <a:lnTo>
                    <a:pt x="4228" y="1462"/>
                  </a:lnTo>
                  <a:lnTo>
                    <a:pt x="4228" y="1462"/>
                  </a:lnTo>
                  <a:lnTo>
                    <a:pt x="4216" y="1448"/>
                  </a:lnTo>
                  <a:lnTo>
                    <a:pt x="4206" y="1438"/>
                  </a:lnTo>
                  <a:lnTo>
                    <a:pt x="4196" y="1430"/>
                  </a:lnTo>
                  <a:lnTo>
                    <a:pt x="4188" y="1424"/>
                  </a:lnTo>
                  <a:lnTo>
                    <a:pt x="4188" y="1424"/>
                  </a:lnTo>
                  <a:lnTo>
                    <a:pt x="4154" y="1430"/>
                  </a:lnTo>
                  <a:lnTo>
                    <a:pt x="4154" y="1430"/>
                  </a:lnTo>
                  <a:lnTo>
                    <a:pt x="4142" y="1440"/>
                  </a:lnTo>
                  <a:lnTo>
                    <a:pt x="4130" y="1452"/>
                  </a:lnTo>
                  <a:lnTo>
                    <a:pt x="4112" y="1476"/>
                  </a:lnTo>
                  <a:lnTo>
                    <a:pt x="4112" y="1476"/>
                  </a:lnTo>
                  <a:lnTo>
                    <a:pt x="4092" y="1506"/>
                  </a:lnTo>
                  <a:lnTo>
                    <a:pt x="4082" y="1522"/>
                  </a:lnTo>
                  <a:lnTo>
                    <a:pt x="4070" y="1536"/>
                  </a:lnTo>
                  <a:lnTo>
                    <a:pt x="4070" y="1536"/>
                  </a:lnTo>
                  <a:lnTo>
                    <a:pt x="4060" y="1544"/>
                  </a:lnTo>
                  <a:lnTo>
                    <a:pt x="4050" y="1552"/>
                  </a:lnTo>
                  <a:lnTo>
                    <a:pt x="4036" y="1570"/>
                  </a:lnTo>
                  <a:lnTo>
                    <a:pt x="4006" y="1610"/>
                  </a:lnTo>
                  <a:lnTo>
                    <a:pt x="4006" y="1610"/>
                  </a:lnTo>
                  <a:lnTo>
                    <a:pt x="4002" y="1626"/>
                  </a:lnTo>
                  <a:lnTo>
                    <a:pt x="4002" y="1626"/>
                  </a:lnTo>
                  <a:lnTo>
                    <a:pt x="3992" y="1634"/>
                  </a:lnTo>
                  <a:lnTo>
                    <a:pt x="3984" y="1644"/>
                  </a:lnTo>
                  <a:lnTo>
                    <a:pt x="3984" y="1644"/>
                  </a:lnTo>
                  <a:lnTo>
                    <a:pt x="3948" y="1664"/>
                  </a:lnTo>
                  <a:lnTo>
                    <a:pt x="3948" y="1664"/>
                  </a:lnTo>
                  <a:lnTo>
                    <a:pt x="3906" y="1674"/>
                  </a:lnTo>
                  <a:lnTo>
                    <a:pt x="3886" y="1680"/>
                  </a:lnTo>
                  <a:lnTo>
                    <a:pt x="3866" y="1690"/>
                  </a:lnTo>
                  <a:lnTo>
                    <a:pt x="3866" y="1690"/>
                  </a:lnTo>
                  <a:lnTo>
                    <a:pt x="3864" y="1698"/>
                  </a:lnTo>
                  <a:lnTo>
                    <a:pt x="3862" y="1708"/>
                  </a:lnTo>
                  <a:lnTo>
                    <a:pt x="3864" y="1718"/>
                  </a:lnTo>
                  <a:lnTo>
                    <a:pt x="3866" y="1726"/>
                  </a:lnTo>
                  <a:lnTo>
                    <a:pt x="3874" y="1746"/>
                  </a:lnTo>
                  <a:lnTo>
                    <a:pt x="3886" y="1768"/>
                  </a:lnTo>
                  <a:lnTo>
                    <a:pt x="3886" y="1768"/>
                  </a:lnTo>
                  <a:lnTo>
                    <a:pt x="3888" y="1768"/>
                  </a:lnTo>
                  <a:lnTo>
                    <a:pt x="3890" y="1772"/>
                  </a:lnTo>
                  <a:lnTo>
                    <a:pt x="3894" y="1780"/>
                  </a:lnTo>
                  <a:lnTo>
                    <a:pt x="3900" y="1806"/>
                  </a:lnTo>
                  <a:lnTo>
                    <a:pt x="3900" y="1806"/>
                  </a:lnTo>
                  <a:lnTo>
                    <a:pt x="3902" y="1812"/>
                  </a:lnTo>
                  <a:lnTo>
                    <a:pt x="3902" y="1812"/>
                  </a:lnTo>
                  <a:lnTo>
                    <a:pt x="3912" y="1812"/>
                  </a:lnTo>
                  <a:lnTo>
                    <a:pt x="3912" y="1812"/>
                  </a:lnTo>
                  <a:lnTo>
                    <a:pt x="3920" y="1794"/>
                  </a:lnTo>
                  <a:lnTo>
                    <a:pt x="3922" y="1790"/>
                  </a:lnTo>
                  <a:lnTo>
                    <a:pt x="3926" y="1788"/>
                  </a:lnTo>
                  <a:lnTo>
                    <a:pt x="3938" y="1788"/>
                  </a:lnTo>
                  <a:lnTo>
                    <a:pt x="3960" y="1790"/>
                  </a:lnTo>
                  <a:lnTo>
                    <a:pt x="3960" y="1790"/>
                  </a:lnTo>
                  <a:lnTo>
                    <a:pt x="3962" y="1786"/>
                  </a:lnTo>
                  <a:lnTo>
                    <a:pt x="3968" y="1786"/>
                  </a:lnTo>
                  <a:lnTo>
                    <a:pt x="3984" y="1786"/>
                  </a:lnTo>
                  <a:lnTo>
                    <a:pt x="3984" y="1786"/>
                  </a:lnTo>
                  <a:lnTo>
                    <a:pt x="3986" y="1792"/>
                  </a:lnTo>
                  <a:lnTo>
                    <a:pt x="3988" y="1796"/>
                  </a:lnTo>
                  <a:lnTo>
                    <a:pt x="4000" y="1814"/>
                  </a:lnTo>
                  <a:lnTo>
                    <a:pt x="4000" y="1814"/>
                  </a:lnTo>
                  <a:lnTo>
                    <a:pt x="4000" y="1856"/>
                  </a:lnTo>
                  <a:lnTo>
                    <a:pt x="4000" y="1856"/>
                  </a:lnTo>
                  <a:lnTo>
                    <a:pt x="4010" y="1864"/>
                  </a:lnTo>
                  <a:lnTo>
                    <a:pt x="4024" y="1872"/>
                  </a:lnTo>
                  <a:lnTo>
                    <a:pt x="4042" y="1880"/>
                  </a:lnTo>
                  <a:lnTo>
                    <a:pt x="4060" y="1884"/>
                  </a:lnTo>
                  <a:lnTo>
                    <a:pt x="4060" y="1884"/>
                  </a:lnTo>
                  <a:lnTo>
                    <a:pt x="4086" y="1838"/>
                  </a:lnTo>
                  <a:lnTo>
                    <a:pt x="4086" y="1838"/>
                  </a:lnTo>
                  <a:lnTo>
                    <a:pt x="4108" y="1814"/>
                  </a:lnTo>
                  <a:lnTo>
                    <a:pt x="4116" y="1804"/>
                  </a:lnTo>
                  <a:lnTo>
                    <a:pt x="4126" y="1798"/>
                  </a:lnTo>
                  <a:lnTo>
                    <a:pt x="4138" y="1792"/>
                  </a:lnTo>
                  <a:lnTo>
                    <a:pt x="4150" y="1790"/>
                  </a:lnTo>
                  <a:lnTo>
                    <a:pt x="4166" y="1790"/>
                  </a:lnTo>
                  <a:lnTo>
                    <a:pt x="4184" y="1792"/>
                  </a:lnTo>
                  <a:lnTo>
                    <a:pt x="4184" y="1792"/>
                  </a:lnTo>
                  <a:lnTo>
                    <a:pt x="4222" y="1808"/>
                  </a:lnTo>
                  <a:lnTo>
                    <a:pt x="4222" y="1808"/>
                  </a:lnTo>
                  <a:lnTo>
                    <a:pt x="4320" y="1806"/>
                  </a:lnTo>
                  <a:lnTo>
                    <a:pt x="4320" y="1806"/>
                  </a:lnTo>
                  <a:lnTo>
                    <a:pt x="4334" y="1814"/>
                  </a:lnTo>
                  <a:lnTo>
                    <a:pt x="4334" y="1814"/>
                  </a:lnTo>
                  <a:lnTo>
                    <a:pt x="4330" y="1824"/>
                  </a:lnTo>
                  <a:lnTo>
                    <a:pt x="4328" y="1834"/>
                  </a:lnTo>
                  <a:lnTo>
                    <a:pt x="4328" y="1834"/>
                  </a:lnTo>
                  <a:lnTo>
                    <a:pt x="4328" y="1844"/>
                  </a:lnTo>
                  <a:lnTo>
                    <a:pt x="4328" y="1854"/>
                  </a:lnTo>
                  <a:lnTo>
                    <a:pt x="4324" y="1864"/>
                  </a:lnTo>
                  <a:lnTo>
                    <a:pt x="4322" y="1868"/>
                  </a:lnTo>
                  <a:lnTo>
                    <a:pt x="4316" y="1874"/>
                  </a:lnTo>
                  <a:lnTo>
                    <a:pt x="4316" y="1874"/>
                  </a:lnTo>
                  <a:lnTo>
                    <a:pt x="4284" y="1874"/>
                  </a:lnTo>
                  <a:lnTo>
                    <a:pt x="4284" y="1874"/>
                  </a:lnTo>
                  <a:lnTo>
                    <a:pt x="4254" y="1890"/>
                  </a:lnTo>
                  <a:lnTo>
                    <a:pt x="4254" y="1890"/>
                  </a:lnTo>
                  <a:lnTo>
                    <a:pt x="4218" y="1916"/>
                  </a:lnTo>
                  <a:lnTo>
                    <a:pt x="4210" y="1924"/>
                  </a:lnTo>
                  <a:lnTo>
                    <a:pt x="4202" y="1932"/>
                  </a:lnTo>
                  <a:lnTo>
                    <a:pt x="4196" y="1940"/>
                  </a:lnTo>
                  <a:lnTo>
                    <a:pt x="4194" y="1950"/>
                  </a:lnTo>
                  <a:lnTo>
                    <a:pt x="4194" y="1950"/>
                  </a:lnTo>
                  <a:lnTo>
                    <a:pt x="4188" y="1954"/>
                  </a:lnTo>
                  <a:lnTo>
                    <a:pt x="4180" y="1958"/>
                  </a:lnTo>
                  <a:lnTo>
                    <a:pt x="4168" y="1964"/>
                  </a:lnTo>
                  <a:lnTo>
                    <a:pt x="4168" y="1964"/>
                  </a:lnTo>
                  <a:lnTo>
                    <a:pt x="4160" y="1972"/>
                  </a:lnTo>
                  <a:lnTo>
                    <a:pt x="4150" y="1976"/>
                  </a:lnTo>
                  <a:lnTo>
                    <a:pt x="4134" y="1982"/>
                  </a:lnTo>
                  <a:lnTo>
                    <a:pt x="4134" y="1982"/>
                  </a:lnTo>
                  <a:lnTo>
                    <a:pt x="4130" y="2018"/>
                  </a:lnTo>
                  <a:lnTo>
                    <a:pt x="4130" y="2018"/>
                  </a:lnTo>
                  <a:lnTo>
                    <a:pt x="4110" y="2042"/>
                  </a:lnTo>
                  <a:lnTo>
                    <a:pt x="4100" y="2054"/>
                  </a:lnTo>
                  <a:lnTo>
                    <a:pt x="4094" y="2066"/>
                  </a:lnTo>
                  <a:lnTo>
                    <a:pt x="4094" y="2066"/>
                  </a:lnTo>
                  <a:lnTo>
                    <a:pt x="4090" y="2102"/>
                  </a:lnTo>
                  <a:lnTo>
                    <a:pt x="4090" y="2102"/>
                  </a:lnTo>
                  <a:lnTo>
                    <a:pt x="4078" y="2122"/>
                  </a:lnTo>
                  <a:lnTo>
                    <a:pt x="4078" y="2122"/>
                  </a:lnTo>
                  <a:lnTo>
                    <a:pt x="4076" y="2140"/>
                  </a:lnTo>
                  <a:lnTo>
                    <a:pt x="4076" y="2140"/>
                  </a:lnTo>
                  <a:lnTo>
                    <a:pt x="4094" y="2152"/>
                  </a:lnTo>
                  <a:lnTo>
                    <a:pt x="4108" y="2160"/>
                  </a:lnTo>
                  <a:lnTo>
                    <a:pt x="4126" y="2168"/>
                  </a:lnTo>
                  <a:lnTo>
                    <a:pt x="4126" y="2168"/>
                  </a:lnTo>
                  <a:lnTo>
                    <a:pt x="4130" y="2174"/>
                  </a:lnTo>
                  <a:lnTo>
                    <a:pt x="4142" y="2182"/>
                  </a:lnTo>
                  <a:lnTo>
                    <a:pt x="4154" y="2190"/>
                  </a:lnTo>
                  <a:lnTo>
                    <a:pt x="4170" y="2194"/>
                  </a:lnTo>
                  <a:lnTo>
                    <a:pt x="4170" y="2194"/>
                  </a:lnTo>
                  <a:lnTo>
                    <a:pt x="4176" y="2200"/>
                  </a:lnTo>
                  <a:lnTo>
                    <a:pt x="4182" y="2210"/>
                  </a:lnTo>
                  <a:lnTo>
                    <a:pt x="4196" y="2232"/>
                  </a:lnTo>
                  <a:lnTo>
                    <a:pt x="4222" y="2284"/>
                  </a:lnTo>
                  <a:lnTo>
                    <a:pt x="4222" y="2284"/>
                  </a:lnTo>
                  <a:lnTo>
                    <a:pt x="4254" y="2332"/>
                  </a:lnTo>
                  <a:lnTo>
                    <a:pt x="4254" y="2332"/>
                  </a:lnTo>
                  <a:lnTo>
                    <a:pt x="4256" y="2348"/>
                  </a:lnTo>
                  <a:lnTo>
                    <a:pt x="4258" y="2358"/>
                  </a:lnTo>
                  <a:lnTo>
                    <a:pt x="4262" y="2368"/>
                  </a:lnTo>
                  <a:lnTo>
                    <a:pt x="4268" y="2378"/>
                  </a:lnTo>
                  <a:lnTo>
                    <a:pt x="4274" y="2386"/>
                  </a:lnTo>
                  <a:lnTo>
                    <a:pt x="4282" y="2392"/>
                  </a:lnTo>
                  <a:lnTo>
                    <a:pt x="4294" y="2394"/>
                  </a:lnTo>
                  <a:lnTo>
                    <a:pt x="4294" y="2394"/>
                  </a:lnTo>
                  <a:lnTo>
                    <a:pt x="4362" y="2438"/>
                  </a:lnTo>
                  <a:lnTo>
                    <a:pt x="4362" y="2438"/>
                  </a:lnTo>
                  <a:lnTo>
                    <a:pt x="4366" y="2448"/>
                  </a:lnTo>
                  <a:lnTo>
                    <a:pt x="4366" y="2462"/>
                  </a:lnTo>
                  <a:lnTo>
                    <a:pt x="4366" y="2462"/>
                  </a:lnTo>
                  <a:lnTo>
                    <a:pt x="4352" y="2472"/>
                  </a:lnTo>
                  <a:lnTo>
                    <a:pt x="4352" y="2472"/>
                  </a:lnTo>
                  <a:lnTo>
                    <a:pt x="4308" y="2470"/>
                  </a:lnTo>
                  <a:lnTo>
                    <a:pt x="4308" y="2470"/>
                  </a:lnTo>
                  <a:lnTo>
                    <a:pt x="4310" y="2476"/>
                  </a:lnTo>
                  <a:lnTo>
                    <a:pt x="4310" y="2476"/>
                  </a:lnTo>
                  <a:lnTo>
                    <a:pt x="4320" y="2476"/>
                  </a:lnTo>
                  <a:lnTo>
                    <a:pt x="4332" y="2480"/>
                  </a:lnTo>
                  <a:lnTo>
                    <a:pt x="4338" y="2482"/>
                  </a:lnTo>
                  <a:lnTo>
                    <a:pt x="4342" y="2486"/>
                  </a:lnTo>
                  <a:lnTo>
                    <a:pt x="4344" y="2494"/>
                  </a:lnTo>
                  <a:lnTo>
                    <a:pt x="4346" y="2502"/>
                  </a:lnTo>
                  <a:lnTo>
                    <a:pt x="4346" y="2502"/>
                  </a:lnTo>
                  <a:lnTo>
                    <a:pt x="4340" y="2512"/>
                  </a:lnTo>
                  <a:lnTo>
                    <a:pt x="4340" y="2512"/>
                  </a:lnTo>
                  <a:lnTo>
                    <a:pt x="4360" y="2522"/>
                  </a:lnTo>
                  <a:lnTo>
                    <a:pt x="4372" y="2528"/>
                  </a:lnTo>
                  <a:lnTo>
                    <a:pt x="4384" y="2538"/>
                  </a:lnTo>
                  <a:lnTo>
                    <a:pt x="4384" y="2538"/>
                  </a:lnTo>
                  <a:lnTo>
                    <a:pt x="4384" y="2564"/>
                  </a:lnTo>
                  <a:lnTo>
                    <a:pt x="4384" y="2564"/>
                  </a:lnTo>
                  <a:lnTo>
                    <a:pt x="4366" y="2582"/>
                  </a:lnTo>
                  <a:lnTo>
                    <a:pt x="4366" y="2582"/>
                  </a:lnTo>
                  <a:lnTo>
                    <a:pt x="4354" y="2588"/>
                  </a:lnTo>
                  <a:lnTo>
                    <a:pt x="4344" y="2594"/>
                  </a:lnTo>
                  <a:lnTo>
                    <a:pt x="4326" y="2610"/>
                  </a:lnTo>
                  <a:lnTo>
                    <a:pt x="4306" y="2628"/>
                  </a:lnTo>
                  <a:lnTo>
                    <a:pt x="4286" y="2646"/>
                  </a:lnTo>
                  <a:lnTo>
                    <a:pt x="4286" y="2646"/>
                  </a:lnTo>
                  <a:lnTo>
                    <a:pt x="4262" y="2652"/>
                  </a:lnTo>
                  <a:lnTo>
                    <a:pt x="4262" y="2652"/>
                  </a:lnTo>
                  <a:lnTo>
                    <a:pt x="4262" y="2660"/>
                  </a:lnTo>
                  <a:lnTo>
                    <a:pt x="4262" y="2660"/>
                  </a:lnTo>
                  <a:lnTo>
                    <a:pt x="4266" y="2664"/>
                  </a:lnTo>
                  <a:lnTo>
                    <a:pt x="4272" y="2668"/>
                  </a:lnTo>
                  <a:lnTo>
                    <a:pt x="4280" y="2670"/>
                  </a:lnTo>
                  <a:lnTo>
                    <a:pt x="4290" y="2670"/>
                  </a:lnTo>
                  <a:lnTo>
                    <a:pt x="4290" y="2670"/>
                  </a:lnTo>
                  <a:lnTo>
                    <a:pt x="4304" y="2660"/>
                  </a:lnTo>
                  <a:lnTo>
                    <a:pt x="4312" y="2652"/>
                  </a:lnTo>
                  <a:lnTo>
                    <a:pt x="4324" y="2648"/>
                  </a:lnTo>
                  <a:lnTo>
                    <a:pt x="4342" y="2646"/>
                  </a:lnTo>
                  <a:lnTo>
                    <a:pt x="4342" y="2646"/>
                  </a:lnTo>
                  <a:lnTo>
                    <a:pt x="4360" y="2656"/>
                  </a:lnTo>
                  <a:lnTo>
                    <a:pt x="4378" y="2662"/>
                  </a:lnTo>
                  <a:lnTo>
                    <a:pt x="4400" y="2666"/>
                  </a:lnTo>
                  <a:lnTo>
                    <a:pt x="4424" y="2668"/>
                  </a:lnTo>
                  <a:lnTo>
                    <a:pt x="4424" y="2668"/>
                  </a:lnTo>
                  <a:lnTo>
                    <a:pt x="4426" y="2670"/>
                  </a:lnTo>
                  <a:lnTo>
                    <a:pt x="4428" y="2674"/>
                  </a:lnTo>
                  <a:lnTo>
                    <a:pt x="4426" y="2680"/>
                  </a:lnTo>
                  <a:lnTo>
                    <a:pt x="4420" y="2686"/>
                  </a:lnTo>
                  <a:lnTo>
                    <a:pt x="4414" y="2694"/>
                  </a:lnTo>
                  <a:lnTo>
                    <a:pt x="4398" y="2708"/>
                  </a:lnTo>
                  <a:lnTo>
                    <a:pt x="4384" y="2716"/>
                  </a:lnTo>
                  <a:lnTo>
                    <a:pt x="4384" y="2716"/>
                  </a:lnTo>
                  <a:lnTo>
                    <a:pt x="4376" y="2722"/>
                  </a:lnTo>
                  <a:lnTo>
                    <a:pt x="4374" y="2726"/>
                  </a:lnTo>
                  <a:lnTo>
                    <a:pt x="4376" y="2730"/>
                  </a:lnTo>
                  <a:lnTo>
                    <a:pt x="4376" y="2730"/>
                  </a:lnTo>
                  <a:lnTo>
                    <a:pt x="4390" y="2730"/>
                  </a:lnTo>
                  <a:lnTo>
                    <a:pt x="4390" y="2730"/>
                  </a:lnTo>
                  <a:lnTo>
                    <a:pt x="4402" y="2714"/>
                  </a:lnTo>
                  <a:lnTo>
                    <a:pt x="4402" y="2714"/>
                  </a:lnTo>
                  <a:lnTo>
                    <a:pt x="4414" y="2716"/>
                  </a:lnTo>
                  <a:lnTo>
                    <a:pt x="4414" y="2716"/>
                  </a:lnTo>
                  <a:lnTo>
                    <a:pt x="4420" y="2728"/>
                  </a:lnTo>
                  <a:lnTo>
                    <a:pt x="4420" y="2738"/>
                  </a:lnTo>
                  <a:lnTo>
                    <a:pt x="4422" y="2752"/>
                  </a:lnTo>
                  <a:lnTo>
                    <a:pt x="4422" y="2752"/>
                  </a:lnTo>
                  <a:lnTo>
                    <a:pt x="4412" y="2762"/>
                  </a:lnTo>
                  <a:lnTo>
                    <a:pt x="4412" y="2762"/>
                  </a:lnTo>
                  <a:lnTo>
                    <a:pt x="4392" y="2766"/>
                  </a:lnTo>
                  <a:lnTo>
                    <a:pt x="4382" y="2770"/>
                  </a:lnTo>
                  <a:lnTo>
                    <a:pt x="4380" y="2774"/>
                  </a:lnTo>
                  <a:lnTo>
                    <a:pt x="4378" y="2778"/>
                  </a:lnTo>
                  <a:lnTo>
                    <a:pt x="4378" y="2778"/>
                  </a:lnTo>
                  <a:lnTo>
                    <a:pt x="4400" y="2790"/>
                  </a:lnTo>
                  <a:lnTo>
                    <a:pt x="4400" y="2790"/>
                  </a:lnTo>
                  <a:lnTo>
                    <a:pt x="4396" y="2846"/>
                  </a:lnTo>
                  <a:lnTo>
                    <a:pt x="4396" y="2846"/>
                  </a:lnTo>
                  <a:lnTo>
                    <a:pt x="4404" y="2860"/>
                  </a:lnTo>
                  <a:lnTo>
                    <a:pt x="4404" y="2860"/>
                  </a:lnTo>
                  <a:lnTo>
                    <a:pt x="4402" y="2870"/>
                  </a:lnTo>
                  <a:lnTo>
                    <a:pt x="4400" y="2882"/>
                  </a:lnTo>
                  <a:lnTo>
                    <a:pt x="4396" y="2894"/>
                  </a:lnTo>
                  <a:lnTo>
                    <a:pt x="4392" y="2900"/>
                  </a:lnTo>
                  <a:lnTo>
                    <a:pt x="4388" y="2904"/>
                  </a:lnTo>
                  <a:lnTo>
                    <a:pt x="4388" y="2904"/>
                  </a:lnTo>
                  <a:lnTo>
                    <a:pt x="4368" y="2904"/>
                  </a:lnTo>
                  <a:lnTo>
                    <a:pt x="4368" y="2904"/>
                  </a:lnTo>
                  <a:lnTo>
                    <a:pt x="4364" y="2892"/>
                  </a:lnTo>
                  <a:lnTo>
                    <a:pt x="4364" y="2892"/>
                  </a:lnTo>
                  <a:lnTo>
                    <a:pt x="4336" y="2920"/>
                  </a:lnTo>
                  <a:lnTo>
                    <a:pt x="4328" y="2930"/>
                  </a:lnTo>
                  <a:lnTo>
                    <a:pt x="4322" y="2942"/>
                  </a:lnTo>
                  <a:lnTo>
                    <a:pt x="4318" y="2954"/>
                  </a:lnTo>
                  <a:lnTo>
                    <a:pt x="4316" y="2968"/>
                  </a:lnTo>
                  <a:lnTo>
                    <a:pt x="4316" y="3008"/>
                  </a:lnTo>
                  <a:lnTo>
                    <a:pt x="4316" y="3008"/>
                  </a:lnTo>
                  <a:lnTo>
                    <a:pt x="4310" y="3018"/>
                  </a:lnTo>
                  <a:lnTo>
                    <a:pt x="4302" y="3028"/>
                  </a:lnTo>
                  <a:lnTo>
                    <a:pt x="4282" y="3048"/>
                  </a:lnTo>
                  <a:lnTo>
                    <a:pt x="4282" y="3048"/>
                  </a:lnTo>
                  <a:lnTo>
                    <a:pt x="4280" y="3084"/>
                  </a:lnTo>
                  <a:lnTo>
                    <a:pt x="4280" y="3084"/>
                  </a:lnTo>
                  <a:lnTo>
                    <a:pt x="4272" y="3088"/>
                  </a:lnTo>
                  <a:lnTo>
                    <a:pt x="4264" y="3090"/>
                  </a:lnTo>
                  <a:lnTo>
                    <a:pt x="4250" y="3092"/>
                  </a:lnTo>
                  <a:lnTo>
                    <a:pt x="4238" y="3090"/>
                  </a:lnTo>
                  <a:lnTo>
                    <a:pt x="4230" y="3092"/>
                  </a:lnTo>
                  <a:lnTo>
                    <a:pt x="4224" y="3094"/>
                  </a:lnTo>
                  <a:lnTo>
                    <a:pt x="4224" y="3094"/>
                  </a:lnTo>
                  <a:lnTo>
                    <a:pt x="4240" y="3108"/>
                  </a:lnTo>
                  <a:lnTo>
                    <a:pt x="4240" y="3108"/>
                  </a:lnTo>
                  <a:lnTo>
                    <a:pt x="4244" y="3116"/>
                  </a:lnTo>
                  <a:lnTo>
                    <a:pt x="4244" y="3116"/>
                  </a:lnTo>
                  <a:lnTo>
                    <a:pt x="4268" y="3126"/>
                  </a:lnTo>
                  <a:lnTo>
                    <a:pt x="4268" y="3126"/>
                  </a:lnTo>
                  <a:lnTo>
                    <a:pt x="4268" y="3134"/>
                  </a:lnTo>
                  <a:lnTo>
                    <a:pt x="4268" y="3134"/>
                  </a:lnTo>
                  <a:lnTo>
                    <a:pt x="4256" y="3142"/>
                  </a:lnTo>
                  <a:lnTo>
                    <a:pt x="4250" y="3146"/>
                  </a:lnTo>
                  <a:lnTo>
                    <a:pt x="4246" y="3154"/>
                  </a:lnTo>
                  <a:lnTo>
                    <a:pt x="4246" y="3170"/>
                  </a:lnTo>
                  <a:lnTo>
                    <a:pt x="4246" y="3170"/>
                  </a:lnTo>
                  <a:lnTo>
                    <a:pt x="4242" y="3176"/>
                  </a:lnTo>
                  <a:lnTo>
                    <a:pt x="4240" y="3184"/>
                  </a:lnTo>
                  <a:lnTo>
                    <a:pt x="4238" y="3206"/>
                  </a:lnTo>
                  <a:lnTo>
                    <a:pt x="4238" y="3206"/>
                  </a:lnTo>
                  <a:lnTo>
                    <a:pt x="4242" y="3212"/>
                  </a:lnTo>
                  <a:lnTo>
                    <a:pt x="4248" y="3218"/>
                  </a:lnTo>
                  <a:lnTo>
                    <a:pt x="4252" y="3226"/>
                  </a:lnTo>
                  <a:lnTo>
                    <a:pt x="4254" y="3238"/>
                  </a:lnTo>
                  <a:lnTo>
                    <a:pt x="4254" y="3238"/>
                  </a:lnTo>
                  <a:lnTo>
                    <a:pt x="4214" y="3240"/>
                  </a:lnTo>
                  <a:lnTo>
                    <a:pt x="4214" y="3240"/>
                  </a:lnTo>
                  <a:lnTo>
                    <a:pt x="4216" y="3248"/>
                  </a:lnTo>
                  <a:lnTo>
                    <a:pt x="4218" y="3250"/>
                  </a:lnTo>
                  <a:lnTo>
                    <a:pt x="4222" y="3254"/>
                  </a:lnTo>
                  <a:lnTo>
                    <a:pt x="4222" y="3254"/>
                  </a:lnTo>
                  <a:lnTo>
                    <a:pt x="4222" y="3260"/>
                  </a:lnTo>
                  <a:lnTo>
                    <a:pt x="4222" y="3260"/>
                  </a:lnTo>
                  <a:lnTo>
                    <a:pt x="4192" y="3282"/>
                  </a:lnTo>
                  <a:lnTo>
                    <a:pt x="4192" y="3282"/>
                  </a:lnTo>
                  <a:lnTo>
                    <a:pt x="4190" y="3292"/>
                  </a:lnTo>
                  <a:lnTo>
                    <a:pt x="4188" y="3304"/>
                  </a:lnTo>
                  <a:lnTo>
                    <a:pt x="4182" y="3316"/>
                  </a:lnTo>
                  <a:lnTo>
                    <a:pt x="4174" y="3328"/>
                  </a:lnTo>
                  <a:lnTo>
                    <a:pt x="4174" y="3328"/>
                  </a:lnTo>
                  <a:lnTo>
                    <a:pt x="4158" y="3342"/>
                  </a:lnTo>
                  <a:lnTo>
                    <a:pt x="4158" y="3342"/>
                  </a:lnTo>
                  <a:lnTo>
                    <a:pt x="4126" y="3344"/>
                  </a:lnTo>
                  <a:lnTo>
                    <a:pt x="4126" y="3344"/>
                  </a:lnTo>
                  <a:lnTo>
                    <a:pt x="4126" y="3348"/>
                  </a:lnTo>
                  <a:lnTo>
                    <a:pt x="4128" y="3352"/>
                  </a:lnTo>
                  <a:lnTo>
                    <a:pt x="4136" y="3356"/>
                  </a:lnTo>
                  <a:lnTo>
                    <a:pt x="4136" y="3356"/>
                  </a:lnTo>
                  <a:lnTo>
                    <a:pt x="4136" y="3370"/>
                  </a:lnTo>
                  <a:lnTo>
                    <a:pt x="4136" y="3370"/>
                  </a:lnTo>
                  <a:lnTo>
                    <a:pt x="4130" y="3374"/>
                  </a:lnTo>
                  <a:lnTo>
                    <a:pt x="4124" y="3376"/>
                  </a:lnTo>
                  <a:lnTo>
                    <a:pt x="4116" y="3378"/>
                  </a:lnTo>
                  <a:lnTo>
                    <a:pt x="4116" y="3378"/>
                  </a:lnTo>
                  <a:lnTo>
                    <a:pt x="4102" y="3388"/>
                  </a:lnTo>
                  <a:lnTo>
                    <a:pt x="4088" y="3400"/>
                  </a:lnTo>
                  <a:lnTo>
                    <a:pt x="4076" y="3414"/>
                  </a:lnTo>
                  <a:lnTo>
                    <a:pt x="4066" y="3428"/>
                  </a:lnTo>
                  <a:lnTo>
                    <a:pt x="4066" y="3428"/>
                  </a:lnTo>
                  <a:lnTo>
                    <a:pt x="4062" y="3444"/>
                  </a:lnTo>
                  <a:lnTo>
                    <a:pt x="4062" y="3444"/>
                  </a:lnTo>
                  <a:lnTo>
                    <a:pt x="4044" y="3460"/>
                  </a:lnTo>
                  <a:lnTo>
                    <a:pt x="4028" y="3470"/>
                  </a:lnTo>
                  <a:lnTo>
                    <a:pt x="4010" y="3478"/>
                  </a:lnTo>
                  <a:lnTo>
                    <a:pt x="3990" y="3482"/>
                  </a:lnTo>
                  <a:lnTo>
                    <a:pt x="3990" y="3482"/>
                  </a:lnTo>
                  <a:lnTo>
                    <a:pt x="3974" y="3496"/>
                  </a:lnTo>
                  <a:lnTo>
                    <a:pt x="3960" y="3508"/>
                  </a:lnTo>
                  <a:lnTo>
                    <a:pt x="3960" y="3508"/>
                  </a:lnTo>
                  <a:lnTo>
                    <a:pt x="3960" y="3514"/>
                  </a:lnTo>
                  <a:lnTo>
                    <a:pt x="3960" y="3514"/>
                  </a:lnTo>
                  <a:lnTo>
                    <a:pt x="3962" y="3518"/>
                  </a:lnTo>
                  <a:lnTo>
                    <a:pt x="3964" y="3526"/>
                  </a:lnTo>
                  <a:lnTo>
                    <a:pt x="3964" y="3534"/>
                  </a:lnTo>
                  <a:lnTo>
                    <a:pt x="3960" y="3544"/>
                  </a:lnTo>
                  <a:lnTo>
                    <a:pt x="3960" y="3544"/>
                  </a:lnTo>
                  <a:lnTo>
                    <a:pt x="3930" y="3558"/>
                  </a:lnTo>
                  <a:lnTo>
                    <a:pt x="3930" y="3558"/>
                  </a:lnTo>
                  <a:lnTo>
                    <a:pt x="3908" y="3572"/>
                  </a:lnTo>
                  <a:lnTo>
                    <a:pt x="3888" y="3584"/>
                  </a:lnTo>
                  <a:lnTo>
                    <a:pt x="3868" y="3596"/>
                  </a:lnTo>
                  <a:lnTo>
                    <a:pt x="3848" y="3612"/>
                  </a:lnTo>
                  <a:lnTo>
                    <a:pt x="3848" y="3612"/>
                  </a:lnTo>
                  <a:lnTo>
                    <a:pt x="3836" y="3610"/>
                  </a:lnTo>
                  <a:lnTo>
                    <a:pt x="3826" y="3606"/>
                  </a:lnTo>
                  <a:lnTo>
                    <a:pt x="3820" y="3602"/>
                  </a:lnTo>
                  <a:lnTo>
                    <a:pt x="3814" y="3602"/>
                  </a:lnTo>
                  <a:lnTo>
                    <a:pt x="3814" y="3602"/>
                  </a:lnTo>
                  <a:lnTo>
                    <a:pt x="3802" y="3616"/>
                  </a:lnTo>
                  <a:lnTo>
                    <a:pt x="3802" y="3616"/>
                  </a:lnTo>
                  <a:lnTo>
                    <a:pt x="3778" y="3616"/>
                  </a:lnTo>
                  <a:lnTo>
                    <a:pt x="3778" y="3616"/>
                  </a:lnTo>
                  <a:lnTo>
                    <a:pt x="3764" y="3606"/>
                  </a:lnTo>
                  <a:lnTo>
                    <a:pt x="3764" y="3606"/>
                  </a:lnTo>
                  <a:lnTo>
                    <a:pt x="3764" y="3620"/>
                  </a:lnTo>
                  <a:lnTo>
                    <a:pt x="3760" y="3628"/>
                  </a:lnTo>
                  <a:lnTo>
                    <a:pt x="3758" y="3630"/>
                  </a:lnTo>
                  <a:lnTo>
                    <a:pt x="3754" y="3634"/>
                  </a:lnTo>
                  <a:lnTo>
                    <a:pt x="3754" y="3634"/>
                  </a:lnTo>
                  <a:lnTo>
                    <a:pt x="3742" y="3636"/>
                  </a:lnTo>
                  <a:lnTo>
                    <a:pt x="3736" y="3638"/>
                  </a:lnTo>
                  <a:lnTo>
                    <a:pt x="3734" y="3644"/>
                  </a:lnTo>
                  <a:lnTo>
                    <a:pt x="3732" y="3654"/>
                  </a:lnTo>
                  <a:lnTo>
                    <a:pt x="3732" y="3654"/>
                  </a:lnTo>
                  <a:lnTo>
                    <a:pt x="3726" y="3658"/>
                  </a:lnTo>
                  <a:lnTo>
                    <a:pt x="3720" y="3658"/>
                  </a:lnTo>
                  <a:lnTo>
                    <a:pt x="3708" y="3658"/>
                  </a:lnTo>
                  <a:lnTo>
                    <a:pt x="3698" y="3654"/>
                  </a:lnTo>
                  <a:lnTo>
                    <a:pt x="3692" y="3652"/>
                  </a:lnTo>
                  <a:lnTo>
                    <a:pt x="3692" y="3652"/>
                  </a:lnTo>
                  <a:lnTo>
                    <a:pt x="3688" y="3638"/>
                  </a:lnTo>
                  <a:lnTo>
                    <a:pt x="3688" y="3638"/>
                  </a:lnTo>
                  <a:lnTo>
                    <a:pt x="3682" y="3638"/>
                  </a:lnTo>
                  <a:lnTo>
                    <a:pt x="3682" y="3638"/>
                  </a:lnTo>
                  <a:lnTo>
                    <a:pt x="3652" y="3612"/>
                  </a:lnTo>
                  <a:lnTo>
                    <a:pt x="3652" y="3612"/>
                  </a:lnTo>
                  <a:lnTo>
                    <a:pt x="3648" y="3624"/>
                  </a:lnTo>
                  <a:lnTo>
                    <a:pt x="3644" y="3636"/>
                  </a:lnTo>
                  <a:lnTo>
                    <a:pt x="3644" y="3636"/>
                  </a:lnTo>
                  <a:lnTo>
                    <a:pt x="3630" y="3658"/>
                  </a:lnTo>
                  <a:lnTo>
                    <a:pt x="3612" y="3680"/>
                  </a:lnTo>
                  <a:lnTo>
                    <a:pt x="3612" y="3680"/>
                  </a:lnTo>
                  <a:lnTo>
                    <a:pt x="3600" y="3686"/>
                  </a:lnTo>
                  <a:lnTo>
                    <a:pt x="3592" y="3694"/>
                  </a:lnTo>
                  <a:lnTo>
                    <a:pt x="3584" y="3702"/>
                  </a:lnTo>
                  <a:lnTo>
                    <a:pt x="3576" y="3710"/>
                  </a:lnTo>
                  <a:lnTo>
                    <a:pt x="3576" y="3710"/>
                  </a:lnTo>
                  <a:lnTo>
                    <a:pt x="3562" y="3712"/>
                  </a:lnTo>
                  <a:lnTo>
                    <a:pt x="3552" y="3716"/>
                  </a:lnTo>
                  <a:lnTo>
                    <a:pt x="3544" y="3724"/>
                  </a:lnTo>
                  <a:lnTo>
                    <a:pt x="3536" y="3730"/>
                  </a:lnTo>
                  <a:lnTo>
                    <a:pt x="3536" y="3730"/>
                  </a:lnTo>
                  <a:lnTo>
                    <a:pt x="3512" y="3730"/>
                  </a:lnTo>
                  <a:lnTo>
                    <a:pt x="3504" y="3732"/>
                  </a:lnTo>
                  <a:lnTo>
                    <a:pt x="3498" y="3734"/>
                  </a:lnTo>
                  <a:lnTo>
                    <a:pt x="3498" y="3734"/>
                  </a:lnTo>
                  <a:lnTo>
                    <a:pt x="3494" y="3742"/>
                  </a:lnTo>
                  <a:lnTo>
                    <a:pt x="3488" y="3748"/>
                  </a:lnTo>
                  <a:lnTo>
                    <a:pt x="3482" y="3750"/>
                  </a:lnTo>
                  <a:lnTo>
                    <a:pt x="3476" y="3752"/>
                  </a:lnTo>
                  <a:lnTo>
                    <a:pt x="3470" y="3752"/>
                  </a:lnTo>
                  <a:lnTo>
                    <a:pt x="3464" y="3750"/>
                  </a:lnTo>
                  <a:lnTo>
                    <a:pt x="3452" y="3744"/>
                  </a:lnTo>
                  <a:lnTo>
                    <a:pt x="3452" y="3744"/>
                  </a:lnTo>
                  <a:lnTo>
                    <a:pt x="3430" y="3750"/>
                  </a:lnTo>
                  <a:lnTo>
                    <a:pt x="3410" y="3758"/>
                  </a:lnTo>
                  <a:lnTo>
                    <a:pt x="3390" y="3768"/>
                  </a:lnTo>
                  <a:lnTo>
                    <a:pt x="3370" y="3774"/>
                  </a:lnTo>
                  <a:lnTo>
                    <a:pt x="3370" y="3774"/>
                  </a:lnTo>
                  <a:lnTo>
                    <a:pt x="3344" y="3776"/>
                  </a:lnTo>
                  <a:lnTo>
                    <a:pt x="3336" y="3778"/>
                  </a:lnTo>
                  <a:lnTo>
                    <a:pt x="3328" y="3780"/>
                  </a:lnTo>
                  <a:lnTo>
                    <a:pt x="3324" y="3786"/>
                  </a:lnTo>
                  <a:lnTo>
                    <a:pt x="3320" y="3792"/>
                  </a:lnTo>
                  <a:lnTo>
                    <a:pt x="3316" y="3804"/>
                  </a:lnTo>
                  <a:lnTo>
                    <a:pt x="3312" y="3816"/>
                  </a:lnTo>
                  <a:lnTo>
                    <a:pt x="3312" y="3816"/>
                  </a:lnTo>
                  <a:lnTo>
                    <a:pt x="3306" y="3822"/>
                  </a:lnTo>
                  <a:lnTo>
                    <a:pt x="3298" y="3824"/>
                  </a:lnTo>
                  <a:lnTo>
                    <a:pt x="3292" y="3828"/>
                  </a:lnTo>
                  <a:lnTo>
                    <a:pt x="3288" y="3834"/>
                  </a:lnTo>
                  <a:lnTo>
                    <a:pt x="3288" y="3834"/>
                  </a:lnTo>
                  <a:lnTo>
                    <a:pt x="3324" y="3876"/>
                  </a:lnTo>
                  <a:lnTo>
                    <a:pt x="3324" y="3876"/>
                  </a:lnTo>
                  <a:lnTo>
                    <a:pt x="3324" y="3898"/>
                  </a:lnTo>
                  <a:lnTo>
                    <a:pt x="3324" y="3898"/>
                  </a:lnTo>
                  <a:lnTo>
                    <a:pt x="3310" y="3906"/>
                  </a:lnTo>
                  <a:lnTo>
                    <a:pt x="3298" y="3912"/>
                  </a:lnTo>
                  <a:lnTo>
                    <a:pt x="3284" y="3914"/>
                  </a:lnTo>
                  <a:lnTo>
                    <a:pt x="3272" y="3914"/>
                  </a:lnTo>
                  <a:lnTo>
                    <a:pt x="3272" y="3914"/>
                  </a:lnTo>
                  <a:close/>
                </a:path>
              </a:pathLst>
            </a:custGeom>
            <a:solidFill>
              <a:schemeClr val="bg1">
                <a:lumMod val="50000"/>
              </a:schemeClr>
            </a:solidFill>
            <a:ln w="9525">
              <a:noFill/>
              <a:round/>
              <a:headEnd/>
              <a:tailEnd/>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3" name="Freeform 10">
              <a:extLst>
                <a:ext uri="{FF2B5EF4-FFF2-40B4-BE49-F238E27FC236}">
                  <a16:creationId xmlns:a16="http://schemas.microsoft.com/office/drawing/2014/main" id="{FA6DCA11-09F1-A643-BD7E-7F99ACBF4701}"/>
                </a:ext>
              </a:extLst>
            </p:cNvPr>
            <p:cNvSpPr>
              <a:spLocks/>
            </p:cNvSpPr>
            <p:nvPr/>
          </p:nvSpPr>
          <p:spPr bwMode="auto">
            <a:xfrm>
              <a:off x="3037161" y="4160116"/>
              <a:ext cx="709673" cy="544928"/>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602">
                  <a:moveTo>
                    <a:pt x="54" y="602"/>
                  </a:moveTo>
                  <a:lnTo>
                    <a:pt x="54" y="602"/>
                  </a:lnTo>
                  <a:lnTo>
                    <a:pt x="46" y="596"/>
                  </a:lnTo>
                  <a:lnTo>
                    <a:pt x="40" y="590"/>
                  </a:lnTo>
                  <a:lnTo>
                    <a:pt x="34" y="580"/>
                  </a:lnTo>
                  <a:lnTo>
                    <a:pt x="28" y="558"/>
                  </a:lnTo>
                  <a:lnTo>
                    <a:pt x="28" y="558"/>
                  </a:lnTo>
                  <a:lnTo>
                    <a:pt x="0" y="520"/>
                  </a:lnTo>
                  <a:lnTo>
                    <a:pt x="0" y="520"/>
                  </a:lnTo>
                  <a:lnTo>
                    <a:pt x="0" y="502"/>
                  </a:lnTo>
                  <a:lnTo>
                    <a:pt x="2" y="492"/>
                  </a:lnTo>
                  <a:lnTo>
                    <a:pt x="8" y="486"/>
                  </a:lnTo>
                  <a:lnTo>
                    <a:pt x="18" y="478"/>
                  </a:lnTo>
                  <a:lnTo>
                    <a:pt x="18" y="478"/>
                  </a:lnTo>
                  <a:lnTo>
                    <a:pt x="22" y="450"/>
                  </a:lnTo>
                  <a:lnTo>
                    <a:pt x="26" y="440"/>
                  </a:lnTo>
                  <a:lnTo>
                    <a:pt x="30" y="430"/>
                  </a:lnTo>
                  <a:lnTo>
                    <a:pt x="36" y="422"/>
                  </a:lnTo>
                  <a:lnTo>
                    <a:pt x="44" y="414"/>
                  </a:lnTo>
                  <a:lnTo>
                    <a:pt x="66" y="396"/>
                  </a:lnTo>
                  <a:lnTo>
                    <a:pt x="66" y="396"/>
                  </a:lnTo>
                  <a:lnTo>
                    <a:pt x="94" y="366"/>
                  </a:lnTo>
                  <a:lnTo>
                    <a:pt x="108" y="354"/>
                  </a:lnTo>
                  <a:lnTo>
                    <a:pt x="124" y="342"/>
                  </a:lnTo>
                  <a:lnTo>
                    <a:pt x="124" y="342"/>
                  </a:lnTo>
                  <a:lnTo>
                    <a:pt x="154" y="306"/>
                  </a:lnTo>
                  <a:lnTo>
                    <a:pt x="184" y="276"/>
                  </a:lnTo>
                  <a:lnTo>
                    <a:pt x="184" y="276"/>
                  </a:lnTo>
                  <a:lnTo>
                    <a:pt x="196" y="266"/>
                  </a:lnTo>
                  <a:lnTo>
                    <a:pt x="204" y="256"/>
                  </a:lnTo>
                  <a:lnTo>
                    <a:pt x="210" y="244"/>
                  </a:lnTo>
                  <a:lnTo>
                    <a:pt x="214" y="230"/>
                  </a:lnTo>
                  <a:lnTo>
                    <a:pt x="214" y="230"/>
                  </a:lnTo>
                  <a:lnTo>
                    <a:pt x="214" y="214"/>
                  </a:lnTo>
                  <a:lnTo>
                    <a:pt x="216" y="204"/>
                  </a:lnTo>
                  <a:lnTo>
                    <a:pt x="218" y="196"/>
                  </a:lnTo>
                  <a:lnTo>
                    <a:pt x="222" y="190"/>
                  </a:lnTo>
                  <a:lnTo>
                    <a:pt x="232" y="180"/>
                  </a:lnTo>
                  <a:lnTo>
                    <a:pt x="240" y="174"/>
                  </a:lnTo>
                  <a:lnTo>
                    <a:pt x="248" y="164"/>
                  </a:lnTo>
                  <a:lnTo>
                    <a:pt x="248" y="164"/>
                  </a:lnTo>
                  <a:lnTo>
                    <a:pt x="244" y="106"/>
                  </a:lnTo>
                  <a:lnTo>
                    <a:pt x="244" y="106"/>
                  </a:lnTo>
                  <a:lnTo>
                    <a:pt x="254" y="96"/>
                  </a:lnTo>
                  <a:lnTo>
                    <a:pt x="260" y="84"/>
                  </a:lnTo>
                  <a:lnTo>
                    <a:pt x="262" y="72"/>
                  </a:lnTo>
                  <a:lnTo>
                    <a:pt x="264" y="60"/>
                  </a:lnTo>
                  <a:lnTo>
                    <a:pt x="264" y="60"/>
                  </a:lnTo>
                  <a:lnTo>
                    <a:pt x="278" y="36"/>
                  </a:lnTo>
                  <a:lnTo>
                    <a:pt x="278" y="36"/>
                  </a:lnTo>
                  <a:lnTo>
                    <a:pt x="298" y="36"/>
                  </a:lnTo>
                  <a:lnTo>
                    <a:pt x="298" y="36"/>
                  </a:lnTo>
                  <a:lnTo>
                    <a:pt x="332" y="68"/>
                  </a:lnTo>
                  <a:lnTo>
                    <a:pt x="332" y="68"/>
                  </a:lnTo>
                  <a:lnTo>
                    <a:pt x="352" y="68"/>
                  </a:lnTo>
                  <a:lnTo>
                    <a:pt x="352" y="68"/>
                  </a:lnTo>
                  <a:lnTo>
                    <a:pt x="354" y="64"/>
                  </a:lnTo>
                  <a:lnTo>
                    <a:pt x="356" y="60"/>
                  </a:lnTo>
                  <a:lnTo>
                    <a:pt x="358" y="48"/>
                  </a:lnTo>
                  <a:lnTo>
                    <a:pt x="360" y="32"/>
                  </a:lnTo>
                  <a:lnTo>
                    <a:pt x="360" y="32"/>
                  </a:lnTo>
                  <a:lnTo>
                    <a:pt x="340" y="10"/>
                  </a:lnTo>
                  <a:lnTo>
                    <a:pt x="340" y="10"/>
                  </a:lnTo>
                  <a:lnTo>
                    <a:pt x="346" y="8"/>
                  </a:lnTo>
                  <a:lnTo>
                    <a:pt x="346" y="8"/>
                  </a:lnTo>
                  <a:lnTo>
                    <a:pt x="442" y="8"/>
                  </a:lnTo>
                  <a:lnTo>
                    <a:pt x="442" y="8"/>
                  </a:lnTo>
                  <a:lnTo>
                    <a:pt x="454" y="10"/>
                  </a:lnTo>
                  <a:lnTo>
                    <a:pt x="472" y="10"/>
                  </a:lnTo>
                  <a:lnTo>
                    <a:pt x="490" y="8"/>
                  </a:lnTo>
                  <a:lnTo>
                    <a:pt x="500" y="4"/>
                  </a:lnTo>
                  <a:lnTo>
                    <a:pt x="506" y="0"/>
                  </a:lnTo>
                  <a:lnTo>
                    <a:pt x="506" y="0"/>
                  </a:lnTo>
                  <a:lnTo>
                    <a:pt x="518" y="0"/>
                  </a:lnTo>
                  <a:lnTo>
                    <a:pt x="518" y="0"/>
                  </a:lnTo>
                  <a:lnTo>
                    <a:pt x="518" y="20"/>
                  </a:lnTo>
                  <a:lnTo>
                    <a:pt x="518" y="20"/>
                  </a:lnTo>
                  <a:lnTo>
                    <a:pt x="476" y="68"/>
                  </a:lnTo>
                  <a:lnTo>
                    <a:pt x="476" y="68"/>
                  </a:lnTo>
                  <a:lnTo>
                    <a:pt x="478" y="82"/>
                  </a:lnTo>
                  <a:lnTo>
                    <a:pt x="482" y="88"/>
                  </a:lnTo>
                  <a:lnTo>
                    <a:pt x="486" y="92"/>
                  </a:lnTo>
                  <a:lnTo>
                    <a:pt x="492" y="94"/>
                  </a:lnTo>
                  <a:lnTo>
                    <a:pt x="500" y="96"/>
                  </a:lnTo>
                  <a:lnTo>
                    <a:pt x="524" y="98"/>
                  </a:lnTo>
                  <a:lnTo>
                    <a:pt x="524" y="98"/>
                  </a:lnTo>
                  <a:lnTo>
                    <a:pt x="580" y="72"/>
                  </a:lnTo>
                  <a:lnTo>
                    <a:pt x="580" y="72"/>
                  </a:lnTo>
                  <a:lnTo>
                    <a:pt x="600" y="72"/>
                  </a:lnTo>
                  <a:lnTo>
                    <a:pt x="600" y="72"/>
                  </a:lnTo>
                  <a:lnTo>
                    <a:pt x="612" y="84"/>
                  </a:lnTo>
                  <a:lnTo>
                    <a:pt x="612" y="84"/>
                  </a:lnTo>
                  <a:lnTo>
                    <a:pt x="624" y="82"/>
                  </a:lnTo>
                  <a:lnTo>
                    <a:pt x="634" y="78"/>
                  </a:lnTo>
                  <a:lnTo>
                    <a:pt x="656" y="64"/>
                  </a:lnTo>
                  <a:lnTo>
                    <a:pt x="668" y="58"/>
                  </a:lnTo>
                  <a:lnTo>
                    <a:pt x="680" y="54"/>
                  </a:lnTo>
                  <a:lnTo>
                    <a:pt x="694" y="52"/>
                  </a:lnTo>
                  <a:lnTo>
                    <a:pt x="710" y="56"/>
                  </a:lnTo>
                  <a:lnTo>
                    <a:pt x="710" y="56"/>
                  </a:lnTo>
                  <a:lnTo>
                    <a:pt x="740" y="92"/>
                  </a:lnTo>
                  <a:lnTo>
                    <a:pt x="740" y="92"/>
                  </a:lnTo>
                  <a:lnTo>
                    <a:pt x="784" y="152"/>
                  </a:lnTo>
                  <a:lnTo>
                    <a:pt x="784" y="152"/>
                  </a:lnTo>
                  <a:lnTo>
                    <a:pt x="784" y="168"/>
                  </a:lnTo>
                  <a:lnTo>
                    <a:pt x="784" y="168"/>
                  </a:lnTo>
                  <a:lnTo>
                    <a:pt x="764" y="170"/>
                  </a:lnTo>
                  <a:lnTo>
                    <a:pt x="752" y="174"/>
                  </a:lnTo>
                  <a:lnTo>
                    <a:pt x="752" y="174"/>
                  </a:lnTo>
                  <a:lnTo>
                    <a:pt x="746" y="180"/>
                  </a:lnTo>
                  <a:lnTo>
                    <a:pt x="740" y="186"/>
                  </a:lnTo>
                  <a:lnTo>
                    <a:pt x="728" y="196"/>
                  </a:lnTo>
                  <a:lnTo>
                    <a:pt x="724" y="200"/>
                  </a:lnTo>
                  <a:lnTo>
                    <a:pt x="722" y="208"/>
                  </a:lnTo>
                  <a:lnTo>
                    <a:pt x="722" y="214"/>
                  </a:lnTo>
                  <a:lnTo>
                    <a:pt x="728" y="224"/>
                  </a:lnTo>
                  <a:lnTo>
                    <a:pt x="728" y="224"/>
                  </a:lnTo>
                  <a:lnTo>
                    <a:pt x="728" y="230"/>
                  </a:lnTo>
                  <a:lnTo>
                    <a:pt x="728" y="230"/>
                  </a:lnTo>
                  <a:lnTo>
                    <a:pt x="704" y="242"/>
                  </a:lnTo>
                  <a:lnTo>
                    <a:pt x="680" y="256"/>
                  </a:lnTo>
                  <a:lnTo>
                    <a:pt x="656" y="270"/>
                  </a:lnTo>
                  <a:lnTo>
                    <a:pt x="634" y="282"/>
                  </a:lnTo>
                  <a:lnTo>
                    <a:pt x="634" y="282"/>
                  </a:lnTo>
                  <a:lnTo>
                    <a:pt x="618" y="298"/>
                  </a:lnTo>
                  <a:lnTo>
                    <a:pt x="618" y="298"/>
                  </a:lnTo>
                  <a:lnTo>
                    <a:pt x="612" y="298"/>
                  </a:lnTo>
                  <a:lnTo>
                    <a:pt x="606" y="296"/>
                  </a:lnTo>
                  <a:lnTo>
                    <a:pt x="602" y="292"/>
                  </a:lnTo>
                  <a:lnTo>
                    <a:pt x="600" y="288"/>
                  </a:lnTo>
                  <a:lnTo>
                    <a:pt x="600" y="288"/>
                  </a:lnTo>
                  <a:lnTo>
                    <a:pt x="582" y="288"/>
                  </a:lnTo>
                  <a:lnTo>
                    <a:pt x="582" y="288"/>
                  </a:lnTo>
                  <a:lnTo>
                    <a:pt x="570" y="304"/>
                  </a:lnTo>
                  <a:lnTo>
                    <a:pt x="570" y="304"/>
                  </a:lnTo>
                  <a:lnTo>
                    <a:pt x="556" y="304"/>
                  </a:lnTo>
                  <a:lnTo>
                    <a:pt x="556" y="304"/>
                  </a:lnTo>
                  <a:lnTo>
                    <a:pt x="552" y="298"/>
                  </a:lnTo>
                  <a:lnTo>
                    <a:pt x="548" y="294"/>
                  </a:lnTo>
                  <a:lnTo>
                    <a:pt x="544" y="292"/>
                  </a:lnTo>
                  <a:lnTo>
                    <a:pt x="540" y="292"/>
                  </a:lnTo>
                  <a:lnTo>
                    <a:pt x="534" y="292"/>
                  </a:lnTo>
                  <a:lnTo>
                    <a:pt x="526" y="294"/>
                  </a:lnTo>
                  <a:lnTo>
                    <a:pt x="526" y="294"/>
                  </a:lnTo>
                  <a:lnTo>
                    <a:pt x="526" y="318"/>
                  </a:lnTo>
                  <a:lnTo>
                    <a:pt x="526" y="318"/>
                  </a:lnTo>
                  <a:lnTo>
                    <a:pt x="520" y="322"/>
                  </a:lnTo>
                  <a:lnTo>
                    <a:pt x="516" y="326"/>
                  </a:lnTo>
                  <a:lnTo>
                    <a:pt x="508" y="328"/>
                  </a:lnTo>
                  <a:lnTo>
                    <a:pt x="504" y="328"/>
                  </a:lnTo>
                  <a:lnTo>
                    <a:pt x="500" y="332"/>
                  </a:lnTo>
                  <a:lnTo>
                    <a:pt x="498" y="338"/>
                  </a:lnTo>
                  <a:lnTo>
                    <a:pt x="494" y="346"/>
                  </a:lnTo>
                  <a:lnTo>
                    <a:pt x="494" y="346"/>
                  </a:lnTo>
                  <a:lnTo>
                    <a:pt x="482" y="344"/>
                  </a:lnTo>
                  <a:lnTo>
                    <a:pt x="478" y="342"/>
                  </a:lnTo>
                  <a:lnTo>
                    <a:pt x="476" y="340"/>
                  </a:lnTo>
                  <a:lnTo>
                    <a:pt x="472" y="334"/>
                  </a:lnTo>
                  <a:lnTo>
                    <a:pt x="468" y="326"/>
                  </a:lnTo>
                  <a:lnTo>
                    <a:pt x="468" y="326"/>
                  </a:lnTo>
                  <a:lnTo>
                    <a:pt x="462" y="326"/>
                  </a:lnTo>
                  <a:lnTo>
                    <a:pt x="462" y="326"/>
                  </a:lnTo>
                  <a:lnTo>
                    <a:pt x="436" y="302"/>
                  </a:lnTo>
                  <a:lnTo>
                    <a:pt x="436" y="302"/>
                  </a:lnTo>
                  <a:lnTo>
                    <a:pt x="420" y="302"/>
                  </a:lnTo>
                  <a:lnTo>
                    <a:pt x="420" y="302"/>
                  </a:lnTo>
                  <a:lnTo>
                    <a:pt x="414" y="314"/>
                  </a:lnTo>
                  <a:lnTo>
                    <a:pt x="408" y="330"/>
                  </a:lnTo>
                  <a:lnTo>
                    <a:pt x="408" y="330"/>
                  </a:lnTo>
                  <a:lnTo>
                    <a:pt x="388" y="362"/>
                  </a:lnTo>
                  <a:lnTo>
                    <a:pt x="388" y="362"/>
                  </a:lnTo>
                  <a:lnTo>
                    <a:pt x="374" y="368"/>
                  </a:lnTo>
                  <a:lnTo>
                    <a:pt x="366" y="374"/>
                  </a:lnTo>
                  <a:lnTo>
                    <a:pt x="358" y="382"/>
                  </a:lnTo>
                  <a:lnTo>
                    <a:pt x="350" y="394"/>
                  </a:lnTo>
                  <a:lnTo>
                    <a:pt x="350" y="394"/>
                  </a:lnTo>
                  <a:lnTo>
                    <a:pt x="338" y="396"/>
                  </a:lnTo>
                  <a:lnTo>
                    <a:pt x="328" y="398"/>
                  </a:lnTo>
                  <a:lnTo>
                    <a:pt x="328" y="398"/>
                  </a:lnTo>
                  <a:lnTo>
                    <a:pt x="306" y="418"/>
                  </a:lnTo>
                  <a:lnTo>
                    <a:pt x="306" y="418"/>
                  </a:lnTo>
                  <a:lnTo>
                    <a:pt x="290" y="418"/>
                  </a:lnTo>
                  <a:lnTo>
                    <a:pt x="278" y="420"/>
                  </a:lnTo>
                  <a:lnTo>
                    <a:pt x="270" y="422"/>
                  </a:lnTo>
                  <a:lnTo>
                    <a:pt x="262" y="426"/>
                  </a:lnTo>
                  <a:lnTo>
                    <a:pt x="262" y="426"/>
                  </a:lnTo>
                  <a:lnTo>
                    <a:pt x="256" y="438"/>
                  </a:lnTo>
                  <a:lnTo>
                    <a:pt x="256" y="438"/>
                  </a:lnTo>
                  <a:lnTo>
                    <a:pt x="244" y="438"/>
                  </a:lnTo>
                  <a:lnTo>
                    <a:pt x="244" y="438"/>
                  </a:lnTo>
                  <a:lnTo>
                    <a:pt x="228" y="432"/>
                  </a:lnTo>
                  <a:lnTo>
                    <a:pt x="218" y="432"/>
                  </a:lnTo>
                  <a:lnTo>
                    <a:pt x="210" y="436"/>
                  </a:lnTo>
                  <a:lnTo>
                    <a:pt x="198" y="440"/>
                  </a:lnTo>
                  <a:lnTo>
                    <a:pt x="198" y="440"/>
                  </a:lnTo>
                  <a:lnTo>
                    <a:pt x="140" y="462"/>
                  </a:lnTo>
                  <a:lnTo>
                    <a:pt x="140" y="462"/>
                  </a:lnTo>
                  <a:lnTo>
                    <a:pt x="120" y="464"/>
                  </a:lnTo>
                  <a:lnTo>
                    <a:pt x="104" y="466"/>
                  </a:lnTo>
                  <a:lnTo>
                    <a:pt x="92" y="474"/>
                  </a:lnTo>
                  <a:lnTo>
                    <a:pt x="78" y="486"/>
                  </a:lnTo>
                  <a:lnTo>
                    <a:pt x="78" y="486"/>
                  </a:lnTo>
                  <a:lnTo>
                    <a:pt x="76" y="510"/>
                  </a:lnTo>
                  <a:lnTo>
                    <a:pt x="76" y="510"/>
                  </a:lnTo>
                  <a:lnTo>
                    <a:pt x="64" y="514"/>
                  </a:lnTo>
                  <a:lnTo>
                    <a:pt x="56" y="520"/>
                  </a:lnTo>
                  <a:lnTo>
                    <a:pt x="52" y="528"/>
                  </a:lnTo>
                  <a:lnTo>
                    <a:pt x="52" y="542"/>
                  </a:lnTo>
                  <a:lnTo>
                    <a:pt x="52" y="542"/>
                  </a:lnTo>
                  <a:lnTo>
                    <a:pt x="60" y="548"/>
                  </a:lnTo>
                  <a:lnTo>
                    <a:pt x="72" y="558"/>
                  </a:lnTo>
                  <a:lnTo>
                    <a:pt x="78" y="566"/>
                  </a:lnTo>
                  <a:lnTo>
                    <a:pt x="82" y="572"/>
                  </a:lnTo>
                  <a:lnTo>
                    <a:pt x="86" y="580"/>
                  </a:lnTo>
                  <a:lnTo>
                    <a:pt x="86" y="590"/>
                  </a:lnTo>
                  <a:lnTo>
                    <a:pt x="86" y="590"/>
                  </a:lnTo>
                  <a:lnTo>
                    <a:pt x="78" y="594"/>
                  </a:lnTo>
                  <a:lnTo>
                    <a:pt x="68" y="598"/>
                  </a:lnTo>
                  <a:lnTo>
                    <a:pt x="54" y="602"/>
                  </a:lnTo>
                  <a:lnTo>
                    <a:pt x="54" y="602"/>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4" name="Freeform 11">
              <a:extLst>
                <a:ext uri="{FF2B5EF4-FFF2-40B4-BE49-F238E27FC236}">
                  <a16:creationId xmlns:a16="http://schemas.microsoft.com/office/drawing/2014/main" id="{57248982-EB44-E245-9EA1-5319BB77C91C}"/>
                </a:ext>
              </a:extLst>
            </p:cNvPr>
            <p:cNvSpPr>
              <a:spLocks/>
            </p:cNvSpPr>
            <p:nvPr/>
          </p:nvSpPr>
          <p:spPr bwMode="auto">
            <a:xfrm>
              <a:off x="1903858" y="3785364"/>
              <a:ext cx="798383" cy="843641"/>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2" h="932">
                  <a:moveTo>
                    <a:pt x="406" y="932"/>
                  </a:moveTo>
                  <a:lnTo>
                    <a:pt x="406" y="932"/>
                  </a:lnTo>
                  <a:lnTo>
                    <a:pt x="392" y="920"/>
                  </a:lnTo>
                  <a:lnTo>
                    <a:pt x="380" y="910"/>
                  </a:lnTo>
                  <a:lnTo>
                    <a:pt x="368" y="904"/>
                  </a:lnTo>
                  <a:lnTo>
                    <a:pt x="356" y="898"/>
                  </a:lnTo>
                  <a:lnTo>
                    <a:pt x="356" y="898"/>
                  </a:lnTo>
                  <a:lnTo>
                    <a:pt x="358" y="880"/>
                  </a:lnTo>
                  <a:lnTo>
                    <a:pt x="358" y="866"/>
                  </a:lnTo>
                  <a:lnTo>
                    <a:pt x="356" y="854"/>
                  </a:lnTo>
                  <a:lnTo>
                    <a:pt x="352" y="844"/>
                  </a:lnTo>
                  <a:lnTo>
                    <a:pt x="352" y="844"/>
                  </a:lnTo>
                  <a:lnTo>
                    <a:pt x="342" y="836"/>
                  </a:lnTo>
                  <a:lnTo>
                    <a:pt x="342" y="836"/>
                  </a:lnTo>
                  <a:lnTo>
                    <a:pt x="332" y="836"/>
                  </a:lnTo>
                  <a:lnTo>
                    <a:pt x="324" y="838"/>
                  </a:lnTo>
                  <a:lnTo>
                    <a:pt x="316" y="840"/>
                  </a:lnTo>
                  <a:lnTo>
                    <a:pt x="310" y="844"/>
                  </a:lnTo>
                  <a:lnTo>
                    <a:pt x="298" y="854"/>
                  </a:lnTo>
                  <a:lnTo>
                    <a:pt x="288" y="866"/>
                  </a:lnTo>
                  <a:lnTo>
                    <a:pt x="288" y="866"/>
                  </a:lnTo>
                  <a:lnTo>
                    <a:pt x="260" y="860"/>
                  </a:lnTo>
                  <a:lnTo>
                    <a:pt x="260" y="860"/>
                  </a:lnTo>
                  <a:lnTo>
                    <a:pt x="246" y="840"/>
                  </a:lnTo>
                  <a:lnTo>
                    <a:pt x="240" y="832"/>
                  </a:lnTo>
                  <a:lnTo>
                    <a:pt x="234" y="828"/>
                  </a:lnTo>
                  <a:lnTo>
                    <a:pt x="234" y="828"/>
                  </a:lnTo>
                  <a:lnTo>
                    <a:pt x="218" y="808"/>
                  </a:lnTo>
                  <a:lnTo>
                    <a:pt x="212" y="802"/>
                  </a:lnTo>
                  <a:lnTo>
                    <a:pt x="208" y="800"/>
                  </a:lnTo>
                  <a:lnTo>
                    <a:pt x="202" y="798"/>
                  </a:lnTo>
                  <a:lnTo>
                    <a:pt x="194" y="798"/>
                  </a:lnTo>
                  <a:lnTo>
                    <a:pt x="172" y="798"/>
                  </a:lnTo>
                  <a:lnTo>
                    <a:pt x="172" y="798"/>
                  </a:lnTo>
                  <a:lnTo>
                    <a:pt x="168" y="790"/>
                  </a:lnTo>
                  <a:lnTo>
                    <a:pt x="164" y="782"/>
                  </a:lnTo>
                  <a:lnTo>
                    <a:pt x="162" y="774"/>
                  </a:lnTo>
                  <a:lnTo>
                    <a:pt x="160" y="766"/>
                  </a:lnTo>
                  <a:lnTo>
                    <a:pt x="160" y="752"/>
                  </a:lnTo>
                  <a:lnTo>
                    <a:pt x="160" y="740"/>
                  </a:lnTo>
                  <a:lnTo>
                    <a:pt x="160" y="740"/>
                  </a:lnTo>
                  <a:lnTo>
                    <a:pt x="166" y="724"/>
                  </a:lnTo>
                  <a:lnTo>
                    <a:pt x="168" y="708"/>
                  </a:lnTo>
                  <a:lnTo>
                    <a:pt x="166" y="694"/>
                  </a:lnTo>
                  <a:lnTo>
                    <a:pt x="164" y="688"/>
                  </a:lnTo>
                  <a:lnTo>
                    <a:pt x="162" y="682"/>
                  </a:lnTo>
                  <a:lnTo>
                    <a:pt x="162" y="682"/>
                  </a:lnTo>
                  <a:lnTo>
                    <a:pt x="138" y="676"/>
                  </a:lnTo>
                  <a:lnTo>
                    <a:pt x="126" y="670"/>
                  </a:lnTo>
                  <a:lnTo>
                    <a:pt x="124" y="668"/>
                  </a:lnTo>
                  <a:lnTo>
                    <a:pt x="124" y="664"/>
                  </a:lnTo>
                  <a:lnTo>
                    <a:pt x="124" y="650"/>
                  </a:lnTo>
                  <a:lnTo>
                    <a:pt x="124" y="650"/>
                  </a:lnTo>
                  <a:lnTo>
                    <a:pt x="114" y="616"/>
                  </a:lnTo>
                  <a:lnTo>
                    <a:pt x="114" y="616"/>
                  </a:lnTo>
                  <a:lnTo>
                    <a:pt x="102" y="598"/>
                  </a:lnTo>
                  <a:lnTo>
                    <a:pt x="102" y="598"/>
                  </a:lnTo>
                  <a:lnTo>
                    <a:pt x="96" y="576"/>
                  </a:lnTo>
                  <a:lnTo>
                    <a:pt x="92" y="568"/>
                  </a:lnTo>
                  <a:lnTo>
                    <a:pt x="88" y="564"/>
                  </a:lnTo>
                  <a:lnTo>
                    <a:pt x="82" y="560"/>
                  </a:lnTo>
                  <a:lnTo>
                    <a:pt x="76" y="558"/>
                  </a:lnTo>
                  <a:lnTo>
                    <a:pt x="58" y="556"/>
                  </a:lnTo>
                  <a:lnTo>
                    <a:pt x="58" y="556"/>
                  </a:lnTo>
                  <a:lnTo>
                    <a:pt x="30" y="572"/>
                  </a:lnTo>
                  <a:lnTo>
                    <a:pt x="16" y="578"/>
                  </a:lnTo>
                  <a:lnTo>
                    <a:pt x="4" y="580"/>
                  </a:lnTo>
                  <a:lnTo>
                    <a:pt x="4" y="580"/>
                  </a:lnTo>
                  <a:lnTo>
                    <a:pt x="2" y="576"/>
                  </a:lnTo>
                  <a:lnTo>
                    <a:pt x="2" y="576"/>
                  </a:lnTo>
                  <a:lnTo>
                    <a:pt x="0" y="490"/>
                  </a:lnTo>
                  <a:lnTo>
                    <a:pt x="0" y="490"/>
                  </a:lnTo>
                  <a:lnTo>
                    <a:pt x="16" y="454"/>
                  </a:lnTo>
                  <a:lnTo>
                    <a:pt x="16" y="454"/>
                  </a:lnTo>
                  <a:lnTo>
                    <a:pt x="32" y="436"/>
                  </a:lnTo>
                  <a:lnTo>
                    <a:pt x="46" y="422"/>
                  </a:lnTo>
                  <a:lnTo>
                    <a:pt x="62" y="408"/>
                  </a:lnTo>
                  <a:lnTo>
                    <a:pt x="84" y="392"/>
                  </a:lnTo>
                  <a:lnTo>
                    <a:pt x="84" y="392"/>
                  </a:lnTo>
                  <a:lnTo>
                    <a:pt x="108" y="370"/>
                  </a:lnTo>
                  <a:lnTo>
                    <a:pt x="108" y="370"/>
                  </a:lnTo>
                  <a:lnTo>
                    <a:pt x="110" y="328"/>
                  </a:lnTo>
                  <a:lnTo>
                    <a:pt x="110" y="328"/>
                  </a:lnTo>
                  <a:lnTo>
                    <a:pt x="120" y="310"/>
                  </a:lnTo>
                  <a:lnTo>
                    <a:pt x="120" y="310"/>
                  </a:lnTo>
                  <a:lnTo>
                    <a:pt x="120" y="288"/>
                  </a:lnTo>
                  <a:lnTo>
                    <a:pt x="120" y="266"/>
                  </a:lnTo>
                  <a:lnTo>
                    <a:pt x="124" y="248"/>
                  </a:lnTo>
                  <a:lnTo>
                    <a:pt x="126" y="240"/>
                  </a:lnTo>
                  <a:lnTo>
                    <a:pt x="130" y="236"/>
                  </a:lnTo>
                  <a:lnTo>
                    <a:pt x="130" y="236"/>
                  </a:lnTo>
                  <a:lnTo>
                    <a:pt x="132" y="218"/>
                  </a:lnTo>
                  <a:lnTo>
                    <a:pt x="134" y="204"/>
                  </a:lnTo>
                  <a:lnTo>
                    <a:pt x="132" y="190"/>
                  </a:lnTo>
                  <a:lnTo>
                    <a:pt x="126" y="178"/>
                  </a:lnTo>
                  <a:lnTo>
                    <a:pt x="126" y="178"/>
                  </a:lnTo>
                  <a:lnTo>
                    <a:pt x="84" y="142"/>
                  </a:lnTo>
                  <a:lnTo>
                    <a:pt x="84" y="142"/>
                  </a:lnTo>
                  <a:lnTo>
                    <a:pt x="84" y="110"/>
                  </a:lnTo>
                  <a:lnTo>
                    <a:pt x="84" y="110"/>
                  </a:lnTo>
                  <a:lnTo>
                    <a:pt x="94" y="110"/>
                  </a:lnTo>
                  <a:lnTo>
                    <a:pt x="104" y="108"/>
                  </a:lnTo>
                  <a:lnTo>
                    <a:pt x="126" y="100"/>
                  </a:lnTo>
                  <a:lnTo>
                    <a:pt x="126" y="100"/>
                  </a:lnTo>
                  <a:lnTo>
                    <a:pt x="128" y="88"/>
                  </a:lnTo>
                  <a:lnTo>
                    <a:pt x="128" y="76"/>
                  </a:lnTo>
                  <a:lnTo>
                    <a:pt x="128" y="64"/>
                  </a:lnTo>
                  <a:lnTo>
                    <a:pt x="126" y="52"/>
                  </a:lnTo>
                  <a:lnTo>
                    <a:pt x="120" y="32"/>
                  </a:lnTo>
                  <a:lnTo>
                    <a:pt x="120" y="22"/>
                  </a:lnTo>
                  <a:lnTo>
                    <a:pt x="118" y="12"/>
                  </a:lnTo>
                  <a:lnTo>
                    <a:pt x="118" y="12"/>
                  </a:lnTo>
                  <a:lnTo>
                    <a:pt x="126" y="6"/>
                  </a:lnTo>
                  <a:lnTo>
                    <a:pt x="134" y="0"/>
                  </a:lnTo>
                  <a:lnTo>
                    <a:pt x="138" y="0"/>
                  </a:lnTo>
                  <a:lnTo>
                    <a:pt x="142" y="0"/>
                  </a:lnTo>
                  <a:lnTo>
                    <a:pt x="148" y="4"/>
                  </a:lnTo>
                  <a:lnTo>
                    <a:pt x="154" y="8"/>
                  </a:lnTo>
                  <a:lnTo>
                    <a:pt x="154" y="8"/>
                  </a:lnTo>
                  <a:lnTo>
                    <a:pt x="170" y="44"/>
                  </a:lnTo>
                  <a:lnTo>
                    <a:pt x="178" y="66"/>
                  </a:lnTo>
                  <a:lnTo>
                    <a:pt x="184" y="90"/>
                  </a:lnTo>
                  <a:lnTo>
                    <a:pt x="184" y="90"/>
                  </a:lnTo>
                  <a:lnTo>
                    <a:pt x="188" y="96"/>
                  </a:lnTo>
                  <a:lnTo>
                    <a:pt x="192" y="98"/>
                  </a:lnTo>
                  <a:lnTo>
                    <a:pt x="208" y="100"/>
                  </a:lnTo>
                  <a:lnTo>
                    <a:pt x="208" y="100"/>
                  </a:lnTo>
                  <a:lnTo>
                    <a:pt x="212" y="92"/>
                  </a:lnTo>
                  <a:lnTo>
                    <a:pt x="216" y="86"/>
                  </a:lnTo>
                  <a:lnTo>
                    <a:pt x="218" y="70"/>
                  </a:lnTo>
                  <a:lnTo>
                    <a:pt x="218" y="44"/>
                  </a:lnTo>
                  <a:lnTo>
                    <a:pt x="218" y="44"/>
                  </a:lnTo>
                  <a:lnTo>
                    <a:pt x="230" y="34"/>
                  </a:lnTo>
                  <a:lnTo>
                    <a:pt x="230" y="34"/>
                  </a:lnTo>
                  <a:lnTo>
                    <a:pt x="236" y="44"/>
                  </a:lnTo>
                  <a:lnTo>
                    <a:pt x="242" y="56"/>
                  </a:lnTo>
                  <a:lnTo>
                    <a:pt x="252" y="88"/>
                  </a:lnTo>
                  <a:lnTo>
                    <a:pt x="252" y="88"/>
                  </a:lnTo>
                  <a:lnTo>
                    <a:pt x="268" y="112"/>
                  </a:lnTo>
                  <a:lnTo>
                    <a:pt x="278" y="126"/>
                  </a:lnTo>
                  <a:lnTo>
                    <a:pt x="292" y="142"/>
                  </a:lnTo>
                  <a:lnTo>
                    <a:pt x="292" y="142"/>
                  </a:lnTo>
                  <a:lnTo>
                    <a:pt x="332" y="148"/>
                  </a:lnTo>
                  <a:lnTo>
                    <a:pt x="332" y="148"/>
                  </a:lnTo>
                  <a:lnTo>
                    <a:pt x="368" y="216"/>
                  </a:lnTo>
                  <a:lnTo>
                    <a:pt x="368" y="216"/>
                  </a:lnTo>
                  <a:lnTo>
                    <a:pt x="404" y="264"/>
                  </a:lnTo>
                  <a:lnTo>
                    <a:pt x="404" y="264"/>
                  </a:lnTo>
                  <a:lnTo>
                    <a:pt x="406" y="280"/>
                  </a:lnTo>
                  <a:lnTo>
                    <a:pt x="406" y="280"/>
                  </a:lnTo>
                  <a:lnTo>
                    <a:pt x="398" y="290"/>
                  </a:lnTo>
                  <a:lnTo>
                    <a:pt x="392" y="298"/>
                  </a:lnTo>
                  <a:lnTo>
                    <a:pt x="390" y="306"/>
                  </a:lnTo>
                  <a:lnTo>
                    <a:pt x="390" y="324"/>
                  </a:lnTo>
                  <a:lnTo>
                    <a:pt x="390" y="324"/>
                  </a:lnTo>
                  <a:lnTo>
                    <a:pt x="400" y="336"/>
                  </a:lnTo>
                  <a:lnTo>
                    <a:pt x="408" y="346"/>
                  </a:lnTo>
                  <a:lnTo>
                    <a:pt x="422" y="356"/>
                  </a:lnTo>
                  <a:lnTo>
                    <a:pt x="430" y="358"/>
                  </a:lnTo>
                  <a:lnTo>
                    <a:pt x="440" y="362"/>
                  </a:lnTo>
                  <a:lnTo>
                    <a:pt x="440" y="362"/>
                  </a:lnTo>
                  <a:lnTo>
                    <a:pt x="452" y="370"/>
                  </a:lnTo>
                  <a:lnTo>
                    <a:pt x="460" y="376"/>
                  </a:lnTo>
                  <a:lnTo>
                    <a:pt x="472" y="380"/>
                  </a:lnTo>
                  <a:lnTo>
                    <a:pt x="472" y="380"/>
                  </a:lnTo>
                  <a:lnTo>
                    <a:pt x="500" y="378"/>
                  </a:lnTo>
                  <a:lnTo>
                    <a:pt x="500" y="378"/>
                  </a:lnTo>
                  <a:lnTo>
                    <a:pt x="574" y="346"/>
                  </a:lnTo>
                  <a:lnTo>
                    <a:pt x="574" y="346"/>
                  </a:lnTo>
                  <a:lnTo>
                    <a:pt x="580" y="330"/>
                  </a:lnTo>
                  <a:lnTo>
                    <a:pt x="584" y="318"/>
                  </a:lnTo>
                  <a:lnTo>
                    <a:pt x="586" y="304"/>
                  </a:lnTo>
                  <a:lnTo>
                    <a:pt x="586" y="290"/>
                  </a:lnTo>
                  <a:lnTo>
                    <a:pt x="586" y="290"/>
                  </a:lnTo>
                  <a:lnTo>
                    <a:pt x="578" y="278"/>
                  </a:lnTo>
                  <a:lnTo>
                    <a:pt x="572" y="272"/>
                  </a:lnTo>
                  <a:lnTo>
                    <a:pt x="558" y="262"/>
                  </a:lnTo>
                  <a:lnTo>
                    <a:pt x="558" y="262"/>
                  </a:lnTo>
                  <a:lnTo>
                    <a:pt x="558" y="238"/>
                  </a:lnTo>
                  <a:lnTo>
                    <a:pt x="558" y="230"/>
                  </a:lnTo>
                  <a:lnTo>
                    <a:pt x="564" y="222"/>
                  </a:lnTo>
                  <a:lnTo>
                    <a:pt x="564" y="222"/>
                  </a:lnTo>
                  <a:lnTo>
                    <a:pt x="578" y="214"/>
                  </a:lnTo>
                  <a:lnTo>
                    <a:pt x="594" y="204"/>
                  </a:lnTo>
                  <a:lnTo>
                    <a:pt x="608" y="192"/>
                  </a:lnTo>
                  <a:lnTo>
                    <a:pt x="620" y="178"/>
                  </a:lnTo>
                  <a:lnTo>
                    <a:pt x="620" y="178"/>
                  </a:lnTo>
                  <a:lnTo>
                    <a:pt x="620" y="152"/>
                  </a:lnTo>
                  <a:lnTo>
                    <a:pt x="620" y="152"/>
                  </a:lnTo>
                  <a:lnTo>
                    <a:pt x="616" y="138"/>
                  </a:lnTo>
                  <a:lnTo>
                    <a:pt x="610" y="128"/>
                  </a:lnTo>
                  <a:lnTo>
                    <a:pt x="606" y="122"/>
                  </a:lnTo>
                  <a:lnTo>
                    <a:pt x="600" y="116"/>
                  </a:lnTo>
                  <a:lnTo>
                    <a:pt x="600" y="116"/>
                  </a:lnTo>
                  <a:lnTo>
                    <a:pt x="598" y="108"/>
                  </a:lnTo>
                  <a:lnTo>
                    <a:pt x="598" y="108"/>
                  </a:lnTo>
                  <a:lnTo>
                    <a:pt x="614" y="104"/>
                  </a:lnTo>
                  <a:lnTo>
                    <a:pt x="614" y="104"/>
                  </a:lnTo>
                  <a:lnTo>
                    <a:pt x="622" y="94"/>
                  </a:lnTo>
                  <a:lnTo>
                    <a:pt x="628" y="84"/>
                  </a:lnTo>
                  <a:lnTo>
                    <a:pt x="632" y="72"/>
                  </a:lnTo>
                  <a:lnTo>
                    <a:pt x="636" y="66"/>
                  </a:lnTo>
                  <a:lnTo>
                    <a:pt x="642" y="64"/>
                  </a:lnTo>
                  <a:lnTo>
                    <a:pt x="654" y="64"/>
                  </a:lnTo>
                  <a:lnTo>
                    <a:pt x="672" y="66"/>
                  </a:lnTo>
                  <a:lnTo>
                    <a:pt x="672" y="66"/>
                  </a:lnTo>
                  <a:lnTo>
                    <a:pt x="694" y="124"/>
                  </a:lnTo>
                  <a:lnTo>
                    <a:pt x="694" y="124"/>
                  </a:lnTo>
                  <a:lnTo>
                    <a:pt x="704" y="136"/>
                  </a:lnTo>
                  <a:lnTo>
                    <a:pt x="712" y="144"/>
                  </a:lnTo>
                  <a:lnTo>
                    <a:pt x="722" y="152"/>
                  </a:lnTo>
                  <a:lnTo>
                    <a:pt x="722" y="152"/>
                  </a:lnTo>
                  <a:lnTo>
                    <a:pt x="758" y="152"/>
                  </a:lnTo>
                  <a:lnTo>
                    <a:pt x="758" y="152"/>
                  </a:lnTo>
                  <a:lnTo>
                    <a:pt x="774" y="140"/>
                  </a:lnTo>
                  <a:lnTo>
                    <a:pt x="790" y="128"/>
                  </a:lnTo>
                  <a:lnTo>
                    <a:pt x="790" y="128"/>
                  </a:lnTo>
                  <a:lnTo>
                    <a:pt x="796" y="138"/>
                  </a:lnTo>
                  <a:lnTo>
                    <a:pt x="796" y="138"/>
                  </a:lnTo>
                  <a:lnTo>
                    <a:pt x="796" y="152"/>
                  </a:lnTo>
                  <a:lnTo>
                    <a:pt x="794" y="170"/>
                  </a:lnTo>
                  <a:lnTo>
                    <a:pt x="790" y="188"/>
                  </a:lnTo>
                  <a:lnTo>
                    <a:pt x="786" y="196"/>
                  </a:lnTo>
                  <a:lnTo>
                    <a:pt x="780" y="204"/>
                  </a:lnTo>
                  <a:lnTo>
                    <a:pt x="780" y="204"/>
                  </a:lnTo>
                  <a:lnTo>
                    <a:pt x="766" y="208"/>
                  </a:lnTo>
                  <a:lnTo>
                    <a:pt x="752" y="208"/>
                  </a:lnTo>
                  <a:lnTo>
                    <a:pt x="752" y="208"/>
                  </a:lnTo>
                  <a:lnTo>
                    <a:pt x="720" y="192"/>
                  </a:lnTo>
                  <a:lnTo>
                    <a:pt x="720" y="192"/>
                  </a:lnTo>
                  <a:lnTo>
                    <a:pt x="694" y="192"/>
                  </a:lnTo>
                  <a:lnTo>
                    <a:pt x="676" y="196"/>
                  </a:lnTo>
                  <a:lnTo>
                    <a:pt x="668" y="198"/>
                  </a:lnTo>
                  <a:lnTo>
                    <a:pt x="660" y="204"/>
                  </a:lnTo>
                  <a:lnTo>
                    <a:pt x="642" y="218"/>
                  </a:lnTo>
                  <a:lnTo>
                    <a:pt x="642" y="218"/>
                  </a:lnTo>
                  <a:lnTo>
                    <a:pt x="630" y="236"/>
                  </a:lnTo>
                  <a:lnTo>
                    <a:pt x="630" y="236"/>
                  </a:lnTo>
                  <a:lnTo>
                    <a:pt x="630" y="256"/>
                  </a:lnTo>
                  <a:lnTo>
                    <a:pt x="630" y="266"/>
                  </a:lnTo>
                  <a:lnTo>
                    <a:pt x="636" y="280"/>
                  </a:lnTo>
                  <a:lnTo>
                    <a:pt x="636" y="280"/>
                  </a:lnTo>
                  <a:lnTo>
                    <a:pt x="638" y="290"/>
                  </a:lnTo>
                  <a:lnTo>
                    <a:pt x="642" y="296"/>
                  </a:lnTo>
                  <a:lnTo>
                    <a:pt x="646" y="302"/>
                  </a:lnTo>
                  <a:lnTo>
                    <a:pt x="652" y="308"/>
                  </a:lnTo>
                  <a:lnTo>
                    <a:pt x="658" y="310"/>
                  </a:lnTo>
                  <a:lnTo>
                    <a:pt x="666" y="308"/>
                  </a:lnTo>
                  <a:lnTo>
                    <a:pt x="676" y="304"/>
                  </a:lnTo>
                  <a:lnTo>
                    <a:pt x="676" y="304"/>
                  </a:lnTo>
                  <a:lnTo>
                    <a:pt x="692" y="302"/>
                  </a:lnTo>
                  <a:lnTo>
                    <a:pt x="698" y="300"/>
                  </a:lnTo>
                  <a:lnTo>
                    <a:pt x="706" y="300"/>
                  </a:lnTo>
                  <a:lnTo>
                    <a:pt x="710" y="304"/>
                  </a:lnTo>
                  <a:lnTo>
                    <a:pt x="714" y="308"/>
                  </a:lnTo>
                  <a:lnTo>
                    <a:pt x="716" y="318"/>
                  </a:lnTo>
                  <a:lnTo>
                    <a:pt x="718" y="330"/>
                  </a:lnTo>
                  <a:lnTo>
                    <a:pt x="718" y="330"/>
                  </a:lnTo>
                  <a:lnTo>
                    <a:pt x="704" y="378"/>
                  </a:lnTo>
                  <a:lnTo>
                    <a:pt x="704" y="378"/>
                  </a:lnTo>
                  <a:lnTo>
                    <a:pt x="696" y="390"/>
                  </a:lnTo>
                  <a:lnTo>
                    <a:pt x="690" y="400"/>
                  </a:lnTo>
                  <a:lnTo>
                    <a:pt x="690" y="410"/>
                  </a:lnTo>
                  <a:lnTo>
                    <a:pt x="692" y="418"/>
                  </a:lnTo>
                  <a:lnTo>
                    <a:pt x="698" y="426"/>
                  </a:lnTo>
                  <a:lnTo>
                    <a:pt x="706" y="432"/>
                  </a:lnTo>
                  <a:lnTo>
                    <a:pt x="718" y="438"/>
                  </a:lnTo>
                  <a:lnTo>
                    <a:pt x="734" y="444"/>
                  </a:lnTo>
                  <a:lnTo>
                    <a:pt x="734" y="444"/>
                  </a:lnTo>
                  <a:lnTo>
                    <a:pt x="732" y="472"/>
                  </a:lnTo>
                  <a:lnTo>
                    <a:pt x="732" y="472"/>
                  </a:lnTo>
                  <a:lnTo>
                    <a:pt x="730" y="486"/>
                  </a:lnTo>
                  <a:lnTo>
                    <a:pt x="724" y="502"/>
                  </a:lnTo>
                  <a:lnTo>
                    <a:pt x="724" y="510"/>
                  </a:lnTo>
                  <a:lnTo>
                    <a:pt x="724" y="520"/>
                  </a:lnTo>
                  <a:lnTo>
                    <a:pt x="726" y="528"/>
                  </a:lnTo>
                  <a:lnTo>
                    <a:pt x="730" y="536"/>
                  </a:lnTo>
                  <a:lnTo>
                    <a:pt x="730" y="536"/>
                  </a:lnTo>
                  <a:lnTo>
                    <a:pt x="760" y="572"/>
                  </a:lnTo>
                  <a:lnTo>
                    <a:pt x="760" y="572"/>
                  </a:lnTo>
                  <a:lnTo>
                    <a:pt x="828" y="590"/>
                  </a:lnTo>
                  <a:lnTo>
                    <a:pt x="828" y="590"/>
                  </a:lnTo>
                  <a:lnTo>
                    <a:pt x="836" y="596"/>
                  </a:lnTo>
                  <a:lnTo>
                    <a:pt x="842" y="600"/>
                  </a:lnTo>
                  <a:lnTo>
                    <a:pt x="850" y="604"/>
                  </a:lnTo>
                  <a:lnTo>
                    <a:pt x="850" y="604"/>
                  </a:lnTo>
                  <a:lnTo>
                    <a:pt x="876" y="606"/>
                  </a:lnTo>
                  <a:lnTo>
                    <a:pt x="876" y="606"/>
                  </a:lnTo>
                  <a:lnTo>
                    <a:pt x="882" y="628"/>
                  </a:lnTo>
                  <a:lnTo>
                    <a:pt x="882" y="628"/>
                  </a:lnTo>
                  <a:lnTo>
                    <a:pt x="876" y="636"/>
                  </a:lnTo>
                  <a:lnTo>
                    <a:pt x="872" y="644"/>
                  </a:lnTo>
                  <a:lnTo>
                    <a:pt x="872" y="644"/>
                  </a:lnTo>
                  <a:lnTo>
                    <a:pt x="850" y="658"/>
                  </a:lnTo>
                  <a:lnTo>
                    <a:pt x="832" y="666"/>
                  </a:lnTo>
                  <a:lnTo>
                    <a:pt x="832" y="666"/>
                  </a:lnTo>
                  <a:lnTo>
                    <a:pt x="818" y="666"/>
                  </a:lnTo>
                  <a:lnTo>
                    <a:pt x="806" y="668"/>
                  </a:lnTo>
                  <a:lnTo>
                    <a:pt x="794" y="672"/>
                  </a:lnTo>
                  <a:lnTo>
                    <a:pt x="784" y="676"/>
                  </a:lnTo>
                  <a:lnTo>
                    <a:pt x="764" y="686"/>
                  </a:lnTo>
                  <a:lnTo>
                    <a:pt x="744" y="700"/>
                  </a:lnTo>
                  <a:lnTo>
                    <a:pt x="744" y="700"/>
                  </a:lnTo>
                  <a:lnTo>
                    <a:pt x="736" y="716"/>
                  </a:lnTo>
                  <a:lnTo>
                    <a:pt x="728" y="726"/>
                  </a:lnTo>
                  <a:lnTo>
                    <a:pt x="720" y="734"/>
                  </a:lnTo>
                  <a:lnTo>
                    <a:pt x="720" y="734"/>
                  </a:lnTo>
                  <a:lnTo>
                    <a:pt x="682" y="734"/>
                  </a:lnTo>
                  <a:lnTo>
                    <a:pt x="682" y="734"/>
                  </a:lnTo>
                  <a:lnTo>
                    <a:pt x="662" y="756"/>
                  </a:lnTo>
                  <a:lnTo>
                    <a:pt x="656" y="760"/>
                  </a:lnTo>
                  <a:lnTo>
                    <a:pt x="650" y="764"/>
                  </a:lnTo>
                  <a:lnTo>
                    <a:pt x="642" y="766"/>
                  </a:lnTo>
                  <a:lnTo>
                    <a:pt x="636" y="766"/>
                  </a:lnTo>
                  <a:lnTo>
                    <a:pt x="636" y="766"/>
                  </a:lnTo>
                  <a:lnTo>
                    <a:pt x="628" y="754"/>
                  </a:lnTo>
                  <a:lnTo>
                    <a:pt x="620" y="746"/>
                  </a:lnTo>
                  <a:lnTo>
                    <a:pt x="612" y="742"/>
                  </a:lnTo>
                  <a:lnTo>
                    <a:pt x="604" y="742"/>
                  </a:lnTo>
                  <a:lnTo>
                    <a:pt x="596" y="744"/>
                  </a:lnTo>
                  <a:lnTo>
                    <a:pt x="588" y="748"/>
                  </a:lnTo>
                  <a:lnTo>
                    <a:pt x="574" y="758"/>
                  </a:lnTo>
                  <a:lnTo>
                    <a:pt x="574" y="758"/>
                  </a:lnTo>
                  <a:lnTo>
                    <a:pt x="564" y="760"/>
                  </a:lnTo>
                  <a:lnTo>
                    <a:pt x="556" y="760"/>
                  </a:lnTo>
                  <a:lnTo>
                    <a:pt x="548" y="758"/>
                  </a:lnTo>
                  <a:lnTo>
                    <a:pt x="544" y="756"/>
                  </a:lnTo>
                  <a:lnTo>
                    <a:pt x="534" y="748"/>
                  </a:lnTo>
                  <a:lnTo>
                    <a:pt x="526" y="740"/>
                  </a:lnTo>
                  <a:lnTo>
                    <a:pt x="526" y="740"/>
                  </a:lnTo>
                  <a:lnTo>
                    <a:pt x="514" y="738"/>
                  </a:lnTo>
                  <a:lnTo>
                    <a:pt x="506" y="738"/>
                  </a:lnTo>
                  <a:lnTo>
                    <a:pt x="498" y="738"/>
                  </a:lnTo>
                  <a:lnTo>
                    <a:pt x="492" y="742"/>
                  </a:lnTo>
                  <a:lnTo>
                    <a:pt x="486" y="746"/>
                  </a:lnTo>
                  <a:lnTo>
                    <a:pt x="482" y="750"/>
                  </a:lnTo>
                  <a:lnTo>
                    <a:pt x="474" y="764"/>
                  </a:lnTo>
                  <a:lnTo>
                    <a:pt x="474" y="764"/>
                  </a:lnTo>
                  <a:lnTo>
                    <a:pt x="468" y="768"/>
                  </a:lnTo>
                  <a:lnTo>
                    <a:pt x="462" y="770"/>
                  </a:lnTo>
                  <a:lnTo>
                    <a:pt x="454" y="770"/>
                  </a:lnTo>
                  <a:lnTo>
                    <a:pt x="448" y="768"/>
                  </a:lnTo>
                  <a:lnTo>
                    <a:pt x="436" y="762"/>
                  </a:lnTo>
                  <a:lnTo>
                    <a:pt x="430" y="756"/>
                  </a:lnTo>
                  <a:lnTo>
                    <a:pt x="430" y="756"/>
                  </a:lnTo>
                  <a:lnTo>
                    <a:pt x="414" y="756"/>
                  </a:lnTo>
                  <a:lnTo>
                    <a:pt x="414" y="756"/>
                  </a:lnTo>
                  <a:lnTo>
                    <a:pt x="404" y="766"/>
                  </a:lnTo>
                  <a:lnTo>
                    <a:pt x="398" y="774"/>
                  </a:lnTo>
                  <a:lnTo>
                    <a:pt x="396" y="784"/>
                  </a:lnTo>
                  <a:lnTo>
                    <a:pt x="394" y="802"/>
                  </a:lnTo>
                  <a:lnTo>
                    <a:pt x="394" y="802"/>
                  </a:lnTo>
                  <a:lnTo>
                    <a:pt x="402" y="814"/>
                  </a:lnTo>
                  <a:lnTo>
                    <a:pt x="410" y="826"/>
                  </a:lnTo>
                  <a:lnTo>
                    <a:pt x="412" y="832"/>
                  </a:lnTo>
                  <a:lnTo>
                    <a:pt x="412" y="840"/>
                  </a:lnTo>
                  <a:lnTo>
                    <a:pt x="412" y="850"/>
                  </a:lnTo>
                  <a:lnTo>
                    <a:pt x="410" y="860"/>
                  </a:lnTo>
                  <a:lnTo>
                    <a:pt x="410" y="860"/>
                  </a:lnTo>
                  <a:lnTo>
                    <a:pt x="410" y="872"/>
                  </a:lnTo>
                  <a:lnTo>
                    <a:pt x="414" y="886"/>
                  </a:lnTo>
                  <a:lnTo>
                    <a:pt x="416" y="902"/>
                  </a:lnTo>
                  <a:lnTo>
                    <a:pt x="420" y="922"/>
                  </a:lnTo>
                  <a:lnTo>
                    <a:pt x="420" y="922"/>
                  </a:lnTo>
                  <a:lnTo>
                    <a:pt x="412" y="928"/>
                  </a:lnTo>
                  <a:lnTo>
                    <a:pt x="406" y="932"/>
                  </a:lnTo>
                  <a:lnTo>
                    <a:pt x="406" y="932"/>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5" name="Freeform 12">
              <a:extLst>
                <a:ext uri="{FF2B5EF4-FFF2-40B4-BE49-F238E27FC236}">
                  <a16:creationId xmlns:a16="http://schemas.microsoft.com/office/drawing/2014/main" id="{F20E3138-8D98-4841-A7C3-25D9FA7EF2C4}"/>
                </a:ext>
              </a:extLst>
            </p:cNvPr>
            <p:cNvSpPr>
              <a:spLocks/>
            </p:cNvSpPr>
            <p:nvPr/>
          </p:nvSpPr>
          <p:spPr bwMode="auto">
            <a:xfrm>
              <a:off x="2575512" y="4087700"/>
              <a:ext cx="677086" cy="505099"/>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8" h="558">
                  <a:moveTo>
                    <a:pt x="450" y="558"/>
                  </a:moveTo>
                  <a:lnTo>
                    <a:pt x="450" y="558"/>
                  </a:lnTo>
                  <a:lnTo>
                    <a:pt x="450" y="540"/>
                  </a:lnTo>
                  <a:lnTo>
                    <a:pt x="450" y="540"/>
                  </a:lnTo>
                  <a:lnTo>
                    <a:pt x="446" y="540"/>
                  </a:lnTo>
                  <a:lnTo>
                    <a:pt x="444" y="538"/>
                  </a:lnTo>
                  <a:lnTo>
                    <a:pt x="440" y="532"/>
                  </a:lnTo>
                  <a:lnTo>
                    <a:pt x="440" y="532"/>
                  </a:lnTo>
                  <a:lnTo>
                    <a:pt x="428" y="530"/>
                  </a:lnTo>
                  <a:lnTo>
                    <a:pt x="428" y="530"/>
                  </a:lnTo>
                  <a:lnTo>
                    <a:pt x="426" y="522"/>
                  </a:lnTo>
                  <a:lnTo>
                    <a:pt x="422" y="516"/>
                  </a:lnTo>
                  <a:lnTo>
                    <a:pt x="418" y="510"/>
                  </a:lnTo>
                  <a:lnTo>
                    <a:pt x="414" y="508"/>
                  </a:lnTo>
                  <a:lnTo>
                    <a:pt x="410" y="508"/>
                  </a:lnTo>
                  <a:lnTo>
                    <a:pt x="406" y="508"/>
                  </a:lnTo>
                  <a:lnTo>
                    <a:pt x="396" y="510"/>
                  </a:lnTo>
                  <a:lnTo>
                    <a:pt x="396" y="510"/>
                  </a:lnTo>
                  <a:lnTo>
                    <a:pt x="390" y="536"/>
                  </a:lnTo>
                  <a:lnTo>
                    <a:pt x="390" y="536"/>
                  </a:lnTo>
                  <a:lnTo>
                    <a:pt x="322" y="540"/>
                  </a:lnTo>
                  <a:lnTo>
                    <a:pt x="322" y="540"/>
                  </a:lnTo>
                  <a:lnTo>
                    <a:pt x="280" y="532"/>
                  </a:lnTo>
                  <a:lnTo>
                    <a:pt x="280" y="532"/>
                  </a:lnTo>
                  <a:lnTo>
                    <a:pt x="246" y="528"/>
                  </a:lnTo>
                  <a:lnTo>
                    <a:pt x="246" y="528"/>
                  </a:lnTo>
                  <a:lnTo>
                    <a:pt x="218" y="498"/>
                  </a:lnTo>
                  <a:lnTo>
                    <a:pt x="218" y="498"/>
                  </a:lnTo>
                  <a:lnTo>
                    <a:pt x="208" y="478"/>
                  </a:lnTo>
                  <a:lnTo>
                    <a:pt x="208" y="478"/>
                  </a:lnTo>
                  <a:lnTo>
                    <a:pt x="204" y="478"/>
                  </a:lnTo>
                  <a:lnTo>
                    <a:pt x="204" y="478"/>
                  </a:lnTo>
                  <a:lnTo>
                    <a:pt x="200" y="464"/>
                  </a:lnTo>
                  <a:lnTo>
                    <a:pt x="202" y="452"/>
                  </a:lnTo>
                  <a:lnTo>
                    <a:pt x="206" y="442"/>
                  </a:lnTo>
                  <a:lnTo>
                    <a:pt x="212" y="432"/>
                  </a:lnTo>
                  <a:lnTo>
                    <a:pt x="212" y="432"/>
                  </a:lnTo>
                  <a:lnTo>
                    <a:pt x="212" y="406"/>
                  </a:lnTo>
                  <a:lnTo>
                    <a:pt x="212" y="406"/>
                  </a:lnTo>
                  <a:lnTo>
                    <a:pt x="188" y="390"/>
                  </a:lnTo>
                  <a:lnTo>
                    <a:pt x="188" y="390"/>
                  </a:lnTo>
                  <a:lnTo>
                    <a:pt x="188" y="384"/>
                  </a:lnTo>
                  <a:lnTo>
                    <a:pt x="188" y="384"/>
                  </a:lnTo>
                  <a:lnTo>
                    <a:pt x="142" y="382"/>
                  </a:lnTo>
                  <a:lnTo>
                    <a:pt x="104" y="378"/>
                  </a:lnTo>
                  <a:lnTo>
                    <a:pt x="104" y="378"/>
                  </a:lnTo>
                  <a:lnTo>
                    <a:pt x="82" y="368"/>
                  </a:lnTo>
                  <a:lnTo>
                    <a:pt x="82" y="368"/>
                  </a:lnTo>
                  <a:lnTo>
                    <a:pt x="72" y="344"/>
                  </a:lnTo>
                  <a:lnTo>
                    <a:pt x="72" y="344"/>
                  </a:lnTo>
                  <a:lnTo>
                    <a:pt x="104" y="342"/>
                  </a:lnTo>
                  <a:lnTo>
                    <a:pt x="104" y="342"/>
                  </a:lnTo>
                  <a:lnTo>
                    <a:pt x="112" y="338"/>
                  </a:lnTo>
                  <a:lnTo>
                    <a:pt x="122" y="332"/>
                  </a:lnTo>
                  <a:lnTo>
                    <a:pt x="140" y="316"/>
                  </a:lnTo>
                  <a:lnTo>
                    <a:pt x="140" y="316"/>
                  </a:lnTo>
                  <a:lnTo>
                    <a:pt x="148" y="300"/>
                  </a:lnTo>
                  <a:lnTo>
                    <a:pt x="150" y="286"/>
                  </a:lnTo>
                  <a:lnTo>
                    <a:pt x="148" y="274"/>
                  </a:lnTo>
                  <a:lnTo>
                    <a:pt x="142" y="262"/>
                  </a:lnTo>
                  <a:lnTo>
                    <a:pt x="142" y="262"/>
                  </a:lnTo>
                  <a:lnTo>
                    <a:pt x="114" y="260"/>
                  </a:lnTo>
                  <a:lnTo>
                    <a:pt x="114" y="260"/>
                  </a:lnTo>
                  <a:lnTo>
                    <a:pt x="102" y="252"/>
                  </a:lnTo>
                  <a:lnTo>
                    <a:pt x="88" y="246"/>
                  </a:lnTo>
                  <a:lnTo>
                    <a:pt x="64" y="238"/>
                  </a:lnTo>
                  <a:lnTo>
                    <a:pt x="40" y="230"/>
                  </a:lnTo>
                  <a:lnTo>
                    <a:pt x="20" y="222"/>
                  </a:lnTo>
                  <a:lnTo>
                    <a:pt x="20" y="222"/>
                  </a:lnTo>
                  <a:lnTo>
                    <a:pt x="6" y="204"/>
                  </a:lnTo>
                  <a:lnTo>
                    <a:pt x="2" y="196"/>
                  </a:lnTo>
                  <a:lnTo>
                    <a:pt x="0" y="192"/>
                  </a:lnTo>
                  <a:lnTo>
                    <a:pt x="0" y="192"/>
                  </a:lnTo>
                  <a:lnTo>
                    <a:pt x="12" y="174"/>
                  </a:lnTo>
                  <a:lnTo>
                    <a:pt x="18" y="166"/>
                  </a:lnTo>
                  <a:lnTo>
                    <a:pt x="22" y="162"/>
                  </a:lnTo>
                  <a:lnTo>
                    <a:pt x="30" y="158"/>
                  </a:lnTo>
                  <a:lnTo>
                    <a:pt x="36" y="156"/>
                  </a:lnTo>
                  <a:lnTo>
                    <a:pt x="48" y="154"/>
                  </a:lnTo>
                  <a:lnTo>
                    <a:pt x="62" y="154"/>
                  </a:lnTo>
                  <a:lnTo>
                    <a:pt x="62" y="154"/>
                  </a:lnTo>
                  <a:lnTo>
                    <a:pt x="90" y="164"/>
                  </a:lnTo>
                  <a:lnTo>
                    <a:pt x="90" y="164"/>
                  </a:lnTo>
                  <a:lnTo>
                    <a:pt x="120" y="190"/>
                  </a:lnTo>
                  <a:lnTo>
                    <a:pt x="120" y="190"/>
                  </a:lnTo>
                  <a:lnTo>
                    <a:pt x="130" y="192"/>
                  </a:lnTo>
                  <a:lnTo>
                    <a:pt x="142" y="192"/>
                  </a:lnTo>
                  <a:lnTo>
                    <a:pt x="156" y="192"/>
                  </a:lnTo>
                  <a:lnTo>
                    <a:pt x="172" y="190"/>
                  </a:lnTo>
                  <a:lnTo>
                    <a:pt x="172" y="190"/>
                  </a:lnTo>
                  <a:lnTo>
                    <a:pt x="188" y="174"/>
                  </a:lnTo>
                  <a:lnTo>
                    <a:pt x="206" y="156"/>
                  </a:lnTo>
                  <a:lnTo>
                    <a:pt x="222" y="136"/>
                  </a:lnTo>
                  <a:lnTo>
                    <a:pt x="238" y="120"/>
                  </a:lnTo>
                  <a:lnTo>
                    <a:pt x="238" y="120"/>
                  </a:lnTo>
                  <a:lnTo>
                    <a:pt x="240" y="98"/>
                  </a:lnTo>
                  <a:lnTo>
                    <a:pt x="240" y="98"/>
                  </a:lnTo>
                  <a:lnTo>
                    <a:pt x="264" y="96"/>
                  </a:lnTo>
                  <a:lnTo>
                    <a:pt x="264" y="96"/>
                  </a:lnTo>
                  <a:lnTo>
                    <a:pt x="274" y="110"/>
                  </a:lnTo>
                  <a:lnTo>
                    <a:pt x="274" y="110"/>
                  </a:lnTo>
                  <a:lnTo>
                    <a:pt x="284" y="114"/>
                  </a:lnTo>
                  <a:lnTo>
                    <a:pt x="294" y="120"/>
                  </a:lnTo>
                  <a:lnTo>
                    <a:pt x="308" y="128"/>
                  </a:lnTo>
                  <a:lnTo>
                    <a:pt x="324" y="134"/>
                  </a:lnTo>
                  <a:lnTo>
                    <a:pt x="324" y="134"/>
                  </a:lnTo>
                  <a:lnTo>
                    <a:pt x="342" y="134"/>
                  </a:lnTo>
                  <a:lnTo>
                    <a:pt x="342" y="134"/>
                  </a:lnTo>
                  <a:lnTo>
                    <a:pt x="384" y="120"/>
                  </a:lnTo>
                  <a:lnTo>
                    <a:pt x="384" y="120"/>
                  </a:lnTo>
                  <a:lnTo>
                    <a:pt x="398" y="108"/>
                  </a:lnTo>
                  <a:lnTo>
                    <a:pt x="410" y="100"/>
                  </a:lnTo>
                  <a:lnTo>
                    <a:pt x="422" y="92"/>
                  </a:lnTo>
                  <a:lnTo>
                    <a:pt x="438" y="84"/>
                  </a:lnTo>
                  <a:lnTo>
                    <a:pt x="438" y="84"/>
                  </a:lnTo>
                  <a:lnTo>
                    <a:pt x="442" y="78"/>
                  </a:lnTo>
                  <a:lnTo>
                    <a:pt x="450" y="72"/>
                  </a:lnTo>
                  <a:lnTo>
                    <a:pt x="450" y="72"/>
                  </a:lnTo>
                  <a:lnTo>
                    <a:pt x="462" y="56"/>
                  </a:lnTo>
                  <a:lnTo>
                    <a:pt x="470" y="52"/>
                  </a:lnTo>
                  <a:lnTo>
                    <a:pt x="476" y="46"/>
                  </a:lnTo>
                  <a:lnTo>
                    <a:pt x="494" y="40"/>
                  </a:lnTo>
                  <a:lnTo>
                    <a:pt x="514" y="38"/>
                  </a:lnTo>
                  <a:lnTo>
                    <a:pt x="514" y="38"/>
                  </a:lnTo>
                  <a:lnTo>
                    <a:pt x="550" y="36"/>
                  </a:lnTo>
                  <a:lnTo>
                    <a:pt x="550" y="36"/>
                  </a:lnTo>
                  <a:lnTo>
                    <a:pt x="570" y="22"/>
                  </a:lnTo>
                  <a:lnTo>
                    <a:pt x="588" y="10"/>
                  </a:lnTo>
                  <a:lnTo>
                    <a:pt x="596" y="6"/>
                  </a:lnTo>
                  <a:lnTo>
                    <a:pt x="606" y="2"/>
                  </a:lnTo>
                  <a:lnTo>
                    <a:pt x="618" y="0"/>
                  </a:lnTo>
                  <a:lnTo>
                    <a:pt x="632" y="0"/>
                  </a:lnTo>
                  <a:lnTo>
                    <a:pt x="632" y="0"/>
                  </a:lnTo>
                  <a:lnTo>
                    <a:pt x="654" y="36"/>
                  </a:lnTo>
                  <a:lnTo>
                    <a:pt x="654" y="36"/>
                  </a:lnTo>
                  <a:lnTo>
                    <a:pt x="672" y="54"/>
                  </a:lnTo>
                  <a:lnTo>
                    <a:pt x="672" y="54"/>
                  </a:lnTo>
                  <a:lnTo>
                    <a:pt x="656" y="82"/>
                  </a:lnTo>
                  <a:lnTo>
                    <a:pt x="646" y="96"/>
                  </a:lnTo>
                  <a:lnTo>
                    <a:pt x="640" y="112"/>
                  </a:lnTo>
                  <a:lnTo>
                    <a:pt x="640" y="112"/>
                  </a:lnTo>
                  <a:lnTo>
                    <a:pt x="638" y="140"/>
                  </a:lnTo>
                  <a:lnTo>
                    <a:pt x="638" y="140"/>
                  </a:lnTo>
                  <a:lnTo>
                    <a:pt x="642" y="142"/>
                  </a:lnTo>
                  <a:lnTo>
                    <a:pt x="650" y="142"/>
                  </a:lnTo>
                  <a:lnTo>
                    <a:pt x="672" y="142"/>
                  </a:lnTo>
                  <a:lnTo>
                    <a:pt x="672" y="142"/>
                  </a:lnTo>
                  <a:lnTo>
                    <a:pt x="682" y="172"/>
                  </a:lnTo>
                  <a:lnTo>
                    <a:pt x="682" y="172"/>
                  </a:lnTo>
                  <a:lnTo>
                    <a:pt x="690" y="184"/>
                  </a:lnTo>
                  <a:lnTo>
                    <a:pt x="690" y="184"/>
                  </a:lnTo>
                  <a:lnTo>
                    <a:pt x="734" y="180"/>
                  </a:lnTo>
                  <a:lnTo>
                    <a:pt x="734" y="180"/>
                  </a:lnTo>
                  <a:lnTo>
                    <a:pt x="740" y="190"/>
                  </a:lnTo>
                  <a:lnTo>
                    <a:pt x="744" y="204"/>
                  </a:lnTo>
                  <a:lnTo>
                    <a:pt x="748" y="220"/>
                  </a:lnTo>
                  <a:lnTo>
                    <a:pt x="748" y="238"/>
                  </a:lnTo>
                  <a:lnTo>
                    <a:pt x="748" y="238"/>
                  </a:lnTo>
                  <a:lnTo>
                    <a:pt x="740" y="248"/>
                  </a:lnTo>
                  <a:lnTo>
                    <a:pt x="734" y="254"/>
                  </a:lnTo>
                  <a:lnTo>
                    <a:pt x="726" y="258"/>
                  </a:lnTo>
                  <a:lnTo>
                    <a:pt x="726" y="258"/>
                  </a:lnTo>
                  <a:lnTo>
                    <a:pt x="724" y="262"/>
                  </a:lnTo>
                  <a:lnTo>
                    <a:pt x="722" y="264"/>
                  </a:lnTo>
                  <a:lnTo>
                    <a:pt x="718" y="266"/>
                  </a:lnTo>
                  <a:lnTo>
                    <a:pt x="718" y="266"/>
                  </a:lnTo>
                  <a:lnTo>
                    <a:pt x="712" y="312"/>
                  </a:lnTo>
                  <a:lnTo>
                    <a:pt x="712" y="312"/>
                  </a:lnTo>
                  <a:lnTo>
                    <a:pt x="706" y="324"/>
                  </a:lnTo>
                  <a:lnTo>
                    <a:pt x="700" y="338"/>
                  </a:lnTo>
                  <a:lnTo>
                    <a:pt x="700" y="338"/>
                  </a:lnTo>
                  <a:lnTo>
                    <a:pt x="688" y="346"/>
                  </a:lnTo>
                  <a:lnTo>
                    <a:pt x="682" y="350"/>
                  </a:lnTo>
                  <a:lnTo>
                    <a:pt x="682" y="356"/>
                  </a:lnTo>
                  <a:lnTo>
                    <a:pt x="682" y="356"/>
                  </a:lnTo>
                  <a:lnTo>
                    <a:pt x="672" y="360"/>
                  </a:lnTo>
                  <a:lnTo>
                    <a:pt x="664" y="366"/>
                  </a:lnTo>
                  <a:lnTo>
                    <a:pt x="656" y="376"/>
                  </a:lnTo>
                  <a:lnTo>
                    <a:pt x="648" y="386"/>
                  </a:lnTo>
                  <a:lnTo>
                    <a:pt x="634" y="406"/>
                  </a:lnTo>
                  <a:lnTo>
                    <a:pt x="626" y="414"/>
                  </a:lnTo>
                  <a:lnTo>
                    <a:pt x="616" y="420"/>
                  </a:lnTo>
                  <a:lnTo>
                    <a:pt x="616" y="420"/>
                  </a:lnTo>
                  <a:lnTo>
                    <a:pt x="614" y="424"/>
                  </a:lnTo>
                  <a:lnTo>
                    <a:pt x="610" y="428"/>
                  </a:lnTo>
                  <a:lnTo>
                    <a:pt x="600" y="434"/>
                  </a:lnTo>
                  <a:lnTo>
                    <a:pt x="600" y="434"/>
                  </a:lnTo>
                  <a:lnTo>
                    <a:pt x="586" y="448"/>
                  </a:lnTo>
                  <a:lnTo>
                    <a:pt x="572" y="464"/>
                  </a:lnTo>
                  <a:lnTo>
                    <a:pt x="572" y="464"/>
                  </a:lnTo>
                  <a:lnTo>
                    <a:pt x="570" y="466"/>
                  </a:lnTo>
                  <a:lnTo>
                    <a:pt x="570" y="468"/>
                  </a:lnTo>
                  <a:lnTo>
                    <a:pt x="570" y="468"/>
                  </a:lnTo>
                  <a:lnTo>
                    <a:pt x="566" y="468"/>
                  </a:lnTo>
                  <a:lnTo>
                    <a:pt x="566" y="468"/>
                  </a:lnTo>
                  <a:lnTo>
                    <a:pt x="566" y="474"/>
                  </a:lnTo>
                  <a:lnTo>
                    <a:pt x="566" y="474"/>
                  </a:lnTo>
                  <a:lnTo>
                    <a:pt x="560" y="474"/>
                  </a:lnTo>
                  <a:lnTo>
                    <a:pt x="556" y="476"/>
                  </a:lnTo>
                  <a:lnTo>
                    <a:pt x="546" y="484"/>
                  </a:lnTo>
                  <a:lnTo>
                    <a:pt x="532" y="500"/>
                  </a:lnTo>
                  <a:lnTo>
                    <a:pt x="532" y="500"/>
                  </a:lnTo>
                  <a:lnTo>
                    <a:pt x="518" y="534"/>
                  </a:lnTo>
                  <a:lnTo>
                    <a:pt x="518" y="534"/>
                  </a:lnTo>
                  <a:lnTo>
                    <a:pt x="502" y="538"/>
                  </a:lnTo>
                  <a:lnTo>
                    <a:pt x="488" y="544"/>
                  </a:lnTo>
                  <a:lnTo>
                    <a:pt x="478" y="550"/>
                  </a:lnTo>
                  <a:lnTo>
                    <a:pt x="466" y="558"/>
                  </a:lnTo>
                  <a:lnTo>
                    <a:pt x="466" y="558"/>
                  </a:lnTo>
                  <a:lnTo>
                    <a:pt x="450" y="558"/>
                  </a:lnTo>
                  <a:lnTo>
                    <a:pt x="450" y="55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6" name="Freeform 13">
              <a:extLst>
                <a:ext uri="{FF2B5EF4-FFF2-40B4-BE49-F238E27FC236}">
                  <a16:creationId xmlns:a16="http://schemas.microsoft.com/office/drawing/2014/main" id="{FF410CA5-1AEA-8E4B-A2A6-C51E8396C522}"/>
                </a:ext>
              </a:extLst>
            </p:cNvPr>
            <p:cNvSpPr>
              <a:spLocks/>
            </p:cNvSpPr>
            <p:nvPr/>
          </p:nvSpPr>
          <p:spPr bwMode="auto">
            <a:xfrm>
              <a:off x="4018392" y="4089510"/>
              <a:ext cx="161125" cy="37294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8" h="412">
                  <a:moveTo>
                    <a:pt x="82" y="412"/>
                  </a:moveTo>
                  <a:lnTo>
                    <a:pt x="82" y="412"/>
                  </a:lnTo>
                  <a:lnTo>
                    <a:pt x="50" y="364"/>
                  </a:lnTo>
                  <a:lnTo>
                    <a:pt x="50" y="364"/>
                  </a:lnTo>
                  <a:lnTo>
                    <a:pt x="40" y="360"/>
                  </a:lnTo>
                  <a:lnTo>
                    <a:pt x="34" y="356"/>
                  </a:lnTo>
                  <a:lnTo>
                    <a:pt x="28" y="350"/>
                  </a:lnTo>
                  <a:lnTo>
                    <a:pt x="26" y="346"/>
                  </a:lnTo>
                  <a:lnTo>
                    <a:pt x="20" y="336"/>
                  </a:lnTo>
                  <a:lnTo>
                    <a:pt x="16" y="324"/>
                  </a:lnTo>
                  <a:lnTo>
                    <a:pt x="16" y="324"/>
                  </a:lnTo>
                  <a:lnTo>
                    <a:pt x="0" y="304"/>
                  </a:lnTo>
                  <a:lnTo>
                    <a:pt x="0" y="304"/>
                  </a:lnTo>
                  <a:lnTo>
                    <a:pt x="2" y="280"/>
                  </a:lnTo>
                  <a:lnTo>
                    <a:pt x="6" y="258"/>
                  </a:lnTo>
                  <a:lnTo>
                    <a:pt x="8" y="238"/>
                  </a:lnTo>
                  <a:lnTo>
                    <a:pt x="8" y="228"/>
                  </a:lnTo>
                  <a:lnTo>
                    <a:pt x="6" y="220"/>
                  </a:lnTo>
                  <a:lnTo>
                    <a:pt x="6" y="220"/>
                  </a:lnTo>
                  <a:lnTo>
                    <a:pt x="6" y="196"/>
                  </a:lnTo>
                  <a:lnTo>
                    <a:pt x="10" y="180"/>
                  </a:lnTo>
                  <a:lnTo>
                    <a:pt x="16" y="166"/>
                  </a:lnTo>
                  <a:lnTo>
                    <a:pt x="30" y="150"/>
                  </a:lnTo>
                  <a:lnTo>
                    <a:pt x="30" y="150"/>
                  </a:lnTo>
                  <a:lnTo>
                    <a:pt x="38" y="112"/>
                  </a:lnTo>
                  <a:lnTo>
                    <a:pt x="38" y="112"/>
                  </a:lnTo>
                  <a:lnTo>
                    <a:pt x="60" y="64"/>
                  </a:lnTo>
                  <a:lnTo>
                    <a:pt x="60" y="64"/>
                  </a:lnTo>
                  <a:lnTo>
                    <a:pt x="76" y="44"/>
                  </a:lnTo>
                  <a:lnTo>
                    <a:pt x="90" y="28"/>
                  </a:lnTo>
                  <a:lnTo>
                    <a:pt x="104" y="14"/>
                  </a:lnTo>
                  <a:lnTo>
                    <a:pt x="122" y="0"/>
                  </a:lnTo>
                  <a:lnTo>
                    <a:pt x="122" y="0"/>
                  </a:lnTo>
                  <a:lnTo>
                    <a:pt x="164" y="2"/>
                  </a:lnTo>
                  <a:lnTo>
                    <a:pt x="164" y="2"/>
                  </a:lnTo>
                  <a:lnTo>
                    <a:pt x="170" y="6"/>
                  </a:lnTo>
                  <a:lnTo>
                    <a:pt x="170" y="6"/>
                  </a:lnTo>
                  <a:lnTo>
                    <a:pt x="176" y="30"/>
                  </a:lnTo>
                  <a:lnTo>
                    <a:pt x="178" y="44"/>
                  </a:lnTo>
                  <a:lnTo>
                    <a:pt x="178" y="58"/>
                  </a:lnTo>
                  <a:lnTo>
                    <a:pt x="178" y="58"/>
                  </a:lnTo>
                  <a:lnTo>
                    <a:pt x="172" y="72"/>
                  </a:lnTo>
                  <a:lnTo>
                    <a:pt x="168" y="86"/>
                  </a:lnTo>
                  <a:lnTo>
                    <a:pt x="166" y="102"/>
                  </a:lnTo>
                  <a:lnTo>
                    <a:pt x="166" y="118"/>
                  </a:lnTo>
                  <a:lnTo>
                    <a:pt x="168" y="154"/>
                  </a:lnTo>
                  <a:lnTo>
                    <a:pt x="170" y="188"/>
                  </a:lnTo>
                  <a:lnTo>
                    <a:pt x="170" y="188"/>
                  </a:lnTo>
                  <a:lnTo>
                    <a:pt x="164" y="202"/>
                  </a:lnTo>
                  <a:lnTo>
                    <a:pt x="158" y="218"/>
                  </a:lnTo>
                  <a:lnTo>
                    <a:pt x="158" y="218"/>
                  </a:lnTo>
                  <a:lnTo>
                    <a:pt x="118" y="304"/>
                  </a:lnTo>
                  <a:lnTo>
                    <a:pt x="118" y="304"/>
                  </a:lnTo>
                  <a:lnTo>
                    <a:pt x="108" y="398"/>
                  </a:lnTo>
                  <a:lnTo>
                    <a:pt x="108" y="398"/>
                  </a:lnTo>
                  <a:lnTo>
                    <a:pt x="98" y="408"/>
                  </a:lnTo>
                  <a:lnTo>
                    <a:pt x="98" y="408"/>
                  </a:lnTo>
                  <a:lnTo>
                    <a:pt x="90" y="410"/>
                  </a:lnTo>
                  <a:lnTo>
                    <a:pt x="82" y="412"/>
                  </a:lnTo>
                  <a:lnTo>
                    <a:pt x="82" y="412"/>
                  </a:lnTo>
                  <a:close/>
                </a:path>
              </a:pathLst>
            </a:custGeom>
            <a:solidFill>
              <a:schemeClr val="bg1">
                <a:lumMod val="9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7" name="Freeform 14">
              <a:extLst>
                <a:ext uri="{FF2B5EF4-FFF2-40B4-BE49-F238E27FC236}">
                  <a16:creationId xmlns:a16="http://schemas.microsoft.com/office/drawing/2014/main" id="{54DEC902-8DBA-0141-B1E3-A8CEC2CC6837}"/>
                </a:ext>
              </a:extLst>
            </p:cNvPr>
            <p:cNvSpPr>
              <a:spLocks/>
            </p:cNvSpPr>
            <p:nvPr/>
          </p:nvSpPr>
          <p:spPr bwMode="auto">
            <a:xfrm>
              <a:off x="4029255" y="4098562"/>
              <a:ext cx="141211" cy="353027"/>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6" h="390">
                  <a:moveTo>
                    <a:pt x="76" y="390"/>
                  </a:moveTo>
                  <a:lnTo>
                    <a:pt x="76" y="390"/>
                  </a:lnTo>
                  <a:lnTo>
                    <a:pt x="46" y="344"/>
                  </a:lnTo>
                  <a:lnTo>
                    <a:pt x="46" y="344"/>
                  </a:lnTo>
                  <a:lnTo>
                    <a:pt x="26" y="338"/>
                  </a:lnTo>
                  <a:lnTo>
                    <a:pt x="26" y="338"/>
                  </a:lnTo>
                  <a:lnTo>
                    <a:pt x="22" y="324"/>
                  </a:lnTo>
                  <a:lnTo>
                    <a:pt x="14" y="310"/>
                  </a:lnTo>
                  <a:lnTo>
                    <a:pt x="6" y="300"/>
                  </a:lnTo>
                  <a:lnTo>
                    <a:pt x="0" y="294"/>
                  </a:lnTo>
                  <a:lnTo>
                    <a:pt x="0" y="294"/>
                  </a:lnTo>
                  <a:lnTo>
                    <a:pt x="0" y="272"/>
                  </a:lnTo>
                  <a:lnTo>
                    <a:pt x="0" y="272"/>
                  </a:lnTo>
                  <a:lnTo>
                    <a:pt x="4" y="242"/>
                  </a:lnTo>
                  <a:lnTo>
                    <a:pt x="6" y="230"/>
                  </a:lnTo>
                  <a:lnTo>
                    <a:pt x="8" y="216"/>
                  </a:lnTo>
                  <a:lnTo>
                    <a:pt x="8" y="216"/>
                  </a:lnTo>
                  <a:lnTo>
                    <a:pt x="4" y="202"/>
                  </a:lnTo>
                  <a:lnTo>
                    <a:pt x="4" y="192"/>
                  </a:lnTo>
                  <a:lnTo>
                    <a:pt x="4" y="182"/>
                  </a:lnTo>
                  <a:lnTo>
                    <a:pt x="8" y="174"/>
                  </a:lnTo>
                  <a:lnTo>
                    <a:pt x="18" y="158"/>
                  </a:lnTo>
                  <a:lnTo>
                    <a:pt x="30" y="142"/>
                  </a:lnTo>
                  <a:lnTo>
                    <a:pt x="30" y="142"/>
                  </a:lnTo>
                  <a:lnTo>
                    <a:pt x="38" y="108"/>
                  </a:lnTo>
                  <a:lnTo>
                    <a:pt x="38" y="108"/>
                  </a:lnTo>
                  <a:lnTo>
                    <a:pt x="48" y="84"/>
                  </a:lnTo>
                  <a:lnTo>
                    <a:pt x="56" y="64"/>
                  </a:lnTo>
                  <a:lnTo>
                    <a:pt x="68" y="46"/>
                  </a:lnTo>
                  <a:lnTo>
                    <a:pt x="84" y="28"/>
                  </a:lnTo>
                  <a:lnTo>
                    <a:pt x="84" y="28"/>
                  </a:lnTo>
                  <a:lnTo>
                    <a:pt x="116" y="2"/>
                  </a:lnTo>
                  <a:lnTo>
                    <a:pt x="116" y="2"/>
                  </a:lnTo>
                  <a:lnTo>
                    <a:pt x="150" y="0"/>
                  </a:lnTo>
                  <a:lnTo>
                    <a:pt x="150" y="0"/>
                  </a:lnTo>
                  <a:lnTo>
                    <a:pt x="154" y="18"/>
                  </a:lnTo>
                  <a:lnTo>
                    <a:pt x="156" y="32"/>
                  </a:lnTo>
                  <a:lnTo>
                    <a:pt x="156" y="44"/>
                  </a:lnTo>
                  <a:lnTo>
                    <a:pt x="156" y="44"/>
                  </a:lnTo>
                  <a:lnTo>
                    <a:pt x="150" y="56"/>
                  </a:lnTo>
                  <a:lnTo>
                    <a:pt x="146" y="70"/>
                  </a:lnTo>
                  <a:lnTo>
                    <a:pt x="144" y="86"/>
                  </a:lnTo>
                  <a:lnTo>
                    <a:pt x="142" y="102"/>
                  </a:lnTo>
                  <a:lnTo>
                    <a:pt x="144" y="138"/>
                  </a:lnTo>
                  <a:lnTo>
                    <a:pt x="146" y="174"/>
                  </a:lnTo>
                  <a:lnTo>
                    <a:pt x="146" y="174"/>
                  </a:lnTo>
                  <a:lnTo>
                    <a:pt x="138" y="196"/>
                  </a:lnTo>
                  <a:lnTo>
                    <a:pt x="126" y="222"/>
                  </a:lnTo>
                  <a:lnTo>
                    <a:pt x="102" y="270"/>
                  </a:lnTo>
                  <a:lnTo>
                    <a:pt x="102" y="270"/>
                  </a:lnTo>
                  <a:lnTo>
                    <a:pt x="96" y="290"/>
                  </a:lnTo>
                  <a:lnTo>
                    <a:pt x="96" y="290"/>
                  </a:lnTo>
                  <a:lnTo>
                    <a:pt x="84" y="382"/>
                  </a:lnTo>
                  <a:lnTo>
                    <a:pt x="84" y="382"/>
                  </a:lnTo>
                  <a:lnTo>
                    <a:pt x="80" y="386"/>
                  </a:lnTo>
                  <a:lnTo>
                    <a:pt x="76" y="390"/>
                  </a:lnTo>
                  <a:lnTo>
                    <a:pt x="76" y="390"/>
                  </a:lnTo>
                  <a:close/>
                </a:path>
              </a:pathLst>
            </a:custGeom>
            <a:solidFill>
              <a:schemeClr val="bg1">
                <a:lumMod val="85000"/>
              </a:schemeClr>
            </a:solidFill>
            <a:ln w="3175">
              <a:solidFill>
                <a:schemeClr val="bg2">
                  <a:lumMod val="50000"/>
                </a:schemeClr>
              </a:solid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8" name="Freeform 15">
              <a:extLst>
                <a:ext uri="{FF2B5EF4-FFF2-40B4-BE49-F238E27FC236}">
                  <a16:creationId xmlns:a16="http://schemas.microsoft.com/office/drawing/2014/main" id="{CE90416A-57D4-074E-93B1-547E319386C3}"/>
                </a:ext>
              </a:extLst>
            </p:cNvPr>
            <p:cNvSpPr>
              <a:spLocks/>
            </p:cNvSpPr>
            <p:nvPr/>
          </p:nvSpPr>
          <p:spPr bwMode="auto">
            <a:xfrm>
              <a:off x="3634590" y="3817952"/>
              <a:ext cx="374750" cy="486994"/>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4" h="538">
                  <a:moveTo>
                    <a:pt x="136" y="538"/>
                  </a:moveTo>
                  <a:lnTo>
                    <a:pt x="136" y="538"/>
                  </a:lnTo>
                  <a:lnTo>
                    <a:pt x="136" y="532"/>
                  </a:lnTo>
                  <a:lnTo>
                    <a:pt x="134" y="526"/>
                  </a:lnTo>
                  <a:lnTo>
                    <a:pt x="128" y="516"/>
                  </a:lnTo>
                  <a:lnTo>
                    <a:pt x="122" y="508"/>
                  </a:lnTo>
                  <a:lnTo>
                    <a:pt x="116" y="504"/>
                  </a:lnTo>
                  <a:lnTo>
                    <a:pt x="116" y="504"/>
                  </a:lnTo>
                  <a:lnTo>
                    <a:pt x="116" y="498"/>
                  </a:lnTo>
                  <a:lnTo>
                    <a:pt x="116" y="498"/>
                  </a:lnTo>
                  <a:lnTo>
                    <a:pt x="58" y="426"/>
                  </a:lnTo>
                  <a:lnTo>
                    <a:pt x="58" y="426"/>
                  </a:lnTo>
                  <a:lnTo>
                    <a:pt x="40" y="422"/>
                  </a:lnTo>
                  <a:lnTo>
                    <a:pt x="26" y="420"/>
                  </a:lnTo>
                  <a:lnTo>
                    <a:pt x="12" y="420"/>
                  </a:lnTo>
                  <a:lnTo>
                    <a:pt x="2" y="418"/>
                  </a:lnTo>
                  <a:lnTo>
                    <a:pt x="2" y="418"/>
                  </a:lnTo>
                  <a:lnTo>
                    <a:pt x="0" y="402"/>
                  </a:lnTo>
                  <a:lnTo>
                    <a:pt x="0" y="386"/>
                  </a:lnTo>
                  <a:lnTo>
                    <a:pt x="6" y="360"/>
                  </a:lnTo>
                  <a:lnTo>
                    <a:pt x="6" y="360"/>
                  </a:lnTo>
                  <a:lnTo>
                    <a:pt x="8" y="352"/>
                  </a:lnTo>
                  <a:lnTo>
                    <a:pt x="10" y="346"/>
                  </a:lnTo>
                  <a:lnTo>
                    <a:pt x="10" y="332"/>
                  </a:lnTo>
                  <a:lnTo>
                    <a:pt x="10" y="318"/>
                  </a:lnTo>
                  <a:lnTo>
                    <a:pt x="8" y="306"/>
                  </a:lnTo>
                  <a:lnTo>
                    <a:pt x="8" y="306"/>
                  </a:lnTo>
                  <a:lnTo>
                    <a:pt x="40" y="270"/>
                  </a:lnTo>
                  <a:lnTo>
                    <a:pt x="40" y="270"/>
                  </a:lnTo>
                  <a:lnTo>
                    <a:pt x="44" y="246"/>
                  </a:lnTo>
                  <a:lnTo>
                    <a:pt x="44" y="246"/>
                  </a:lnTo>
                  <a:lnTo>
                    <a:pt x="42" y="214"/>
                  </a:lnTo>
                  <a:lnTo>
                    <a:pt x="42" y="200"/>
                  </a:lnTo>
                  <a:lnTo>
                    <a:pt x="44" y="194"/>
                  </a:lnTo>
                  <a:lnTo>
                    <a:pt x="46" y="190"/>
                  </a:lnTo>
                  <a:lnTo>
                    <a:pt x="46" y="190"/>
                  </a:lnTo>
                  <a:lnTo>
                    <a:pt x="60" y="182"/>
                  </a:lnTo>
                  <a:lnTo>
                    <a:pt x="74" y="174"/>
                  </a:lnTo>
                  <a:lnTo>
                    <a:pt x="74" y="174"/>
                  </a:lnTo>
                  <a:lnTo>
                    <a:pt x="94" y="152"/>
                  </a:lnTo>
                  <a:lnTo>
                    <a:pt x="94" y="152"/>
                  </a:lnTo>
                  <a:lnTo>
                    <a:pt x="102" y="134"/>
                  </a:lnTo>
                  <a:lnTo>
                    <a:pt x="102" y="134"/>
                  </a:lnTo>
                  <a:lnTo>
                    <a:pt x="102" y="116"/>
                  </a:lnTo>
                  <a:lnTo>
                    <a:pt x="102" y="116"/>
                  </a:lnTo>
                  <a:lnTo>
                    <a:pt x="96" y="104"/>
                  </a:lnTo>
                  <a:lnTo>
                    <a:pt x="94" y="94"/>
                  </a:lnTo>
                  <a:lnTo>
                    <a:pt x="92" y="88"/>
                  </a:lnTo>
                  <a:lnTo>
                    <a:pt x="94" y="82"/>
                  </a:lnTo>
                  <a:lnTo>
                    <a:pt x="98" y="76"/>
                  </a:lnTo>
                  <a:lnTo>
                    <a:pt x="104" y="72"/>
                  </a:lnTo>
                  <a:lnTo>
                    <a:pt x="120" y="60"/>
                  </a:lnTo>
                  <a:lnTo>
                    <a:pt x="120" y="60"/>
                  </a:lnTo>
                  <a:lnTo>
                    <a:pt x="132" y="58"/>
                  </a:lnTo>
                  <a:lnTo>
                    <a:pt x="144" y="56"/>
                  </a:lnTo>
                  <a:lnTo>
                    <a:pt x="158" y="54"/>
                  </a:lnTo>
                  <a:lnTo>
                    <a:pt x="172" y="48"/>
                  </a:lnTo>
                  <a:lnTo>
                    <a:pt x="172" y="48"/>
                  </a:lnTo>
                  <a:lnTo>
                    <a:pt x="182" y="40"/>
                  </a:lnTo>
                  <a:lnTo>
                    <a:pt x="190" y="28"/>
                  </a:lnTo>
                  <a:lnTo>
                    <a:pt x="198" y="14"/>
                  </a:lnTo>
                  <a:lnTo>
                    <a:pt x="204" y="2"/>
                  </a:lnTo>
                  <a:lnTo>
                    <a:pt x="204" y="2"/>
                  </a:lnTo>
                  <a:lnTo>
                    <a:pt x="210" y="0"/>
                  </a:lnTo>
                  <a:lnTo>
                    <a:pt x="216" y="0"/>
                  </a:lnTo>
                  <a:lnTo>
                    <a:pt x="224" y="2"/>
                  </a:lnTo>
                  <a:lnTo>
                    <a:pt x="232" y="6"/>
                  </a:lnTo>
                  <a:lnTo>
                    <a:pt x="232" y="6"/>
                  </a:lnTo>
                  <a:lnTo>
                    <a:pt x="236" y="16"/>
                  </a:lnTo>
                  <a:lnTo>
                    <a:pt x="238" y="28"/>
                  </a:lnTo>
                  <a:lnTo>
                    <a:pt x="246" y="52"/>
                  </a:lnTo>
                  <a:lnTo>
                    <a:pt x="250" y="64"/>
                  </a:lnTo>
                  <a:lnTo>
                    <a:pt x="258" y="76"/>
                  </a:lnTo>
                  <a:lnTo>
                    <a:pt x="266" y="86"/>
                  </a:lnTo>
                  <a:lnTo>
                    <a:pt x="280" y="96"/>
                  </a:lnTo>
                  <a:lnTo>
                    <a:pt x="280" y="96"/>
                  </a:lnTo>
                  <a:lnTo>
                    <a:pt x="336" y="100"/>
                  </a:lnTo>
                  <a:lnTo>
                    <a:pt x="336" y="100"/>
                  </a:lnTo>
                  <a:lnTo>
                    <a:pt x="342" y="94"/>
                  </a:lnTo>
                  <a:lnTo>
                    <a:pt x="350" y="92"/>
                  </a:lnTo>
                  <a:lnTo>
                    <a:pt x="366" y="86"/>
                  </a:lnTo>
                  <a:lnTo>
                    <a:pt x="386" y="86"/>
                  </a:lnTo>
                  <a:lnTo>
                    <a:pt x="404" y="84"/>
                  </a:lnTo>
                  <a:lnTo>
                    <a:pt x="404" y="84"/>
                  </a:lnTo>
                  <a:lnTo>
                    <a:pt x="414" y="90"/>
                  </a:lnTo>
                  <a:lnTo>
                    <a:pt x="414" y="90"/>
                  </a:lnTo>
                  <a:lnTo>
                    <a:pt x="398" y="104"/>
                  </a:lnTo>
                  <a:lnTo>
                    <a:pt x="392" y="112"/>
                  </a:lnTo>
                  <a:lnTo>
                    <a:pt x="384" y="124"/>
                  </a:lnTo>
                  <a:lnTo>
                    <a:pt x="384" y="124"/>
                  </a:lnTo>
                  <a:lnTo>
                    <a:pt x="382" y="156"/>
                  </a:lnTo>
                  <a:lnTo>
                    <a:pt x="382" y="156"/>
                  </a:lnTo>
                  <a:lnTo>
                    <a:pt x="362" y="154"/>
                  </a:lnTo>
                  <a:lnTo>
                    <a:pt x="342" y="154"/>
                  </a:lnTo>
                  <a:lnTo>
                    <a:pt x="336" y="158"/>
                  </a:lnTo>
                  <a:lnTo>
                    <a:pt x="330" y="162"/>
                  </a:lnTo>
                  <a:lnTo>
                    <a:pt x="326" y="168"/>
                  </a:lnTo>
                  <a:lnTo>
                    <a:pt x="328" y="180"/>
                  </a:lnTo>
                  <a:lnTo>
                    <a:pt x="328" y="180"/>
                  </a:lnTo>
                  <a:lnTo>
                    <a:pt x="338" y="186"/>
                  </a:lnTo>
                  <a:lnTo>
                    <a:pt x="348" y="198"/>
                  </a:lnTo>
                  <a:lnTo>
                    <a:pt x="348" y="198"/>
                  </a:lnTo>
                  <a:lnTo>
                    <a:pt x="364" y="208"/>
                  </a:lnTo>
                  <a:lnTo>
                    <a:pt x="364" y="208"/>
                  </a:lnTo>
                  <a:lnTo>
                    <a:pt x="350" y="222"/>
                  </a:lnTo>
                  <a:lnTo>
                    <a:pt x="350" y="222"/>
                  </a:lnTo>
                  <a:lnTo>
                    <a:pt x="350" y="230"/>
                  </a:lnTo>
                  <a:lnTo>
                    <a:pt x="348" y="240"/>
                  </a:lnTo>
                  <a:lnTo>
                    <a:pt x="342" y="258"/>
                  </a:lnTo>
                  <a:lnTo>
                    <a:pt x="342" y="268"/>
                  </a:lnTo>
                  <a:lnTo>
                    <a:pt x="340" y="278"/>
                  </a:lnTo>
                  <a:lnTo>
                    <a:pt x="342" y="286"/>
                  </a:lnTo>
                  <a:lnTo>
                    <a:pt x="346" y="296"/>
                  </a:lnTo>
                  <a:lnTo>
                    <a:pt x="346" y="296"/>
                  </a:lnTo>
                  <a:lnTo>
                    <a:pt x="356" y="304"/>
                  </a:lnTo>
                  <a:lnTo>
                    <a:pt x="356" y="304"/>
                  </a:lnTo>
                  <a:lnTo>
                    <a:pt x="356" y="308"/>
                  </a:lnTo>
                  <a:lnTo>
                    <a:pt x="356" y="308"/>
                  </a:lnTo>
                  <a:lnTo>
                    <a:pt x="350" y="306"/>
                  </a:lnTo>
                  <a:lnTo>
                    <a:pt x="350" y="306"/>
                  </a:lnTo>
                  <a:lnTo>
                    <a:pt x="322" y="306"/>
                  </a:lnTo>
                  <a:lnTo>
                    <a:pt x="322" y="306"/>
                  </a:lnTo>
                  <a:lnTo>
                    <a:pt x="318" y="312"/>
                  </a:lnTo>
                  <a:lnTo>
                    <a:pt x="318" y="318"/>
                  </a:lnTo>
                  <a:lnTo>
                    <a:pt x="320" y="324"/>
                  </a:lnTo>
                  <a:lnTo>
                    <a:pt x="318" y="336"/>
                  </a:lnTo>
                  <a:lnTo>
                    <a:pt x="318" y="336"/>
                  </a:lnTo>
                  <a:lnTo>
                    <a:pt x="304" y="346"/>
                  </a:lnTo>
                  <a:lnTo>
                    <a:pt x="296" y="354"/>
                  </a:lnTo>
                  <a:lnTo>
                    <a:pt x="292" y="364"/>
                  </a:lnTo>
                  <a:lnTo>
                    <a:pt x="288" y="384"/>
                  </a:lnTo>
                  <a:lnTo>
                    <a:pt x="288" y="384"/>
                  </a:lnTo>
                  <a:lnTo>
                    <a:pt x="278" y="396"/>
                  </a:lnTo>
                  <a:lnTo>
                    <a:pt x="268" y="408"/>
                  </a:lnTo>
                  <a:lnTo>
                    <a:pt x="268" y="408"/>
                  </a:lnTo>
                  <a:lnTo>
                    <a:pt x="232" y="410"/>
                  </a:lnTo>
                  <a:lnTo>
                    <a:pt x="232" y="410"/>
                  </a:lnTo>
                  <a:lnTo>
                    <a:pt x="228" y="416"/>
                  </a:lnTo>
                  <a:lnTo>
                    <a:pt x="228" y="422"/>
                  </a:lnTo>
                  <a:lnTo>
                    <a:pt x="230" y="430"/>
                  </a:lnTo>
                  <a:lnTo>
                    <a:pt x="240" y="440"/>
                  </a:lnTo>
                  <a:lnTo>
                    <a:pt x="240" y="440"/>
                  </a:lnTo>
                  <a:lnTo>
                    <a:pt x="228" y="444"/>
                  </a:lnTo>
                  <a:lnTo>
                    <a:pt x="218" y="450"/>
                  </a:lnTo>
                  <a:lnTo>
                    <a:pt x="208" y="456"/>
                  </a:lnTo>
                  <a:lnTo>
                    <a:pt x="200" y="464"/>
                  </a:lnTo>
                  <a:lnTo>
                    <a:pt x="184" y="480"/>
                  </a:lnTo>
                  <a:lnTo>
                    <a:pt x="168" y="500"/>
                  </a:lnTo>
                  <a:lnTo>
                    <a:pt x="168" y="500"/>
                  </a:lnTo>
                  <a:lnTo>
                    <a:pt x="166" y="514"/>
                  </a:lnTo>
                  <a:lnTo>
                    <a:pt x="166" y="514"/>
                  </a:lnTo>
                  <a:lnTo>
                    <a:pt x="158" y="522"/>
                  </a:lnTo>
                  <a:lnTo>
                    <a:pt x="150" y="528"/>
                  </a:lnTo>
                  <a:lnTo>
                    <a:pt x="136" y="538"/>
                  </a:lnTo>
                  <a:lnTo>
                    <a:pt x="136" y="53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19" name="Freeform 16">
              <a:extLst>
                <a:ext uri="{FF2B5EF4-FFF2-40B4-BE49-F238E27FC236}">
                  <a16:creationId xmlns:a16="http://schemas.microsoft.com/office/drawing/2014/main" id="{6C99E870-22A2-0B40-82CD-8FF2E2092678}"/>
                </a:ext>
              </a:extLst>
            </p:cNvPr>
            <p:cNvSpPr>
              <a:spLocks/>
            </p:cNvSpPr>
            <p:nvPr/>
          </p:nvSpPr>
          <p:spPr bwMode="auto">
            <a:xfrm>
              <a:off x="2483182" y="3770882"/>
              <a:ext cx="548548" cy="481564"/>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532">
                  <a:moveTo>
                    <a:pt x="240" y="532"/>
                  </a:moveTo>
                  <a:lnTo>
                    <a:pt x="240" y="532"/>
                  </a:lnTo>
                  <a:lnTo>
                    <a:pt x="222" y="524"/>
                  </a:lnTo>
                  <a:lnTo>
                    <a:pt x="210" y="516"/>
                  </a:lnTo>
                  <a:lnTo>
                    <a:pt x="202" y="508"/>
                  </a:lnTo>
                  <a:lnTo>
                    <a:pt x="194" y="502"/>
                  </a:lnTo>
                  <a:lnTo>
                    <a:pt x="194" y="502"/>
                  </a:lnTo>
                  <a:lnTo>
                    <a:pt x="172" y="494"/>
                  </a:lnTo>
                  <a:lnTo>
                    <a:pt x="172" y="494"/>
                  </a:lnTo>
                  <a:lnTo>
                    <a:pt x="152" y="494"/>
                  </a:lnTo>
                  <a:lnTo>
                    <a:pt x="138" y="494"/>
                  </a:lnTo>
                  <a:lnTo>
                    <a:pt x="126" y="498"/>
                  </a:lnTo>
                  <a:lnTo>
                    <a:pt x="112" y="508"/>
                  </a:lnTo>
                  <a:lnTo>
                    <a:pt x="112" y="508"/>
                  </a:lnTo>
                  <a:lnTo>
                    <a:pt x="96" y="530"/>
                  </a:lnTo>
                  <a:lnTo>
                    <a:pt x="96" y="530"/>
                  </a:lnTo>
                  <a:lnTo>
                    <a:pt x="96" y="518"/>
                  </a:lnTo>
                  <a:lnTo>
                    <a:pt x="98" y="508"/>
                  </a:lnTo>
                  <a:lnTo>
                    <a:pt x="104" y="494"/>
                  </a:lnTo>
                  <a:lnTo>
                    <a:pt x="104" y="494"/>
                  </a:lnTo>
                  <a:lnTo>
                    <a:pt x="106" y="452"/>
                  </a:lnTo>
                  <a:lnTo>
                    <a:pt x="106" y="452"/>
                  </a:lnTo>
                  <a:lnTo>
                    <a:pt x="62" y="432"/>
                  </a:lnTo>
                  <a:lnTo>
                    <a:pt x="62" y="432"/>
                  </a:lnTo>
                  <a:lnTo>
                    <a:pt x="64" y="420"/>
                  </a:lnTo>
                  <a:lnTo>
                    <a:pt x="68" y="410"/>
                  </a:lnTo>
                  <a:lnTo>
                    <a:pt x="68" y="410"/>
                  </a:lnTo>
                  <a:lnTo>
                    <a:pt x="84" y="356"/>
                  </a:lnTo>
                  <a:lnTo>
                    <a:pt x="84" y="356"/>
                  </a:lnTo>
                  <a:lnTo>
                    <a:pt x="88" y="352"/>
                  </a:lnTo>
                  <a:lnTo>
                    <a:pt x="88" y="346"/>
                  </a:lnTo>
                  <a:lnTo>
                    <a:pt x="88" y="336"/>
                  </a:lnTo>
                  <a:lnTo>
                    <a:pt x="84" y="320"/>
                  </a:lnTo>
                  <a:lnTo>
                    <a:pt x="84" y="320"/>
                  </a:lnTo>
                  <a:lnTo>
                    <a:pt x="70" y="304"/>
                  </a:lnTo>
                  <a:lnTo>
                    <a:pt x="70" y="304"/>
                  </a:lnTo>
                  <a:lnTo>
                    <a:pt x="58" y="306"/>
                  </a:lnTo>
                  <a:lnTo>
                    <a:pt x="46" y="308"/>
                  </a:lnTo>
                  <a:lnTo>
                    <a:pt x="20" y="314"/>
                  </a:lnTo>
                  <a:lnTo>
                    <a:pt x="20" y="314"/>
                  </a:lnTo>
                  <a:lnTo>
                    <a:pt x="14" y="314"/>
                  </a:lnTo>
                  <a:lnTo>
                    <a:pt x="10" y="310"/>
                  </a:lnTo>
                  <a:lnTo>
                    <a:pt x="8" y="308"/>
                  </a:lnTo>
                  <a:lnTo>
                    <a:pt x="6" y="302"/>
                  </a:lnTo>
                  <a:lnTo>
                    <a:pt x="6" y="294"/>
                  </a:lnTo>
                  <a:lnTo>
                    <a:pt x="6" y="290"/>
                  </a:lnTo>
                  <a:lnTo>
                    <a:pt x="6" y="290"/>
                  </a:lnTo>
                  <a:lnTo>
                    <a:pt x="0" y="278"/>
                  </a:lnTo>
                  <a:lnTo>
                    <a:pt x="0" y="278"/>
                  </a:lnTo>
                  <a:lnTo>
                    <a:pt x="2" y="262"/>
                  </a:lnTo>
                  <a:lnTo>
                    <a:pt x="4" y="250"/>
                  </a:lnTo>
                  <a:lnTo>
                    <a:pt x="10" y="240"/>
                  </a:lnTo>
                  <a:lnTo>
                    <a:pt x="16" y="234"/>
                  </a:lnTo>
                  <a:lnTo>
                    <a:pt x="24" y="228"/>
                  </a:lnTo>
                  <a:lnTo>
                    <a:pt x="34" y="224"/>
                  </a:lnTo>
                  <a:lnTo>
                    <a:pt x="60" y="218"/>
                  </a:lnTo>
                  <a:lnTo>
                    <a:pt x="60" y="218"/>
                  </a:lnTo>
                  <a:lnTo>
                    <a:pt x="74" y="218"/>
                  </a:lnTo>
                  <a:lnTo>
                    <a:pt x="74" y="218"/>
                  </a:lnTo>
                  <a:lnTo>
                    <a:pt x="90" y="226"/>
                  </a:lnTo>
                  <a:lnTo>
                    <a:pt x="106" y="232"/>
                  </a:lnTo>
                  <a:lnTo>
                    <a:pt x="114" y="234"/>
                  </a:lnTo>
                  <a:lnTo>
                    <a:pt x="124" y="236"/>
                  </a:lnTo>
                  <a:lnTo>
                    <a:pt x="134" y="234"/>
                  </a:lnTo>
                  <a:lnTo>
                    <a:pt x="144" y="230"/>
                  </a:lnTo>
                  <a:lnTo>
                    <a:pt x="144" y="230"/>
                  </a:lnTo>
                  <a:lnTo>
                    <a:pt x="158" y="214"/>
                  </a:lnTo>
                  <a:lnTo>
                    <a:pt x="158" y="214"/>
                  </a:lnTo>
                  <a:lnTo>
                    <a:pt x="164" y="196"/>
                  </a:lnTo>
                  <a:lnTo>
                    <a:pt x="164" y="196"/>
                  </a:lnTo>
                  <a:lnTo>
                    <a:pt x="174" y="194"/>
                  </a:lnTo>
                  <a:lnTo>
                    <a:pt x="174" y="194"/>
                  </a:lnTo>
                  <a:lnTo>
                    <a:pt x="178" y="198"/>
                  </a:lnTo>
                  <a:lnTo>
                    <a:pt x="186" y="200"/>
                  </a:lnTo>
                  <a:lnTo>
                    <a:pt x="206" y="202"/>
                  </a:lnTo>
                  <a:lnTo>
                    <a:pt x="252" y="204"/>
                  </a:lnTo>
                  <a:lnTo>
                    <a:pt x="252" y="204"/>
                  </a:lnTo>
                  <a:lnTo>
                    <a:pt x="258" y="196"/>
                  </a:lnTo>
                  <a:lnTo>
                    <a:pt x="262" y="190"/>
                  </a:lnTo>
                  <a:lnTo>
                    <a:pt x="264" y="182"/>
                  </a:lnTo>
                  <a:lnTo>
                    <a:pt x="266" y="174"/>
                  </a:lnTo>
                  <a:lnTo>
                    <a:pt x="266" y="160"/>
                  </a:lnTo>
                  <a:lnTo>
                    <a:pt x="266" y="146"/>
                  </a:lnTo>
                  <a:lnTo>
                    <a:pt x="266" y="146"/>
                  </a:lnTo>
                  <a:lnTo>
                    <a:pt x="256" y="136"/>
                  </a:lnTo>
                  <a:lnTo>
                    <a:pt x="248" y="130"/>
                  </a:lnTo>
                  <a:lnTo>
                    <a:pt x="230" y="120"/>
                  </a:lnTo>
                  <a:lnTo>
                    <a:pt x="196" y="108"/>
                  </a:lnTo>
                  <a:lnTo>
                    <a:pt x="196" y="108"/>
                  </a:lnTo>
                  <a:lnTo>
                    <a:pt x="194" y="100"/>
                  </a:lnTo>
                  <a:lnTo>
                    <a:pt x="192" y="94"/>
                  </a:lnTo>
                  <a:lnTo>
                    <a:pt x="192" y="88"/>
                  </a:lnTo>
                  <a:lnTo>
                    <a:pt x="194" y="84"/>
                  </a:lnTo>
                  <a:lnTo>
                    <a:pt x="198" y="82"/>
                  </a:lnTo>
                  <a:lnTo>
                    <a:pt x="202" y="80"/>
                  </a:lnTo>
                  <a:lnTo>
                    <a:pt x="216" y="78"/>
                  </a:lnTo>
                  <a:lnTo>
                    <a:pt x="216" y="78"/>
                  </a:lnTo>
                  <a:lnTo>
                    <a:pt x="238" y="94"/>
                  </a:lnTo>
                  <a:lnTo>
                    <a:pt x="238" y="94"/>
                  </a:lnTo>
                  <a:lnTo>
                    <a:pt x="278" y="102"/>
                  </a:lnTo>
                  <a:lnTo>
                    <a:pt x="278" y="102"/>
                  </a:lnTo>
                  <a:lnTo>
                    <a:pt x="294" y="100"/>
                  </a:lnTo>
                  <a:lnTo>
                    <a:pt x="310" y="96"/>
                  </a:lnTo>
                  <a:lnTo>
                    <a:pt x="326" y="88"/>
                  </a:lnTo>
                  <a:lnTo>
                    <a:pt x="342" y="80"/>
                  </a:lnTo>
                  <a:lnTo>
                    <a:pt x="356" y="68"/>
                  </a:lnTo>
                  <a:lnTo>
                    <a:pt x="368" y="56"/>
                  </a:lnTo>
                  <a:lnTo>
                    <a:pt x="378" y="44"/>
                  </a:lnTo>
                  <a:lnTo>
                    <a:pt x="386" y="30"/>
                  </a:lnTo>
                  <a:lnTo>
                    <a:pt x="386" y="30"/>
                  </a:lnTo>
                  <a:lnTo>
                    <a:pt x="388" y="22"/>
                  </a:lnTo>
                  <a:lnTo>
                    <a:pt x="390" y="14"/>
                  </a:lnTo>
                  <a:lnTo>
                    <a:pt x="394" y="8"/>
                  </a:lnTo>
                  <a:lnTo>
                    <a:pt x="400" y="4"/>
                  </a:lnTo>
                  <a:lnTo>
                    <a:pt x="406" y="2"/>
                  </a:lnTo>
                  <a:lnTo>
                    <a:pt x="414" y="0"/>
                  </a:lnTo>
                  <a:lnTo>
                    <a:pt x="432" y="0"/>
                  </a:lnTo>
                  <a:lnTo>
                    <a:pt x="432" y="0"/>
                  </a:lnTo>
                  <a:lnTo>
                    <a:pt x="438" y="4"/>
                  </a:lnTo>
                  <a:lnTo>
                    <a:pt x="444" y="10"/>
                  </a:lnTo>
                  <a:lnTo>
                    <a:pt x="450" y="16"/>
                  </a:lnTo>
                  <a:lnTo>
                    <a:pt x="456" y="24"/>
                  </a:lnTo>
                  <a:lnTo>
                    <a:pt x="464" y="44"/>
                  </a:lnTo>
                  <a:lnTo>
                    <a:pt x="468" y="66"/>
                  </a:lnTo>
                  <a:lnTo>
                    <a:pt x="468" y="66"/>
                  </a:lnTo>
                  <a:lnTo>
                    <a:pt x="494" y="98"/>
                  </a:lnTo>
                  <a:lnTo>
                    <a:pt x="508" y="114"/>
                  </a:lnTo>
                  <a:lnTo>
                    <a:pt x="526" y="130"/>
                  </a:lnTo>
                  <a:lnTo>
                    <a:pt x="526" y="130"/>
                  </a:lnTo>
                  <a:lnTo>
                    <a:pt x="558" y="142"/>
                  </a:lnTo>
                  <a:lnTo>
                    <a:pt x="558" y="142"/>
                  </a:lnTo>
                  <a:lnTo>
                    <a:pt x="562" y="154"/>
                  </a:lnTo>
                  <a:lnTo>
                    <a:pt x="566" y="170"/>
                  </a:lnTo>
                  <a:lnTo>
                    <a:pt x="566" y="178"/>
                  </a:lnTo>
                  <a:lnTo>
                    <a:pt x="566" y="188"/>
                  </a:lnTo>
                  <a:lnTo>
                    <a:pt x="564" y="196"/>
                  </a:lnTo>
                  <a:lnTo>
                    <a:pt x="558" y="204"/>
                  </a:lnTo>
                  <a:lnTo>
                    <a:pt x="558" y="204"/>
                  </a:lnTo>
                  <a:lnTo>
                    <a:pt x="546" y="210"/>
                  </a:lnTo>
                  <a:lnTo>
                    <a:pt x="534" y="216"/>
                  </a:lnTo>
                  <a:lnTo>
                    <a:pt x="516" y="222"/>
                  </a:lnTo>
                  <a:lnTo>
                    <a:pt x="510" y="228"/>
                  </a:lnTo>
                  <a:lnTo>
                    <a:pt x="506" y="234"/>
                  </a:lnTo>
                  <a:lnTo>
                    <a:pt x="506" y="246"/>
                  </a:lnTo>
                  <a:lnTo>
                    <a:pt x="506" y="262"/>
                  </a:lnTo>
                  <a:lnTo>
                    <a:pt x="506" y="262"/>
                  </a:lnTo>
                  <a:lnTo>
                    <a:pt x="518" y="262"/>
                  </a:lnTo>
                  <a:lnTo>
                    <a:pt x="532" y="258"/>
                  </a:lnTo>
                  <a:lnTo>
                    <a:pt x="532" y="258"/>
                  </a:lnTo>
                  <a:lnTo>
                    <a:pt x="572" y="256"/>
                  </a:lnTo>
                  <a:lnTo>
                    <a:pt x="572" y="256"/>
                  </a:lnTo>
                  <a:lnTo>
                    <a:pt x="568" y="326"/>
                  </a:lnTo>
                  <a:lnTo>
                    <a:pt x="568" y="326"/>
                  </a:lnTo>
                  <a:lnTo>
                    <a:pt x="572" y="334"/>
                  </a:lnTo>
                  <a:lnTo>
                    <a:pt x="576" y="340"/>
                  </a:lnTo>
                  <a:lnTo>
                    <a:pt x="592" y="356"/>
                  </a:lnTo>
                  <a:lnTo>
                    <a:pt x="592" y="356"/>
                  </a:lnTo>
                  <a:lnTo>
                    <a:pt x="606" y="378"/>
                  </a:lnTo>
                  <a:lnTo>
                    <a:pt x="606" y="378"/>
                  </a:lnTo>
                  <a:lnTo>
                    <a:pt x="590" y="380"/>
                  </a:lnTo>
                  <a:lnTo>
                    <a:pt x="576" y="384"/>
                  </a:lnTo>
                  <a:lnTo>
                    <a:pt x="554" y="398"/>
                  </a:lnTo>
                  <a:lnTo>
                    <a:pt x="554" y="398"/>
                  </a:lnTo>
                  <a:lnTo>
                    <a:pt x="546" y="408"/>
                  </a:lnTo>
                  <a:lnTo>
                    <a:pt x="538" y="416"/>
                  </a:lnTo>
                  <a:lnTo>
                    <a:pt x="520" y="430"/>
                  </a:lnTo>
                  <a:lnTo>
                    <a:pt x="500" y="444"/>
                  </a:lnTo>
                  <a:lnTo>
                    <a:pt x="482" y="460"/>
                  </a:lnTo>
                  <a:lnTo>
                    <a:pt x="482" y="460"/>
                  </a:lnTo>
                  <a:lnTo>
                    <a:pt x="466" y="464"/>
                  </a:lnTo>
                  <a:lnTo>
                    <a:pt x="450" y="470"/>
                  </a:lnTo>
                  <a:lnTo>
                    <a:pt x="434" y="472"/>
                  </a:lnTo>
                  <a:lnTo>
                    <a:pt x="420" y="472"/>
                  </a:lnTo>
                  <a:lnTo>
                    <a:pt x="420" y="472"/>
                  </a:lnTo>
                  <a:lnTo>
                    <a:pt x="392" y="456"/>
                  </a:lnTo>
                  <a:lnTo>
                    <a:pt x="392" y="456"/>
                  </a:lnTo>
                  <a:lnTo>
                    <a:pt x="376" y="440"/>
                  </a:lnTo>
                  <a:lnTo>
                    <a:pt x="372" y="438"/>
                  </a:lnTo>
                  <a:lnTo>
                    <a:pt x="368" y="436"/>
                  </a:lnTo>
                  <a:lnTo>
                    <a:pt x="358" y="436"/>
                  </a:lnTo>
                  <a:lnTo>
                    <a:pt x="342" y="436"/>
                  </a:lnTo>
                  <a:lnTo>
                    <a:pt x="342" y="436"/>
                  </a:lnTo>
                  <a:lnTo>
                    <a:pt x="336" y="438"/>
                  </a:lnTo>
                  <a:lnTo>
                    <a:pt x="332" y="442"/>
                  </a:lnTo>
                  <a:lnTo>
                    <a:pt x="332" y="442"/>
                  </a:lnTo>
                  <a:lnTo>
                    <a:pt x="330" y="464"/>
                  </a:lnTo>
                  <a:lnTo>
                    <a:pt x="330" y="464"/>
                  </a:lnTo>
                  <a:lnTo>
                    <a:pt x="302" y="492"/>
                  </a:lnTo>
                  <a:lnTo>
                    <a:pt x="290" y="506"/>
                  </a:lnTo>
                  <a:lnTo>
                    <a:pt x="278" y="522"/>
                  </a:lnTo>
                  <a:lnTo>
                    <a:pt x="278" y="522"/>
                  </a:lnTo>
                  <a:lnTo>
                    <a:pt x="266" y="528"/>
                  </a:lnTo>
                  <a:lnTo>
                    <a:pt x="256" y="530"/>
                  </a:lnTo>
                  <a:lnTo>
                    <a:pt x="240" y="532"/>
                  </a:lnTo>
                  <a:lnTo>
                    <a:pt x="240" y="532"/>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0" name="Freeform 17">
              <a:extLst>
                <a:ext uri="{FF2B5EF4-FFF2-40B4-BE49-F238E27FC236}">
                  <a16:creationId xmlns:a16="http://schemas.microsoft.com/office/drawing/2014/main" id="{14E55C96-25AF-AB44-9B25-03FC680DDFC3}"/>
                </a:ext>
              </a:extLst>
            </p:cNvPr>
            <p:cNvSpPr>
              <a:spLocks/>
            </p:cNvSpPr>
            <p:nvPr/>
          </p:nvSpPr>
          <p:spPr bwMode="auto">
            <a:xfrm>
              <a:off x="2950263" y="3671310"/>
              <a:ext cx="486994" cy="577514"/>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82" y="636"/>
                  </a:lnTo>
                  <a:lnTo>
                    <a:pt x="274" y="620"/>
                  </a:lnTo>
                  <a:lnTo>
                    <a:pt x="274" y="620"/>
                  </a:lnTo>
                  <a:lnTo>
                    <a:pt x="272" y="608"/>
                  </a:lnTo>
                  <a:lnTo>
                    <a:pt x="270" y="600"/>
                  </a:lnTo>
                  <a:lnTo>
                    <a:pt x="264" y="596"/>
                  </a:lnTo>
                  <a:lnTo>
                    <a:pt x="258" y="594"/>
                  </a:lnTo>
                  <a:lnTo>
                    <a:pt x="252" y="592"/>
                  </a:lnTo>
                  <a:lnTo>
                    <a:pt x="246" y="592"/>
                  </a:lnTo>
                  <a:lnTo>
                    <a:pt x="234" y="594"/>
                  </a:lnTo>
                  <a:lnTo>
                    <a:pt x="234" y="594"/>
                  </a:lnTo>
                  <a:lnTo>
                    <a:pt x="234" y="580"/>
                  </a:lnTo>
                  <a:lnTo>
                    <a:pt x="234" y="580"/>
                  </a:lnTo>
                  <a:lnTo>
                    <a:pt x="254" y="542"/>
                  </a:lnTo>
                  <a:lnTo>
                    <a:pt x="264" y="524"/>
                  </a:lnTo>
                  <a:lnTo>
                    <a:pt x="268" y="508"/>
                  </a:lnTo>
                  <a:lnTo>
                    <a:pt x="268" y="508"/>
                  </a:lnTo>
                  <a:lnTo>
                    <a:pt x="246" y="484"/>
                  </a:lnTo>
                  <a:lnTo>
                    <a:pt x="240" y="472"/>
                  </a:lnTo>
                  <a:lnTo>
                    <a:pt x="236" y="462"/>
                  </a:lnTo>
                  <a:lnTo>
                    <a:pt x="236" y="462"/>
                  </a:lnTo>
                  <a:lnTo>
                    <a:pt x="226" y="452"/>
                  </a:lnTo>
                  <a:lnTo>
                    <a:pt x="218" y="448"/>
                  </a:lnTo>
                  <a:lnTo>
                    <a:pt x="212" y="448"/>
                  </a:lnTo>
                  <a:lnTo>
                    <a:pt x="204" y="448"/>
                  </a:lnTo>
                  <a:lnTo>
                    <a:pt x="204" y="448"/>
                  </a:lnTo>
                  <a:lnTo>
                    <a:pt x="172" y="456"/>
                  </a:lnTo>
                  <a:lnTo>
                    <a:pt x="172" y="456"/>
                  </a:lnTo>
                  <a:lnTo>
                    <a:pt x="162" y="466"/>
                  </a:lnTo>
                  <a:lnTo>
                    <a:pt x="152" y="472"/>
                  </a:lnTo>
                  <a:lnTo>
                    <a:pt x="132" y="486"/>
                  </a:lnTo>
                  <a:lnTo>
                    <a:pt x="132" y="486"/>
                  </a:lnTo>
                  <a:lnTo>
                    <a:pt x="98" y="488"/>
                  </a:lnTo>
                  <a:lnTo>
                    <a:pt x="98" y="488"/>
                  </a:lnTo>
                  <a:lnTo>
                    <a:pt x="96" y="478"/>
                  </a:lnTo>
                  <a:lnTo>
                    <a:pt x="94" y="470"/>
                  </a:lnTo>
                  <a:lnTo>
                    <a:pt x="86" y="458"/>
                  </a:lnTo>
                  <a:lnTo>
                    <a:pt x="76" y="448"/>
                  </a:lnTo>
                  <a:lnTo>
                    <a:pt x="68" y="442"/>
                  </a:lnTo>
                  <a:lnTo>
                    <a:pt x="68" y="442"/>
                  </a:lnTo>
                  <a:lnTo>
                    <a:pt x="64" y="432"/>
                  </a:lnTo>
                  <a:lnTo>
                    <a:pt x="64" y="432"/>
                  </a:lnTo>
                  <a:lnTo>
                    <a:pt x="64" y="354"/>
                  </a:lnTo>
                  <a:lnTo>
                    <a:pt x="64" y="354"/>
                  </a:lnTo>
                  <a:lnTo>
                    <a:pt x="28" y="356"/>
                  </a:lnTo>
                  <a:lnTo>
                    <a:pt x="14" y="358"/>
                  </a:lnTo>
                  <a:lnTo>
                    <a:pt x="0" y="362"/>
                  </a:lnTo>
                  <a:lnTo>
                    <a:pt x="0" y="362"/>
                  </a:lnTo>
                  <a:lnTo>
                    <a:pt x="0" y="352"/>
                  </a:lnTo>
                  <a:lnTo>
                    <a:pt x="2" y="346"/>
                  </a:lnTo>
                  <a:lnTo>
                    <a:pt x="4" y="344"/>
                  </a:lnTo>
                  <a:lnTo>
                    <a:pt x="8" y="340"/>
                  </a:lnTo>
                  <a:lnTo>
                    <a:pt x="18" y="338"/>
                  </a:lnTo>
                  <a:lnTo>
                    <a:pt x="32" y="334"/>
                  </a:lnTo>
                  <a:lnTo>
                    <a:pt x="32" y="334"/>
                  </a:lnTo>
                  <a:lnTo>
                    <a:pt x="38" y="330"/>
                  </a:lnTo>
                  <a:lnTo>
                    <a:pt x="44" y="326"/>
                  </a:lnTo>
                  <a:lnTo>
                    <a:pt x="54" y="312"/>
                  </a:lnTo>
                  <a:lnTo>
                    <a:pt x="60" y="298"/>
                  </a:lnTo>
                  <a:lnTo>
                    <a:pt x="62" y="284"/>
                  </a:lnTo>
                  <a:lnTo>
                    <a:pt x="62" y="284"/>
                  </a:lnTo>
                  <a:lnTo>
                    <a:pt x="48" y="224"/>
                  </a:lnTo>
                  <a:lnTo>
                    <a:pt x="48" y="224"/>
                  </a:lnTo>
                  <a:lnTo>
                    <a:pt x="46" y="154"/>
                  </a:lnTo>
                  <a:lnTo>
                    <a:pt x="46" y="154"/>
                  </a:lnTo>
                  <a:lnTo>
                    <a:pt x="40" y="130"/>
                  </a:lnTo>
                  <a:lnTo>
                    <a:pt x="40" y="130"/>
                  </a:lnTo>
                  <a:lnTo>
                    <a:pt x="46" y="126"/>
                  </a:lnTo>
                  <a:lnTo>
                    <a:pt x="54" y="120"/>
                  </a:lnTo>
                  <a:lnTo>
                    <a:pt x="64" y="108"/>
                  </a:lnTo>
                  <a:lnTo>
                    <a:pt x="72" y="94"/>
                  </a:lnTo>
                  <a:lnTo>
                    <a:pt x="80" y="78"/>
                  </a:lnTo>
                  <a:lnTo>
                    <a:pt x="80" y="78"/>
                  </a:lnTo>
                  <a:lnTo>
                    <a:pt x="94" y="68"/>
                  </a:lnTo>
                  <a:lnTo>
                    <a:pt x="108" y="60"/>
                  </a:lnTo>
                  <a:lnTo>
                    <a:pt x="114" y="56"/>
                  </a:lnTo>
                  <a:lnTo>
                    <a:pt x="122" y="56"/>
                  </a:lnTo>
                  <a:lnTo>
                    <a:pt x="132" y="56"/>
                  </a:lnTo>
                  <a:lnTo>
                    <a:pt x="142" y="58"/>
                  </a:lnTo>
                  <a:lnTo>
                    <a:pt x="142" y="58"/>
                  </a:lnTo>
                  <a:lnTo>
                    <a:pt x="150" y="58"/>
                  </a:lnTo>
                  <a:lnTo>
                    <a:pt x="158" y="54"/>
                  </a:lnTo>
                  <a:lnTo>
                    <a:pt x="164" y="50"/>
                  </a:lnTo>
                  <a:lnTo>
                    <a:pt x="168" y="42"/>
                  </a:lnTo>
                  <a:lnTo>
                    <a:pt x="168" y="42"/>
                  </a:lnTo>
                  <a:lnTo>
                    <a:pt x="166" y="30"/>
                  </a:lnTo>
                  <a:lnTo>
                    <a:pt x="164" y="20"/>
                  </a:lnTo>
                  <a:lnTo>
                    <a:pt x="158" y="14"/>
                  </a:lnTo>
                  <a:lnTo>
                    <a:pt x="152" y="10"/>
                  </a:lnTo>
                  <a:lnTo>
                    <a:pt x="152" y="10"/>
                  </a:lnTo>
                  <a:lnTo>
                    <a:pt x="156" y="4"/>
                  </a:lnTo>
                  <a:lnTo>
                    <a:pt x="160" y="2"/>
                  </a:lnTo>
                  <a:lnTo>
                    <a:pt x="166" y="0"/>
                  </a:lnTo>
                  <a:lnTo>
                    <a:pt x="174" y="2"/>
                  </a:lnTo>
                  <a:lnTo>
                    <a:pt x="192" y="6"/>
                  </a:lnTo>
                  <a:lnTo>
                    <a:pt x="210" y="12"/>
                  </a:lnTo>
                  <a:lnTo>
                    <a:pt x="210" y="12"/>
                  </a:lnTo>
                  <a:lnTo>
                    <a:pt x="238" y="16"/>
                  </a:lnTo>
                  <a:lnTo>
                    <a:pt x="238" y="16"/>
                  </a:lnTo>
                  <a:lnTo>
                    <a:pt x="274" y="34"/>
                  </a:lnTo>
                  <a:lnTo>
                    <a:pt x="292" y="44"/>
                  </a:lnTo>
                  <a:lnTo>
                    <a:pt x="312" y="56"/>
                  </a:lnTo>
                  <a:lnTo>
                    <a:pt x="312" y="56"/>
                  </a:lnTo>
                  <a:lnTo>
                    <a:pt x="342" y="68"/>
                  </a:lnTo>
                  <a:lnTo>
                    <a:pt x="342" y="68"/>
                  </a:lnTo>
                  <a:lnTo>
                    <a:pt x="372" y="68"/>
                  </a:lnTo>
                  <a:lnTo>
                    <a:pt x="372" y="68"/>
                  </a:lnTo>
                  <a:lnTo>
                    <a:pt x="392" y="44"/>
                  </a:lnTo>
                  <a:lnTo>
                    <a:pt x="392" y="44"/>
                  </a:lnTo>
                  <a:lnTo>
                    <a:pt x="400" y="46"/>
                  </a:lnTo>
                  <a:lnTo>
                    <a:pt x="410" y="52"/>
                  </a:lnTo>
                  <a:lnTo>
                    <a:pt x="420" y="60"/>
                  </a:lnTo>
                  <a:lnTo>
                    <a:pt x="430" y="72"/>
                  </a:lnTo>
                  <a:lnTo>
                    <a:pt x="430" y="72"/>
                  </a:lnTo>
                  <a:lnTo>
                    <a:pt x="450" y="82"/>
                  </a:lnTo>
                  <a:lnTo>
                    <a:pt x="450" y="82"/>
                  </a:lnTo>
                  <a:lnTo>
                    <a:pt x="466" y="90"/>
                  </a:lnTo>
                  <a:lnTo>
                    <a:pt x="482" y="100"/>
                  </a:lnTo>
                  <a:lnTo>
                    <a:pt x="500" y="116"/>
                  </a:lnTo>
                  <a:lnTo>
                    <a:pt x="514" y="134"/>
                  </a:lnTo>
                  <a:lnTo>
                    <a:pt x="514" y="134"/>
                  </a:lnTo>
                  <a:lnTo>
                    <a:pt x="520" y="152"/>
                  </a:lnTo>
                  <a:lnTo>
                    <a:pt x="522" y="170"/>
                  </a:lnTo>
                  <a:lnTo>
                    <a:pt x="522" y="180"/>
                  </a:lnTo>
                  <a:lnTo>
                    <a:pt x="522" y="190"/>
                  </a:lnTo>
                  <a:lnTo>
                    <a:pt x="520" y="202"/>
                  </a:lnTo>
                  <a:lnTo>
                    <a:pt x="516" y="214"/>
                  </a:lnTo>
                  <a:lnTo>
                    <a:pt x="516" y="214"/>
                  </a:lnTo>
                  <a:lnTo>
                    <a:pt x="494" y="238"/>
                  </a:lnTo>
                  <a:lnTo>
                    <a:pt x="486" y="248"/>
                  </a:lnTo>
                  <a:lnTo>
                    <a:pt x="482" y="260"/>
                  </a:lnTo>
                  <a:lnTo>
                    <a:pt x="480" y="272"/>
                  </a:lnTo>
                  <a:lnTo>
                    <a:pt x="480" y="286"/>
                  </a:lnTo>
                  <a:lnTo>
                    <a:pt x="486" y="302"/>
                  </a:lnTo>
                  <a:lnTo>
                    <a:pt x="494" y="320"/>
                  </a:lnTo>
                  <a:lnTo>
                    <a:pt x="494" y="320"/>
                  </a:lnTo>
                  <a:lnTo>
                    <a:pt x="500" y="340"/>
                  </a:lnTo>
                  <a:lnTo>
                    <a:pt x="500" y="340"/>
                  </a:lnTo>
                  <a:lnTo>
                    <a:pt x="502" y="344"/>
                  </a:lnTo>
                  <a:lnTo>
                    <a:pt x="506" y="352"/>
                  </a:lnTo>
                  <a:lnTo>
                    <a:pt x="512" y="372"/>
                  </a:lnTo>
                  <a:lnTo>
                    <a:pt x="522" y="414"/>
                  </a:lnTo>
                  <a:lnTo>
                    <a:pt x="522" y="414"/>
                  </a:lnTo>
                  <a:lnTo>
                    <a:pt x="530" y="428"/>
                  </a:lnTo>
                  <a:lnTo>
                    <a:pt x="532" y="440"/>
                  </a:lnTo>
                  <a:lnTo>
                    <a:pt x="532" y="454"/>
                  </a:lnTo>
                  <a:lnTo>
                    <a:pt x="528" y="472"/>
                  </a:lnTo>
                  <a:lnTo>
                    <a:pt x="528" y="472"/>
                  </a:lnTo>
                  <a:lnTo>
                    <a:pt x="528" y="500"/>
                  </a:lnTo>
                  <a:lnTo>
                    <a:pt x="532" y="518"/>
                  </a:lnTo>
                  <a:lnTo>
                    <a:pt x="538" y="536"/>
                  </a:lnTo>
                  <a:lnTo>
                    <a:pt x="538" y="536"/>
                  </a:lnTo>
                  <a:lnTo>
                    <a:pt x="426" y="540"/>
                  </a:lnTo>
                  <a:lnTo>
                    <a:pt x="426" y="540"/>
                  </a:lnTo>
                  <a:lnTo>
                    <a:pt x="424" y="544"/>
                  </a:lnTo>
                  <a:lnTo>
                    <a:pt x="424" y="548"/>
                  </a:lnTo>
                  <a:lnTo>
                    <a:pt x="428" y="558"/>
                  </a:lnTo>
                  <a:lnTo>
                    <a:pt x="438" y="570"/>
                  </a:lnTo>
                  <a:lnTo>
                    <a:pt x="446" y="580"/>
                  </a:lnTo>
                  <a:lnTo>
                    <a:pt x="446" y="580"/>
                  </a:lnTo>
                  <a:lnTo>
                    <a:pt x="442" y="598"/>
                  </a:lnTo>
                  <a:lnTo>
                    <a:pt x="442" y="598"/>
                  </a:lnTo>
                  <a:lnTo>
                    <a:pt x="436" y="598"/>
                  </a:lnTo>
                  <a:lnTo>
                    <a:pt x="428" y="594"/>
                  </a:lnTo>
                  <a:lnTo>
                    <a:pt x="416" y="584"/>
                  </a:lnTo>
                  <a:lnTo>
                    <a:pt x="402" y="568"/>
                  </a:lnTo>
                  <a:lnTo>
                    <a:pt x="402" y="568"/>
                  </a:lnTo>
                  <a:lnTo>
                    <a:pt x="368" y="566"/>
                  </a:lnTo>
                  <a:lnTo>
                    <a:pt x="368" y="566"/>
                  </a:lnTo>
                  <a:lnTo>
                    <a:pt x="350" y="594"/>
                  </a:lnTo>
                  <a:lnTo>
                    <a:pt x="350" y="594"/>
                  </a:lnTo>
                  <a:lnTo>
                    <a:pt x="348" y="604"/>
                  </a:lnTo>
                  <a:lnTo>
                    <a:pt x="346" y="616"/>
                  </a:lnTo>
                  <a:lnTo>
                    <a:pt x="340" y="628"/>
                  </a:lnTo>
                  <a:lnTo>
                    <a:pt x="336" y="634"/>
                  </a:lnTo>
                  <a:lnTo>
                    <a:pt x="332" y="638"/>
                  </a:lnTo>
                  <a:lnTo>
                    <a:pt x="332" y="63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1" name="Freeform 18">
              <a:extLst>
                <a:ext uri="{FF2B5EF4-FFF2-40B4-BE49-F238E27FC236}">
                  <a16:creationId xmlns:a16="http://schemas.microsoft.com/office/drawing/2014/main" id="{4D1976A4-B92A-4144-92F2-9C063CDF891C}"/>
                </a:ext>
              </a:extLst>
            </p:cNvPr>
            <p:cNvSpPr>
              <a:spLocks/>
            </p:cNvSpPr>
            <p:nvPr/>
          </p:nvSpPr>
          <p:spPr bwMode="auto">
            <a:xfrm>
              <a:off x="3393808" y="3638724"/>
              <a:ext cx="421821" cy="602859"/>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6" h="666">
                  <a:moveTo>
                    <a:pt x="118" y="666"/>
                  </a:moveTo>
                  <a:lnTo>
                    <a:pt x="118" y="666"/>
                  </a:lnTo>
                  <a:lnTo>
                    <a:pt x="112" y="660"/>
                  </a:lnTo>
                  <a:lnTo>
                    <a:pt x="106" y="658"/>
                  </a:lnTo>
                  <a:lnTo>
                    <a:pt x="94" y="656"/>
                  </a:lnTo>
                  <a:lnTo>
                    <a:pt x="94" y="656"/>
                  </a:lnTo>
                  <a:lnTo>
                    <a:pt x="94" y="650"/>
                  </a:lnTo>
                  <a:lnTo>
                    <a:pt x="94" y="650"/>
                  </a:lnTo>
                  <a:lnTo>
                    <a:pt x="134" y="598"/>
                  </a:lnTo>
                  <a:lnTo>
                    <a:pt x="134" y="598"/>
                  </a:lnTo>
                  <a:lnTo>
                    <a:pt x="132" y="578"/>
                  </a:lnTo>
                  <a:lnTo>
                    <a:pt x="128" y="566"/>
                  </a:lnTo>
                  <a:lnTo>
                    <a:pt x="128" y="566"/>
                  </a:lnTo>
                  <a:lnTo>
                    <a:pt x="114" y="566"/>
                  </a:lnTo>
                  <a:lnTo>
                    <a:pt x="104" y="568"/>
                  </a:lnTo>
                  <a:lnTo>
                    <a:pt x="96" y="572"/>
                  </a:lnTo>
                  <a:lnTo>
                    <a:pt x="88" y="576"/>
                  </a:lnTo>
                  <a:lnTo>
                    <a:pt x="88" y="576"/>
                  </a:lnTo>
                  <a:lnTo>
                    <a:pt x="60" y="576"/>
                  </a:lnTo>
                  <a:lnTo>
                    <a:pt x="60" y="576"/>
                  </a:lnTo>
                  <a:lnTo>
                    <a:pt x="48" y="536"/>
                  </a:lnTo>
                  <a:lnTo>
                    <a:pt x="48" y="536"/>
                  </a:lnTo>
                  <a:lnTo>
                    <a:pt x="50" y="514"/>
                  </a:lnTo>
                  <a:lnTo>
                    <a:pt x="52" y="494"/>
                  </a:lnTo>
                  <a:lnTo>
                    <a:pt x="54" y="474"/>
                  </a:lnTo>
                  <a:lnTo>
                    <a:pt x="52" y="466"/>
                  </a:lnTo>
                  <a:lnTo>
                    <a:pt x="52" y="456"/>
                  </a:lnTo>
                  <a:lnTo>
                    <a:pt x="52" y="456"/>
                  </a:lnTo>
                  <a:lnTo>
                    <a:pt x="42" y="446"/>
                  </a:lnTo>
                  <a:lnTo>
                    <a:pt x="42" y="446"/>
                  </a:lnTo>
                  <a:lnTo>
                    <a:pt x="40" y="434"/>
                  </a:lnTo>
                  <a:lnTo>
                    <a:pt x="38" y="422"/>
                  </a:lnTo>
                  <a:lnTo>
                    <a:pt x="30" y="398"/>
                  </a:lnTo>
                  <a:lnTo>
                    <a:pt x="22" y="376"/>
                  </a:lnTo>
                  <a:lnTo>
                    <a:pt x="16" y="356"/>
                  </a:lnTo>
                  <a:lnTo>
                    <a:pt x="16" y="356"/>
                  </a:lnTo>
                  <a:lnTo>
                    <a:pt x="6" y="334"/>
                  </a:lnTo>
                  <a:lnTo>
                    <a:pt x="4" y="326"/>
                  </a:lnTo>
                  <a:lnTo>
                    <a:pt x="2" y="316"/>
                  </a:lnTo>
                  <a:lnTo>
                    <a:pt x="0" y="308"/>
                  </a:lnTo>
                  <a:lnTo>
                    <a:pt x="2" y="300"/>
                  </a:lnTo>
                  <a:lnTo>
                    <a:pt x="6" y="292"/>
                  </a:lnTo>
                  <a:lnTo>
                    <a:pt x="12" y="282"/>
                  </a:lnTo>
                  <a:lnTo>
                    <a:pt x="12" y="282"/>
                  </a:lnTo>
                  <a:lnTo>
                    <a:pt x="16" y="280"/>
                  </a:lnTo>
                  <a:lnTo>
                    <a:pt x="20" y="276"/>
                  </a:lnTo>
                  <a:lnTo>
                    <a:pt x="30" y="264"/>
                  </a:lnTo>
                  <a:lnTo>
                    <a:pt x="42" y="240"/>
                  </a:lnTo>
                  <a:lnTo>
                    <a:pt x="42" y="240"/>
                  </a:lnTo>
                  <a:lnTo>
                    <a:pt x="42" y="188"/>
                  </a:lnTo>
                  <a:lnTo>
                    <a:pt x="42" y="188"/>
                  </a:lnTo>
                  <a:lnTo>
                    <a:pt x="30" y="156"/>
                  </a:lnTo>
                  <a:lnTo>
                    <a:pt x="30" y="156"/>
                  </a:lnTo>
                  <a:lnTo>
                    <a:pt x="22" y="146"/>
                  </a:lnTo>
                  <a:lnTo>
                    <a:pt x="22" y="146"/>
                  </a:lnTo>
                  <a:lnTo>
                    <a:pt x="46" y="126"/>
                  </a:lnTo>
                  <a:lnTo>
                    <a:pt x="46" y="126"/>
                  </a:lnTo>
                  <a:lnTo>
                    <a:pt x="62" y="122"/>
                  </a:lnTo>
                  <a:lnTo>
                    <a:pt x="74" y="118"/>
                  </a:lnTo>
                  <a:lnTo>
                    <a:pt x="78" y="116"/>
                  </a:lnTo>
                  <a:lnTo>
                    <a:pt x="80" y="114"/>
                  </a:lnTo>
                  <a:lnTo>
                    <a:pt x="80" y="114"/>
                  </a:lnTo>
                  <a:lnTo>
                    <a:pt x="88" y="114"/>
                  </a:lnTo>
                  <a:lnTo>
                    <a:pt x="88" y="114"/>
                  </a:lnTo>
                  <a:lnTo>
                    <a:pt x="94" y="106"/>
                  </a:lnTo>
                  <a:lnTo>
                    <a:pt x="102" y="98"/>
                  </a:lnTo>
                  <a:lnTo>
                    <a:pt x="122" y="84"/>
                  </a:lnTo>
                  <a:lnTo>
                    <a:pt x="142" y="72"/>
                  </a:lnTo>
                  <a:lnTo>
                    <a:pt x="160" y="60"/>
                  </a:lnTo>
                  <a:lnTo>
                    <a:pt x="160" y="60"/>
                  </a:lnTo>
                  <a:lnTo>
                    <a:pt x="168" y="52"/>
                  </a:lnTo>
                  <a:lnTo>
                    <a:pt x="176" y="46"/>
                  </a:lnTo>
                  <a:lnTo>
                    <a:pt x="188" y="42"/>
                  </a:lnTo>
                  <a:lnTo>
                    <a:pt x="200" y="38"/>
                  </a:lnTo>
                  <a:lnTo>
                    <a:pt x="226" y="32"/>
                  </a:lnTo>
                  <a:lnTo>
                    <a:pt x="238" y="28"/>
                  </a:lnTo>
                  <a:lnTo>
                    <a:pt x="250" y="22"/>
                  </a:lnTo>
                  <a:lnTo>
                    <a:pt x="250" y="22"/>
                  </a:lnTo>
                  <a:lnTo>
                    <a:pt x="256" y="8"/>
                  </a:lnTo>
                  <a:lnTo>
                    <a:pt x="258" y="4"/>
                  </a:lnTo>
                  <a:lnTo>
                    <a:pt x="260" y="2"/>
                  </a:lnTo>
                  <a:lnTo>
                    <a:pt x="270" y="0"/>
                  </a:lnTo>
                  <a:lnTo>
                    <a:pt x="284" y="0"/>
                  </a:lnTo>
                  <a:lnTo>
                    <a:pt x="284" y="0"/>
                  </a:lnTo>
                  <a:lnTo>
                    <a:pt x="286" y="48"/>
                  </a:lnTo>
                  <a:lnTo>
                    <a:pt x="286" y="48"/>
                  </a:lnTo>
                  <a:lnTo>
                    <a:pt x="292" y="52"/>
                  </a:lnTo>
                  <a:lnTo>
                    <a:pt x="298" y="54"/>
                  </a:lnTo>
                  <a:lnTo>
                    <a:pt x="314" y="56"/>
                  </a:lnTo>
                  <a:lnTo>
                    <a:pt x="314" y="56"/>
                  </a:lnTo>
                  <a:lnTo>
                    <a:pt x="320" y="50"/>
                  </a:lnTo>
                  <a:lnTo>
                    <a:pt x="322" y="44"/>
                  </a:lnTo>
                  <a:lnTo>
                    <a:pt x="326" y="34"/>
                  </a:lnTo>
                  <a:lnTo>
                    <a:pt x="330" y="22"/>
                  </a:lnTo>
                  <a:lnTo>
                    <a:pt x="332" y="18"/>
                  </a:lnTo>
                  <a:lnTo>
                    <a:pt x="334" y="14"/>
                  </a:lnTo>
                  <a:lnTo>
                    <a:pt x="334" y="14"/>
                  </a:lnTo>
                  <a:lnTo>
                    <a:pt x="338" y="24"/>
                  </a:lnTo>
                  <a:lnTo>
                    <a:pt x="344" y="36"/>
                  </a:lnTo>
                  <a:lnTo>
                    <a:pt x="350" y="42"/>
                  </a:lnTo>
                  <a:lnTo>
                    <a:pt x="356" y="46"/>
                  </a:lnTo>
                  <a:lnTo>
                    <a:pt x="362" y="50"/>
                  </a:lnTo>
                  <a:lnTo>
                    <a:pt x="370" y="54"/>
                  </a:lnTo>
                  <a:lnTo>
                    <a:pt x="370" y="54"/>
                  </a:lnTo>
                  <a:lnTo>
                    <a:pt x="384" y="54"/>
                  </a:lnTo>
                  <a:lnTo>
                    <a:pt x="396" y="52"/>
                  </a:lnTo>
                  <a:lnTo>
                    <a:pt x="410" y="48"/>
                  </a:lnTo>
                  <a:lnTo>
                    <a:pt x="424" y="42"/>
                  </a:lnTo>
                  <a:lnTo>
                    <a:pt x="424" y="42"/>
                  </a:lnTo>
                  <a:lnTo>
                    <a:pt x="442" y="42"/>
                  </a:lnTo>
                  <a:lnTo>
                    <a:pt x="442" y="42"/>
                  </a:lnTo>
                  <a:lnTo>
                    <a:pt x="438" y="48"/>
                  </a:lnTo>
                  <a:lnTo>
                    <a:pt x="432" y="54"/>
                  </a:lnTo>
                  <a:lnTo>
                    <a:pt x="422" y="66"/>
                  </a:lnTo>
                  <a:lnTo>
                    <a:pt x="418" y="74"/>
                  </a:lnTo>
                  <a:lnTo>
                    <a:pt x="414" y="80"/>
                  </a:lnTo>
                  <a:lnTo>
                    <a:pt x="414" y="88"/>
                  </a:lnTo>
                  <a:lnTo>
                    <a:pt x="414" y="96"/>
                  </a:lnTo>
                  <a:lnTo>
                    <a:pt x="414" y="96"/>
                  </a:lnTo>
                  <a:lnTo>
                    <a:pt x="428" y="112"/>
                  </a:lnTo>
                  <a:lnTo>
                    <a:pt x="440" y="128"/>
                  </a:lnTo>
                  <a:lnTo>
                    <a:pt x="452" y="146"/>
                  </a:lnTo>
                  <a:lnTo>
                    <a:pt x="466" y="168"/>
                  </a:lnTo>
                  <a:lnTo>
                    <a:pt x="466" y="168"/>
                  </a:lnTo>
                  <a:lnTo>
                    <a:pt x="464" y="192"/>
                  </a:lnTo>
                  <a:lnTo>
                    <a:pt x="464" y="192"/>
                  </a:lnTo>
                  <a:lnTo>
                    <a:pt x="460" y="196"/>
                  </a:lnTo>
                  <a:lnTo>
                    <a:pt x="456" y="202"/>
                  </a:lnTo>
                  <a:lnTo>
                    <a:pt x="450" y="218"/>
                  </a:lnTo>
                  <a:lnTo>
                    <a:pt x="450" y="218"/>
                  </a:lnTo>
                  <a:lnTo>
                    <a:pt x="440" y="228"/>
                  </a:lnTo>
                  <a:lnTo>
                    <a:pt x="430" y="236"/>
                  </a:lnTo>
                  <a:lnTo>
                    <a:pt x="422" y="240"/>
                  </a:lnTo>
                  <a:lnTo>
                    <a:pt x="414" y="242"/>
                  </a:lnTo>
                  <a:lnTo>
                    <a:pt x="396" y="244"/>
                  </a:lnTo>
                  <a:lnTo>
                    <a:pt x="386" y="246"/>
                  </a:lnTo>
                  <a:lnTo>
                    <a:pt x="376" y="250"/>
                  </a:lnTo>
                  <a:lnTo>
                    <a:pt x="376" y="250"/>
                  </a:lnTo>
                  <a:lnTo>
                    <a:pt x="360" y="262"/>
                  </a:lnTo>
                  <a:lnTo>
                    <a:pt x="352" y="272"/>
                  </a:lnTo>
                  <a:lnTo>
                    <a:pt x="348" y="276"/>
                  </a:lnTo>
                  <a:lnTo>
                    <a:pt x="348" y="282"/>
                  </a:lnTo>
                  <a:lnTo>
                    <a:pt x="348" y="304"/>
                  </a:lnTo>
                  <a:lnTo>
                    <a:pt x="348" y="304"/>
                  </a:lnTo>
                  <a:lnTo>
                    <a:pt x="354" y="312"/>
                  </a:lnTo>
                  <a:lnTo>
                    <a:pt x="356" y="322"/>
                  </a:lnTo>
                  <a:lnTo>
                    <a:pt x="354" y="332"/>
                  </a:lnTo>
                  <a:lnTo>
                    <a:pt x="350" y="344"/>
                  </a:lnTo>
                  <a:lnTo>
                    <a:pt x="350" y="344"/>
                  </a:lnTo>
                  <a:lnTo>
                    <a:pt x="328" y="366"/>
                  </a:lnTo>
                  <a:lnTo>
                    <a:pt x="328" y="366"/>
                  </a:lnTo>
                  <a:lnTo>
                    <a:pt x="308" y="382"/>
                  </a:lnTo>
                  <a:lnTo>
                    <a:pt x="302" y="386"/>
                  </a:lnTo>
                  <a:lnTo>
                    <a:pt x="298" y="392"/>
                  </a:lnTo>
                  <a:lnTo>
                    <a:pt x="296" y="400"/>
                  </a:lnTo>
                  <a:lnTo>
                    <a:pt x="296" y="408"/>
                  </a:lnTo>
                  <a:lnTo>
                    <a:pt x="300" y="440"/>
                  </a:lnTo>
                  <a:lnTo>
                    <a:pt x="300" y="440"/>
                  </a:lnTo>
                  <a:lnTo>
                    <a:pt x="292" y="468"/>
                  </a:lnTo>
                  <a:lnTo>
                    <a:pt x="292" y="468"/>
                  </a:lnTo>
                  <a:lnTo>
                    <a:pt x="278" y="480"/>
                  </a:lnTo>
                  <a:lnTo>
                    <a:pt x="270" y="490"/>
                  </a:lnTo>
                  <a:lnTo>
                    <a:pt x="266" y="496"/>
                  </a:lnTo>
                  <a:lnTo>
                    <a:pt x="264" y="502"/>
                  </a:lnTo>
                  <a:lnTo>
                    <a:pt x="264" y="522"/>
                  </a:lnTo>
                  <a:lnTo>
                    <a:pt x="264" y="522"/>
                  </a:lnTo>
                  <a:lnTo>
                    <a:pt x="266" y="546"/>
                  </a:lnTo>
                  <a:lnTo>
                    <a:pt x="266" y="546"/>
                  </a:lnTo>
                  <a:lnTo>
                    <a:pt x="262" y="560"/>
                  </a:lnTo>
                  <a:lnTo>
                    <a:pt x="256" y="576"/>
                  </a:lnTo>
                  <a:lnTo>
                    <a:pt x="254" y="596"/>
                  </a:lnTo>
                  <a:lnTo>
                    <a:pt x="254" y="614"/>
                  </a:lnTo>
                  <a:lnTo>
                    <a:pt x="254" y="614"/>
                  </a:lnTo>
                  <a:lnTo>
                    <a:pt x="260" y="630"/>
                  </a:lnTo>
                  <a:lnTo>
                    <a:pt x="260" y="630"/>
                  </a:lnTo>
                  <a:lnTo>
                    <a:pt x="224" y="650"/>
                  </a:lnTo>
                  <a:lnTo>
                    <a:pt x="224" y="650"/>
                  </a:lnTo>
                  <a:lnTo>
                    <a:pt x="216" y="642"/>
                  </a:lnTo>
                  <a:lnTo>
                    <a:pt x="206" y="638"/>
                  </a:lnTo>
                  <a:lnTo>
                    <a:pt x="196" y="636"/>
                  </a:lnTo>
                  <a:lnTo>
                    <a:pt x="188" y="638"/>
                  </a:lnTo>
                  <a:lnTo>
                    <a:pt x="178" y="642"/>
                  </a:lnTo>
                  <a:lnTo>
                    <a:pt x="168" y="646"/>
                  </a:lnTo>
                  <a:lnTo>
                    <a:pt x="148" y="654"/>
                  </a:lnTo>
                  <a:lnTo>
                    <a:pt x="148" y="654"/>
                  </a:lnTo>
                  <a:lnTo>
                    <a:pt x="134" y="660"/>
                  </a:lnTo>
                  <a:lnTo>
                    <a:pt x="118" y="666"/>
                  </a:lnTo>
                  <a:lnTo>
                    <a:pt x="118" y="666"/>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2" name="Freeform 19">
              <a:extLst>
                <a:ext uri="{FF2B5EF4-FFF2-40B4-BE49-F238E27FC236}">
                  <a16:creationId xmlns:a16="http://schemas.microsoft.com/office/drawing/2014/main" id="{27AF4D45-9C40-A044-B25A-33C1ED4385EB}"/>
                </a:ext>
              </a:extLst>
            </p:cNvPr>
            <p:cNvSpPr>
              <a:spLocks/>
            </p:cNvSpPr>
            <p:nvPr/>
          </p:nvSpPr>
          <p:spPr bwMode="auto">
            <a:xfrm>
              <a:off x="1945497" y="3256731"/>
              <a:ext cx="879849" cy="865366"/>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2" h="956">
                  <a:moveTo>
                    <a:pt x="432" y="956"/>
                  </a:moveTo>
                  <a:lnTo>
                    <a:pt x="432" y="956"/>
                  </a:lnTo>
                  <a:lnTo>
                    <a:pt x="422" y="952"/>
                  </a:lnTo>
                  <a:lnTo>
                    <a:pt x="422" y="952"/>
                  </a:lnTo>
                  <a:lnTo>
                    <a:pt x="406" y="942"/>
                  </a:lnTo>
                  <a:lnTo>
                    <a:pt x="392" y="934"/>
                  </a:lnTo>
                  <a:lnTo>
                    <a:pt x="380" y="928"/>
                  </a:lnTo>
                  <a:lnTo>
                    <a:pt x="368" y="920"/>
                  </a:lnTo>
                  <a:lnTo>
                    <a:pt x="368" y="920"/>
                  </a:lnTo>
                  <a:lnTo>
                    <a:pt x="354" y="904"/>
                  </a:lnTo>
                  <a:lnTo>
                    <a:pt x="354" y="904"/>
                  </a:lnTo>
                  <a:lnTo>
                    <a:pt x="354" y="888"/>
                  </a:lnTo>
                  <a:lnTo>
                    <a:pt x="354" y="888"/>
                  </a:lnTo>
                  <a:lnTo>
                    <a:pt x="362" y="878"/>
                  </a:lnTo>
                  <a:lnTo>
                    <a:pt x="368" y="866"/>
                  </a:lnTo>
                  <a:lnTo>
                    <a:pt x="370" y="858"/>
                  </a:lnTo>
                  <a:lnTo>
                    <a:pt x="368" y="848"/>
                  </a:lnTo>
                  <a:lnTo>
                    <a:pt x="366" y="840"/>
                  </a:lnTo>
                  <a:lnTo>
                    <a:pt x="362" y="832"/>
                  </a:lnTo>
                  <a:lnTo>
                    <a:pt x="350" y="816"/>
                  </a:lnTo>
                  <a:lnTo>
                    <a:pt x="350" y="816"/>
                  </a:lnTo>
                  <a:lnTo>
                    <a:pt x="342" y="808"/>
                  </a:lnTo>
                  <a:lnTo>
                    <a:pt x="336" y="798"/>
                  </a:lnTo>
                  <a:lnTo>
                    <a:pt x="324" y="780"/>
                  </a:lnTo>
                  <a:lnTo>
                    <a:pt x="316" y="764"/>
                  </a:lnTo>
                  <a:lnTo>
                    <a:pt x="306" y="750"/>
                  </a:lnTo>
                  <a:lnTo>
                    <a:pt x="306" y="750"/>
                  </a:lnTo>
                  <a:lnTo>
                    <a:pt x="298" y="730"/>
                  </a:lnTo>
                  <a:lnTo>
                    <a:pt x="294" y="726"/>
                  </a:lnTo>
                  <a:lnTo>
                    <a:pt x="290" y="722"/>
                  </a:lnTo>
                  <a:lnTo>
                    <a:pt x="286" y="720"/>
                  </a:lnTo>
                  <a:lnTo>
                    <a:pt x="282" y="720"/>
                  </a:lnTo>
                  <a:lnTo>
                    <a:pt x="266" y="720"/>
                  </a:lnTo>
                  <a:lnTo>
                    <a:pt x="266" y="720"/>
                  </a:lnTo>
                  <a:lnTo>
                    <a:pt x="248" y="712"/>
                  </a:lnTo>
                  <a:lnTo>
                    <a:pt x="248" y="712"/>
                  </a:lnTo>
                  <a:lnTo>
                    <a:pt x="224" y="678"/>
                  </a:lnTo>
                  <a:lnTo>
                    <a:pt x="224" y="678"/>
                  </a:lnTo>
                  <a:lnTo>
                    <a:pt x="206" y="626"/>
                  </a:lnTo>
                  <a:lnTo>
                    <a:pt x="206" y="626"/>
                  </a:lnTo>
                  <a:lnTo>
                    <a:pt x="192" y="608"/>
                  </a:lnTo>
                  <a:lnTo>
                    <a:pt x="192" y="608"/>
                  </a:lnTo>
                  <a:lnTo>
                    <a:pt x="178" y="608"/>
                  </a:lnTo>
                  <a:lnTo>
                    <a:pt x="170" y="614"/>
                  </a:lnTo>
                  <a:lnTo>
                    <a:pt x="164" y="620"/>
                  </a:lnTo>
                  <a:lnTo>
                    <a:pt x="162" y="630"/>
                  </a:lnTo>
                  <a:lnTo>
                    <a:pt x="162" y="652"/>
                  </a:lnTo>
                  <a:lnTo>
                    <a:pt x="160" y="662"/>
                  </a:lnTo>
                  <a:lnTo>
                    <a:pt x="156" y="674"/>
                  </a:lnTo>
                  <a:lnTo>
                    <a:pt x="156" y="674"/>
                  </a:lnTo>
                  <a:lnTo>
                    <a:pt x="148" y="670"/>
                  </a:lnTo>
                  <a:lnTo>
                    <a:pt x="148" y="670"/>
                  </a:lnTo>
                  <a:lnTo>
                    <a:pt x="146" y="652"/>
                  </a:lnTo>
                  <a:lnTo>
                    <a:pt x="140" y="634"/>
                  </a:lnTo>
                  <a:lnTo>
                    <a:pt x="134" y="620"/>
                  </a:lnTo>
                  <a:lnTo>
                    <a:pt x="130" y="606"/>
                  </a:lnTo>
                  <a:lnTo>
                    <a:pt x="130" y="606"/>
                  </a:lnTo>
                  <a:lnTo>
                    <a:pt x="134" y="602"/>
                  </a:lnTo>
                  <a:lnTo>
                    <a:pt x="136" y="598"/>
                  </a:lnTo>
                  <a:lnTo>
                    <a:pt x="138" y="590"/>
                  </a:lnTo>
                  <a:lnTo>
                    <a:pt x="138" y="576"/>
                  </a:lnTo>
                  <a:lnTo>
                    <a:pt x="138" y="576"/>
                  </a:lnTo>
                  <a:lnTo>
                    <a:pt x="142" y="538"/>
                  </a:lnTo>
                  <a:lnTo>
                    <a:pt x="142" y="538"/>
                  </a:lnTo>
                  <a:lnTo>
                    <a:pt x="134" y="518"/>
                  </a:lnTo>
                  <a:lnTo>
                    <a:pt x="130" y="500"/>
                  </a:lnTo>
                  <a:lnTo>
                    <a:pt x="128" y="482"/>
                  </a:lnTo>
                  <a:lnTo>
                    <a:pt x="130" y="466"/>
                  </a:lnTo>
                  <a:lnTo>
                    <a:pt x="130" y="466"/>
                  </a:lnTo>
                  <a:lnTo>
                    <a:pt x="140" y="454"/>
                  </a:lnTo>
                  <a:lnTo>
                    <a:pt x="150" y="442"/>
                  </a:lnTo>
                  <a:lnTo>
                    <a:pt x="150" y="442"/>
                  </a:lnTo>
                  <a:lnTo>
                    <a:pt x="146" y="396"/>
                  </a:lnTo>
                  <a:lnTo>
                    <a:pt x="146" y="396"/>
                  </a:lnTo>
                  <a:lnTo>
                    <a:pt x="124" y="364"/>
                  </a:lnTo>
                  <a:lnTo>
                    <a:pt x="124" y="364"/>
                  </a:lnTo>
                  <a:lnTo>
                    <a:pt x="114" y="326"/>
                  </a:lnTo>
                  <a:lnTo>
                    <a:pt x="110" y="312"/>
                  </a:lnTo>
                  <a:lnTo>
                    <a:pt x="104" y="300"/>
                  </a:lnTo>
                  <a:lnTo>
                    <a:pt x="104" y="300"/>
                  </a:lnTo>
                  <a:lnTo>
                    <a:pt x="84" y="276"/>
                  </a:lnTo>
                  <a:lnTo>
                    <a:pt x="68" y="254"/>
                  </a:lnTo>
                  <a:lnTo>
                    <a:pt x="54" y="232"/>
                  </a:lnTo>
                  <a:lnTo>
                    <a:pt x="50" y="222"/>
                  </a:lnTo>
                  <a:lnTo>
                    <a:pt x="48" y="212"/>
                  </a:lnTo>
                  <a:lnTo>
                    <a:pt x="48" y="212"/>
                  </a:lnTo>
                  <a:lnTo>
                    <a:pt x="12" y="188"/>
                  </a:lnTo>
                  <a:lnTo>
                    <a:pt x="12" y="188"/>
                  </a:lnTo>
                  <a:lnTo>
                    <a:pt x="6" y="178"/>
                  </a:lnTo>
                  <a:lnTo>
                    <a:pt x="6" y="178"/>
                  </a:lnTo>
                  <a:lnTo>
                    <a:pt x="0" y="178"/>
                  </a:lnTo>
                  <a:lnTo>
                    <a:pt x="0" y="178"/>
                  </a:lnTo>
                  <a:lnTo>
                    <a:pt x="0" y="154"/>
                  </a:lnTo>
                  <a:lnTo>
                    <a:pt x="0" y="142"/>
                  </a:lnTo>
                  <a:lnTo>
                    <a:pt x="2" y="134"/>
                  </a:lnTo>
                  <a:lnTo>
                    <a:pt x="2" y="134"/>
                  </a:lnTo>
                  <a:lnTo>
                    <a:pt x="10" y="130"/>
                  </a:lnTo>
                  <a:lnTo>
                    <a:pt x="16" y="124"/>
                  </a:lnTo>
                  <a:lnTo>
                    <a:pt x="20" y="118"/>
                  </a:lnTo>
                  <a:lnTo>
                    <a:pt x="22" y="110"/>
                  </a:lnTo>
                  <a:lnTo>
                    <a:pt x="24" y="96"/>
                  </a:lnTo>
                  <a:lnTo>
                    <a:pt x="26" y="80"/>
                  </a:lnTo>
                  <a:lnTo>
                    <a:pt x="26" y="80"/>
                  </a:lnTo>
                  <a:lnTo>
                    <a:pt x="0" y="50"/>
                  </a:lnTo>
                  <a:lnTo>
                    <a:pt x="0" y="50"/>
                  </a:lnTo>
                  <a:lnTo>
                    <a:pt x="0" y="28"/>
                  </a:lnTo>
                  <a:lnTo>
                    <a:pt x="0" y="28"/>
                  </a:lnTo>
                  <a:lnTo>
                    <a:pt x="74" y="24"/>
                  </a:lnTo>
                  <a:lnTo>
                    <a:pt x="74" y="24"/>
                  </a:lnTo>
                  <a:lnTo>
                    <a:pt x="82" y="28"/>
                  </a:lnTo>
                  <a:lnTo>
                    <a:pt x="92" y="38"/>
                  </a:lnTo>
                  <a:lnTo>
                    <a:pt x="102" y="50"/>
                  </a:lnTo>
                  <a:lnTo>
                    <a:pt x="112" y="64"/>
                  </a:lnTo>
                  <a:lnTo>
                    <a:pt x="112" y="64"/>
                  </a:lnTo>
                  <a:lnTo>
                    <a:pt x="112" y="76"/>
                  </a:lnTo>
                  <a:lnTo>
                    <a:pt x="116" y="88"/>
                  </a:lnTo>
                  <a:lnTo>
                    <a:pt x="122" y="98"/>
                  </a:lnTo>
                  <a:lnTo>
                    <a:pt x="128" y="110"/>
                  </a:lnTo>
                  <a:lnTo>
                    <a:pt x="146" y="132"/>
                  </a:lnTo>
                  <a:lnTo>
                    <a:pt x="166" y="152"/>
                  </a:lnTo>
                  <a:lnTo>
                    <a:pt x="166" y="152"/>
                  </a:lnTo>
                  <a:lnTo>
                    <a:pt x="174" y="152"/>
                  </a:lnTo>
                  <a:lnTo>
                    <a:pt x="182" y="154"/>
                  </a:lnTo>
                  <a:lnTo>
                    <a:pt x="186" y="156"/>
                  </a:lnTo>
                  <a:lnTo>
                    <a:pt x="190" y="158"/>
                  </a:lnTo>
                  <a:lnTo>
                    <a:pt x="200" y="172"/>
                  </a:lnTo>
                  <a:lnTo>
                    <a:pt x="200" y="172"/>
                  </a:lnTo>
                  <a:lnTo>
                    <a:pt x="208" y="170"/>
                  </a:lnTo>
                  <a:lnTo>
                    <a:pt x="216" y="170"/>
                  </a:lnTo>
                  <a:lnTo>
                    <a:pt x="224" y="166"/>
                  </a:lnTo>
                  <a:lnTo>
                    <a:pt x="236" y="158"/>
                  </a:lnTo>
                  <a:lnTo>
                    <a:pt x="236" y="158"/>
                  </a:lnTo>
                  <a:lnTo>
                    <a:pt x="242" y="158"/>
                  </a:lnTo>
                  <a:lnTo>
                    <a:pt x="242" y="158"/>
                  </a:lnTo>
                  <a:lnTo>
                    <a:pt x="248" y="162"/>
                  </a:lnTo>
                  <a:lnTo>
                    <a:pt x="248" y="162"/>
                  </a:lnTo>
                  <a:lnTo>
                    <a:pt x="248" y="166"/>
                  </a:lnTo>
                  <a:lnTo>
                    <a:pt x="250" y="170"/>
                  </a:lnTo>
                  <a:lnTo>
                    <a:pt x="254" y="172"/>
                  </a:lnTo>
                  <a:lnTo>
                    <a:pt x="258" y="174"/>
                  </a:lnTo>
                  <a:lnTo>
                    <a:pt x="270" y="176"/>
                  </a:lnTo>
                  <a:lnTo>
                    <a:pt x="282" y="178"/>
                  </a:lnTo>
                  <a:lnTo>
                    <a:pt x="282" y="178"/>
                  </a:lnTo>
                  <a:lnTo>
                    <a:pt x="290" y="188"/>
                  </a:lnTo>
                  <a:lnTo>
                    <a:pt x="290" y="188"/>
                  </a:lnTo>
                  <a:lnTo>
                    <a:pt x="310" y="188"/>
                  </a:lnTo>
                  <a:lnTo>
                    <a:pt x="310" y="188"/>
                  </a:lnTo>
                  <a:lnTo>
                    <a:pt x="328" y="174"/>
                  </a:lnTo>
                  <a:lnTo>
                    <a:pt x="328" y="174"/>
                  </a:lnTo>
                  <a:lnTo>
                    <a:pt x="374" y="166"/>
                  </a:lnTo>
                  <a:lnTo>
                    <a:pt x="374" y="166"/>
                  </a:lnTo>
                  <a:lnTo>
                    <a:pt x="378" y="160"/>
                  </a:lnTo>
                  <a:lnTo>
                    <a:pt x="382" y="154"/>
                  </a:lnTo>
                  <a:lnTo>
                    <a:pt x="382" y="154"/>
                  </a:lnTo>
                  <a:lnTo>
                    <a:pt x="382" y="142"/>
                  </a:lnTo>
                  <a:lnTo>
                    <a:pt x="378" y="128"/>
                  </a:lnTo>
                  <a:lnTo>
                    <a:pt x="372" y="104"/>
                  </a:lnTo>
                  <a:lnTo>
                    <a:pt x="368" y="92"/>
                  </a:lnTo>
                  <a:lnTo>
                    <a:pt x="366" y="80"/>
                  </a:lnTo>
                  <a:lnTo>
                    <a:pt x="368" y="72"/>
                  </a:lnTo>
                  <a:lnTo>
                    <a:pt x="370" y="66"/>
                  </a:lnTo>
                  <a:lnTo>
                    <a:pt x="370" y="66"/>
                  </a:lnTo>
                  <a:lnTo>
                    <a:pt x="376" y="70"/>
                  </a:lnTo>
                  <a:lnTo>
                    <a:pt x="384" y="78"/>
                  </a:lnTo>
                  <a:lnTo>
                    <a:pt x="392" y="84"/>
                  </a:lnTo>
                  <a:lnTo>
                    <a:pt x="406" y="92"/>
                  </a:lnTo>
                  <a:lnTo>
                    <a:pt x="406" y="92"/>
                  </a:lnTo>
                  <a:lnTo>
                    <a:pt x="412" y="100"/>
                  </a:lnTo>
                  <a:lnTo>
                    <a:pt x="412" y="100"/>
                  </a:lnTo>
                  <a:lnTo>
                    <a:pt x="424" y="104"/>
                  </a:lnTo>
                  <a:lnTo>
                    <a:pt x="438" y="104"/>
                  </a:lnTo>
                  <a:lnTo>
                    <a:pt x="452" y="104"/>
                  </a:lnTo>
                  <a:lnTo>
                    <a:pt x="468" y="100"/>
                  </a:lnTo>
                  <a:lnTo>
                    <a:pt x="468" y="100"/>
                  </a:lnTo>
                  <a:lnTo>
                    <a:pt x="484" y="84"/>
                  </a:lnTo>
                  <a:lnTo>
                    <a:pt x="484" y="84"/>
                  </a:lnTo>
                  <a:lnTo>
                    <a:pt x="482" y="64"/>
                  </a:lnTo>
                  <a:lnTo>
                    <a:pt x="478" y="50"/>
                  </a:lnTo>
                  <a:lnTo>
                    <a:pt x="474" y="40"/>
                  </a:lnTo>
                  <a:lnTo>
                    <a:pt x="472" y="30"/>
                  </a:lnTo>
                  <a:lnTo>
                    <a:pt x="472" y="30"/>
                  </a:lnTo>
                  <a:lnTo>
                    <a:pt x="482" y="18"/>
                  </a:lnTo>
                  <a:lnTo>
                    <a:pt x="494" y="8"/>
                  </a:lnTo>
                  <a:lnTo>
                    <a:pt x="502" y="2"/>
                  </a:lnTo>
                  <a:lnTo>
                    <a:pt x="508" y="0"/>
                  </a:lnTo>
                  <a:lnTo>
                    <a:pt x="516" y="0"/>
                  </a:lnTo>
                  <a:lnTo>
                    <a:pt x="526" y="4"/>
                  </a:lnTo>
                  <a:lnTo>
                    <a:pt x="526" y="4"/>
                  </a:lnTo>
                  <a:lnTo>
                    <a:pt x="530" y="16"/>
                  </a:lnTo>
                  <a:lnTo>
                    <a:pt x="536" y="26"/>
                  </a:lnTo>
                  <a:lnTo>
                    <a:pt x="546" y="36"/>
                  </a:lnTo>
                  <a:lnTo>
                    <a:pt x="562" y="50"/>
                  </a:lnTo>
                  <a:lnTo>
                    <a:pt x="562" y="50"/>
                  </a:lnTo>
                  <a:lnTo>
                    <a:pt x="588" y="60"/>
                  </a:lnTo>
                  <a:lnTo>
                    <a:pt x="588" y="60"/>
                  </a:lnTo>
                  <a:lnTo>
                    <a:pt x="598" y="72"/>
                  </a:lnTo>
                  <a:lnTo>
                    <a:pt x="612" y="84"/>
                  </a:lnTo>
                  <a:lnTo>
                    <a:pt x="628" y="98"/>
                  </a:lnTo>
                  <a:lnTo>
                    <a:pt x="636" y="106"/>
                  </a:lnTo>
                  <a:lnTo>
                    <a:pt x="642" y="118"/>
                  </a:lnTo>
                  <a:lnTo>
                    <a:pt x="642" y="118"/>
                  </a:lnTo>
                  <a:lnTo>
                    <a:pt x="650" y="138"/>
                  </a:lnTo>
                  <a:lnTo>
                    <a:pt x="650" y="138"/>
                  </a:lnTo>
                  <a:lnTo>
                    <a:pt x="656" y="150"/>
                  </a:lnTo>
                  <a:lnTo>
                    <a:pt x="666" y="164"/>
                  </a:lnTo>
                  <a:lnTo>
                    <a:pt x="678" y="176"/>
                  </a:lnTo>
                  <a:lnTo>
                    <a:pt x="686" y="182"/>
                  </a:lnTo>
                  <a:lnTo>
                    <a:pt x="694" y="184"/>
                  </a:lnTo>
                  <a:lnTo>
                    <a:pt x="694" y="184"/>
                  </a:lnTo>
                  <a:lnTo>
                    <a:pt x="764" y="184"/>
                  </a:lnTo>
                  <a:lnTo>
                    <a:pt x="764" y="184"/>
                  </a:lnTo>
                  <a:lnTo>
                    <a:pt x="774" y="178"/>
                  </a:lnTo>
                  <a:lnTo>
                    <a:pt x="786" y="172"/>
                  </a:lnTo>
                  <a:lnTo>
                    <a:pt x="798" y="168"/>
                  </a:lnTo>
                  <a:lnTo>
                    <a:pt x="812" y="168"/>
                  </a:lnTo>
                  <a:lnTo>
                    <a:pt x="812" y="168"/>
                  </a:lnTo>
                  <a:lnTo>
                    <a:pt x="858" y="184"/>
                  </a:lnTo>
                  <a:lnTo>
                    <a:pt x="858" y="184"/>
                  </a:lnTo>
                  <a:lnTo>
                    <a:pt x="900" y="184"/>
                  </a:lnTo>
                  <a:lnTo>
                    <a:pt x="900" y="184"/>
                  </a:lnTo>
                  <a:lnTo>
                    <a:pt x="920" y="202"/>
                  </a:lnTo>
                  <a:lnTo>
                    <a:pt x="932" y="208"/>
                  </a:lnTo>
                  <a:lnTo>
                    <a:pt x="952" y="210"/>
                  </a:lnTo>
                  <a:lnTo>
                    <a:pt x="952" y="210"/>
                  </a:lnTo>
                  <a:lnTo>
                    <a:pt x="972" y="228"/>
                  </a:lnTo>
                  <a:lnTo>
                    <a:pt x="972" y="228"/>
                  </a:lnTo>
                  <a:lnTo>
                    <a:pt x="972" y="278"/>
                  </a:lnTo>
                  <a:lnTo>
                    <a:pt x="972" y="278"/>
                  </a:lnTo>
                  <a:lnTo>
                    <a:pt x="958" y="296"/>
                  </a:lnTo>
                  <a:lnTo>
                    <a:pt x="946" y="316"/>
                  </a:lnTo>
                  <a:lnTo>
                    <a:pt x="938" y="336"/>
                  </a:lnTo>
                  <a:lnTo>
                    <a:pt x="930" y="358"/>
                  </a:lnTo>
                  <a:lnTo>
                    <a:pt x="930" y="358"/>
                  </a:lnTo>
                  <a:lnTo>
                    <a:pt x="908" y="388"/>
                  </a:lnTo>
                  <a:lnTo>
                    <a:pt x="880" y="418"/>
                  </a:lnTo>
                  <a:lnTo>
                    <a:pt x="880" y="418"/>
                  </a:lnTo>
                  <a:lnTo>
                    <a:pt x="866" y="422"/>
                  </a:lnTo>
                  <a:lnTo>
                    <a:pt x="856" y="422"/>
                  </a:lnTo>
                  <a:lnTo>
                    <a:pt x="846" y="420"/>
                  </a:lnTo>
                  <a:lnTo>
                    <a:pt x="840" y="418"/>
                  </a:lnTo>
                  <a:lnTo>
                    <a:pt x="828" y="406"/>
                  </a:lnTo>
                  <a:lnTo>
                    <a:pt x="812" y="394"/>
                  </a:lnTo>
                  <a:lnTo>
                    <a:pt x="812" y="394"/>
                  </a:lnTo>
                  <a:lnTo>
                    <a:pt x="806" y="388"/>
                  </a:lnTo>
                  <a:lnTo>
                    <a:pt x="800" y="382"/>
                  </a:lnTo>
                  <a:lnTo>
                    <a:pt x="788" y="376"/>
                  </a:lnTo>
                  <a:lnTo>
                    <a:pt x="778" y="374"/>
                  </a:lnTo>
                  <a:lnTo>
                    <a:pt x="768" y="374"/>
                  </a:lnTo>
                  <a:lnTo>
                    <a:pt x="768" y="374"/>
                  </a:lnTo>
                  <a:lnTo>
                    <a:pt x="764" y="382"/>
                  </a:lnTo>
                  <a:lnTo>
                    <a:pt x="764" y="382"/>
                  </a:lnTo>
                  <a:lnTo>
                    <a:pt x="764" y="422"/>
                  </a:lnTo>
                  <a:lnTo>
                    <a:pt x="764" y="422"/>
                  </a:lnTo>
                  <a:lnTo>
                    <a:pt x="768" y="434"/>
                  </a:lnTo>
                  <a:lnTo>
                    <a:pt x="772" y="446"/>
                  </a:lnTo>
                  <a:lnTo>
                    <a:pt x="772" y="460"/>
                  </a:lnTo>
                  <a:lnTo>
                    <a:pt x="772" y="478"/>
                  </a:lnTo>
                  <a:lnTo>
                    <a:pt x="772" y="478"/>
                  </a:lnTo>
                  <a:lnTo>
                    <a:pt x="770" y="492"/>
                  </a:lnTo>
                  <a:lnTo>
                    <a:pt x="766" y="510"/>
                  </a:lnTo>
                  <a:lnTo>
                    <a:pt x="766" y="528"/>
                  </a:lnTo>
                  <a:lnTo>
                    <a:pt x="768" y="548"/>
                  </a:lnTo>
                  <a:lnTo>
                    <a:pt x="768" y="548"/>
                  </a:lnTo>
                  <a:lnTo>
                    <a:pt x="784" y="564"/>
                  </a:lnTo>
                  <a:lnTo>
                    <a:pt x="784" y="564"/>
                  </a:lnTo>
                  <a:lnTo>
                    <a:pt x="790" y="568"/>
                  </a:lnTo>
                  <a:lnTo>
                    <a:pt x="796" y="574"/>
                  </a:lnTo>
                  <a:lnTo>
                    <a:pt x="802" y="582"/>
                  </a:lnTo>
                  <a:lnTo>
                    <a:pt x="808" y="592"/>
                  </a:lnTo>
                  <a:lnTo>
                    <a:pt x="810" y="602"/>
                  </a:lnTo>
                  <a:lnTo>
                    <a:pt x="810" y="612"/>
                  </a:lnTo>
                  <a:lnTo>
                    <a:pt x="808" y="622"/>
                  </a:lnTo>
                  <a:lnTo>
                    <a:pt x="800" y="632"/>
                  </a:lnTo>
                  <a:lnTo>
                    <a:pt x="800" y="632"/>
                  </a:lnTo>
                  <a:lnTo>
                    <a:pt x="786" y="640"/>
                  </a:lnTo>
                  <a:lnTo>
                    <a:pt x="780" y="646"/>
                  </a:lnTo>
                  <a:lnTo>
                    <a:pt x="778" y="650"/>
                  </a:lnTo>
                  <a:lnTo>
                    <a:pt x="776" y="656"/>
                  </a:lnTo>
                  <a:lnTo>
                    <a:pt x="776" y="674"/>
                  </a:lnTo>
                  <a:lnTo>
                    <a:pt x="776" y="674"/>
                  </a:lnTo>
                  <a:lnTo>
                    <a:pt x="782" y="680"/>
                  </a:lnTo>
                  <a:lnTo>
                    <a:pt x="788" y="686"/>
                  </a:lnTo>
                  <a:lnTo>
                    <a:pt x="806" y="694"/>
                  </a:lnTo>
                  <a:lnTo>
                    <a:pt x="828" y="702"/>
                  </a:lnTo>
                  <a:lnTo>
                    <a:pt x="840" y="710"/>
                  </a:lnTo>
                  <a:lnTo>
                    <a:pt x="850" y="718"/>
                  </a:lnTo>
                  <a:lnTo>
                    <a:pt x="850" y="718"/>
                  </a:lnTo>
                  <a:lnTo>
                    <a:pt x="848" y="740"/>
                  </a:lnTo>
                  <a:lnTo>
                    <a:pt x="846" y="752"/>
                  </a:lnTo>
                  <a:lnTo>
                    <a:pt x="842" y="756"/>
                  </a:lnTo>
                  <a:lnTo>
                    <a:pt x="840" y="762"/>
                  </a:lnTo>
                  <a:lnTo>
                    <a:pt x="840" y="762"/>
                  </a:lnTo>
                  <a:lnTo>
                    <a:pt x="818" y="760"/>
                  </a:lnTo>
                  <a:lnTo>
                    <a:pt x="796" y="758"/>
                  </a:lnTo>
                  <a:lnTo>
                    <a:pt x="778" y="754"/>
                  </a:lnTo>
                  <a:lnTo>
                    <a:pt x="764" y="748"/>
                  </a:lnTo>
                  <a:lnTo>
                    <a:pt x="764" y="748"/>
                  </a:lnTo>
                  <a:lnTo>
                    <a:pt x="762" y="734"/>
                  </a:lnTo>
                  <a:lnTo>
                    <a:pt x="760" y="722"/>
                  </a:lnTo>
                  <a:lnTo>
                    <a:pt x="756" y="712"/>
                  </a:lnTo>
                  <a:lnTo>
                    <a:pt x="752" y="702"/>
                  </a:lnTo>
                  <a:lnTo>
                    <a:pt x="752" y="702"/>
                  </a:lnTo>
                  <a:lnTo>
                    <a:pt x="744" y="704"/>
                  </a:lnTo>
                  <a:lnTo>
                    <a:pt x="736" y="704"/>
                  </a:lnTo>
                  <a:lnTo>
                    <a:pt x="726" y="710"/>
                  </a:lnTo>
                  <a:lnTo>
                    <a:pt x="716" y="718"/>
                  </a:lnTo>
                  <a:lnTo>
                    <a:pt x="706" y="724"/>
                  </a:lnTo>
                  <a:lnTo>
                    <a:pt x="706" y="724"/>
                  </a:lnTo>
                  <a:lnTo>
                    <a:pt x="680" y="724"/>
                  </a:lnTo>
                  <a:lnTo>
                    <a:pt x="680" y="724"/>
                  </a:lnTo>
                  <a:lnTo>
                    <a:pt x="670" y="716"/>
                  </a:lnTo>
                  <a:lnTo>
                    <a:pt x="662" y="706"/>
                  </a:lnTo>
                  <a:lnTo>
                    <a:pt x="656" y="698"/>
                  </a:lnTo>
                  <a:lnTo>
                    <a:pt x="652" y="688"/>
                  </a:lnTo>
                  <a:lnTo>
                    <a:pt x="646" y="668"/>
                  </a:lnTo>
                  <a:lnTo>
                    <a:pt x="642" y="652"/>
                  </a:lnTo>
                  <a:lnTo>
                    <a:pt x="642" y="652"/>
                  </a:lnTo>
                  <a:lnTo>
                    <a:pt x="630" y="636"/>
                  </a:lnTo>
                  <a:lnTo>
                    <a:pt x="630" y="636"/>
                  </a:lnTo>
                  <a:lnTo>
                    <a:pt x="604" y="636"/>
                  </a:lnTo>
                  <a:lnTo>
                    <a:pt x="594" y="636"/>
                  </a:lnTo>
                  <a:lnTo>
                    <a:pt x="588" y="638"/>
                  </a:lnTo>
                  <a:lnTo>
                    <a:pt x="582" y="642"/>
                  </a:lnTo>
                  <a:lnTo>
                    <a:pt x="578" y="648"/>
                  </a:lnTo>
                  <a:lnTo>
                    <a:pt x="574" y="658"/>
                  </a:lnTo>
                  <a:lnTo>
                    <a:pt x="572" y="670"/>
                  </a:lnTo>
                  <a:lnTo>
                    <a:pt x="572" y="670"/>
                  </a:lnTo>
                  <a:lnTo>
                    <a:pt x="564" y="676"/>
                  </a:lnTo>
                  <a:lnTo>
                    <a:pt x="556" y="680"/>
                  </a:lnTo>
                  <a:lnTo>
                    <a:pt x="550" y="682"/>
                  </a:lnTo>
                  <a:lnTo>
                    <a:pt x="542" y="686"/>
                  </a:lnTo>
                  <a:lnTo>
                    <a:pt x="542" y="686"/>
                  </a:lnTo>
                  <a:lnTo>
                    <a:pt x="542" y="704"/>
                  </a:lnTo>
                  <a:lnTo>
                    <a:pt x="542" y="704"/>
                  </a:lnTo>
                  <a:lnTo>
                    <a:pt x="550" y="712"/>
                  </a:lnTo>
                  <a:lnTo>
                    <a:pt x="558" y="726"/>
                  </a:lnTo>
                  <a:lnTo>
                    <a:pt x="562" y="732"/>
                  </a:lnTo>
                  <a:lnTo>
                    <a:pt x="564" y="740"/>
                  </a:lnTo>
                  <a:lnTo>
                    <a:pt x="564" y="748"/>
                  </a:lnTo>
                  <a:lnTo>
                    <a:pt x="562" y="758"/>
                  </a:lnTo>
                  <a:lnTo>
                    <a:pt x="562" y="758"/>
                  </a:lnTo>
                  <a:lnTo>
                    <a:pt x="558" y="766"/>
                  </a:lnTo>
                  <a:lnTo>
                    <a:pt x="552" y="772"/>
                  </a:lnTo>
                  <a:lnTo>
                    <a:pt x="536" y="782"/>
                  </a:lnTo>
                  <a:lnTo>
                    <a:pt x="508" y="800"/>
                  </a:lnTo>
                  <a:lnTo>
                    <a:pt x="508" y="800"/>
                  </a:lnTo>
                  <a:lnTo>
                    <a:pt x="500" y="810"/>
                  </a:lnTo>
                  <a:lnTo>
                    <a:pt x="500" y="810"/>
                  </a:lnTo>
                  <a:lnTo>
                    <a:pt x="500" y="850"/>
                  </a:lnTo>
                  <a:lnTo>
                    <a:pt x="500" y="850"/>
                  </a:lnTo>
                  <a:lnTo>
                    <a:pt x="504" y="856"/>
                  </a:lnTo>
                  <a:lnTo>
                    <a:pt x="508" y="860"/>
                  </a:lnTo>
                  <a:lnTo>
                    <a:pt x="518" y="866"/>
                  </a:lnTo>
                  <a:lnTo>
                    <a:pt x="522" y="870"/>
                  </a:lnTo>
                  <a:lnTo>
                    <a:pt x="526" y="878"/>
                  </a:lnTo>
                  <a:lnTo>
                    <a:pt x="528" y="888"/>
                  </a:lnTo>
                  <a:lnTo>
                    <a:pt x="530" y="902"/>
                  </a:lnTo>
                  <a:lnTo>
                    <a:pt x="530" y="902"/>
                  </a:lnTo>
                  <a:lnTo>
                    <a:pt x="522" y="918"/>
                  </a:lnTo>
                  <a:lnTo>
                    <a:pt x="522" y="918"/>
                  </a:lnTo>
                  <a:lnTo>
                    <a:pt x="510" y="924"/>
                  </a:lnTo>
                  <a:lnTo>
                    <a:pt x="498" y="930"/>
                  </a:lnTo>
                  <a:lnTo>
                    <a:pt x="498" y="930"/>
                  </a:lnTo>
                  <a:lnTo>
                    <a:pt x="432" y="956"/>
                  </a:lnTo>
                  <a:lnTo>
                    <a:pt x="432" y="956"/>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3" name="Freeform 20">
              <a:extLst>
                <a:ext uri="{FF2B5EF4-FFF2-40B4-BE49-F238E27FC236}">
                  <a16:creationId xmlns:a16="http://schemas.microsoft.com/office/drawing/2014/main" id="{672D1193-E5B3-6742-B25A-D3991B4C8403}"/>
                </a:ext>
              </a:extLst>
            </p:cNvPr>
            <p:cNvSpPr>
              <a:spLocks/>
            </p:cNvSpPr>
            <p:nvPr/>
          </p:nvSpPr>
          <p:spPr bwMode="auto">
            <a:xfrm>
              <a:off x="307095" y="2881980"/>
              <a:ext cx="1765130" cy="1080803"/>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0" h="1194">
                  <a:moveTo>
                    <a:pt x="1342" y="1194"/>
                  </a:moveTo>
                  <a:lnTo>
                    <a:pt x="1342" y="1194"/>
                  </a:lnTo>
                  <a:lnTo>
                    <a:pt x="1336" y="1192"/>
                  </a:lnTo>
                  <a:lnTo>
                    <a:pt x="1324" y="1188"/>
                  </a:lnTo>
                  <a:lnTo>
                    <a:pt x="1298" y="1186"/>
                  </a:lnTo>
                  <a:lnTo>
                    <a:pt x="1258" y="1186"/>
                  </a:lnTo>
                  <a:lnTo>
                    <a:pt x="1258" y="1186"/>
                  </a:lnTo>
                  <a:lnTo>
                    <a:pt x="1244" y="1192"/>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36"/>
                  </a:lnTo>
                  <a:lnTo>
                    <a:pt x="1228" y="1114"/>
                  </a:lnTo>
                  <a:lnTo>
                    <a:pt x="1228" y="1114"/>
                  </a:lnTo>
                  <a:lnTo>
                    <a:pt x="1216" y="1108"/>
                  </a:lnTo>
                  <a:lnTo>
                    <a:pt x="1206" y="1104"/>
                  </a:lnTo>
                  <a:lnTo>
                    <a:pt x="1200" y="1100"/>
                  </a:lnTo>
                  <a:lnTo>
                    <a:pt x="1194" y="1094"/>
                  </a:lnTo>
                  <a:lnTo>
                    <a:pt x="1192" y="1088"/>
                  </a:lnTo>
                  <a:lnTo>
                    <a:pt x="1190" y="1082"/>
                  </a:lnTo>
                  <a:lnTo>
                    <a:pt x="1186" y="1068"/>
                  </a:lnTo>
                  <a:lnTo>
                    <a:pt x="1186" y="1068"/>
                  </a:lnTo>
                  <a:lnTo>
                    <a:pt x="1180" y="1058"/>
                  </a:lnTo>
                  <a:lnTo>
                    <a:pt x="1180" y="1058"/>
                  </a:lnTo>
                  <a:lnTo>
                    <a:pt x="1152" y="1058"/>
                  </a:lnTo>
                  <a:lnTo>
                    <a:pt x="1128" y="1052"/>
                  </a:lnTo>
                  <a:lnTo>
                    <a:pt x="1128" y="1052"/>
                  </a:lnTo>
                  <a:lnTo>
                    <a:pt x="1112" y="1028"/>
                  </a:lnTo>
                  <a:lnTo>
                    <a:pt x="1112" y="1028"/>
                  </a:lnTo>
                  <a:lnTo>
                    <a:pt x="1092" y="1022"/>
                  </a:lnTo>
                  <a:lnTo>
                    <a:pt x="1074" y="1014"/>
                  </a:lnTo>
                  <a:lnTo>
                    <a:pt x="1060" y="1006"/>
                  </a:lnTo>
                  <a:lnTo>
                    <a:pt x="1050" y="1000"/>
                  </a:lnTo>
                  <a:lnTo>
                    <a:pt x="1050" y="1000"/>
                  </a:lnTo>
                  <a:lnTo>
                    <a:pt x="1038" y="994"/>
                  </a:lnTo>
                  <a:lnTo>
                    <a:pt x="1038" y="994"/>
                  </a:lnTo>
                  <a:lnTo>
                    <a:pt x="1002" y="994"/>
                  </a:lnTo>
                  <a:lnTo>
                    <a:pt x="1002" y="994"/>
                  </a:lnTo>
                  <a:lnTo>
                    <a:pt x="992" y="1002"/>
                  </a:lnTo>
                  <a:lnTo>
                    <a:pt x="982" y="1012"/>
                  </a:lnTo>
                  <a:lnTo>
                    <a:pt x="970" y="1022"/>
                  </a:lnTo>
                  <a:lnTo>
                    <a:pt x="956" y="1028"/>
                  </a:lnTo>
                  <a:lnTo>
                    <a:pt x="956" y="1028"/>
                  </a:lnTo>
                  <a:lnTo>
                    <a:pt x="944" y="1040"/>
                  </a:lnTo>
                  <a:lnTo>
                    <a:pt x="944" y="1040"/>
                  </a:lnTo>
                  <a:lnTo>
                    <a:pt x="936" y="1056"/>
                  </a:lnTo>
                  <a:lnTo>
                    <a:pt x="936" y="1056"/>
                  </a:lnTo>
                  <a:lnTo>
                    <a:pt x="932" y="1076"/>
                  </a:lnTo>
                  <a:lnTo>
                    <a:pt x="928" y="109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20"/>
                  </a:lnTo>
                  <a:lnTo>
                    <a:pt x="908" y="1004"/>
                  </a:lnTo>
                  <a:lnTo>
                    <a:pt x="908" y="1004"/>
                  </a:lnTo>
                  <a:lnTo>
                    <a:pt x="894" y="996"/>
                  </a:lnTo>
                  <a:lnTo>
                    <a:pt x="886" y="992"/>
                  </a:lnTo>
                  <a:lnTo>
                    <a:pt x="872" y="992"/>
                  </a:lnTo>
                  <a:lnTo>
                    <a:pt x="872" y="992"/>
                  </a:lnTo>
                  <a:lnTo>
                    <a:pt x="822" y="1002"/>
                  </a:lnTo>
                  <a:lnTo>
                    <a:pt x="802" y="1008"/>
                  </a:lnTo>
                  <a:lnTo>
                    <a:pt x="782" y="1018"/>
                  </a:lnTo>
                  <a:lnTo>
                    <a:pt x="782" y="1018"/>
                  </a:lnTo>
                  <a:lnTo>
                    <a:pt x="772" y="1016"/>
                  </a:lnTo>
                  <a:lnTo>
                    <a:pt x="762" y="1014"/>
                  </a:lnTo>
                  <a:lnTo>
                    <a:pt x="754" y="1010"/>
                  </a:lnTo>
                  <a:lnTo>
                    <a:pt x="748" y="1006"/>
                  </a:lnTo>
                  <a:lnTo>
                    <a:pt x="736" y="994"/>
                  </a:lnTo>
                  <a:lnTo>
                    <a:pt x="728" y="982"/>
                  </a:lnTo>
                  <a:lnTo>
                    <a:pt x="728" y="982"/>
                  </a:lnTo>
                  <a:lnTo>
                    <a:pt x="714" y="966"/>
                  </a:lnTo>
                  <a:lnTo>
                    <a:pt x="714" y="966"/>
                  </a:lnTo>
                  <a:lnTo>
                    <a:pt x="634" y="966"/>
                  </a:lnTo>
                  <a:lnTo>
                    <a:pt x="634" y="966"/>
                  </a:lnTo>
                  <a:lnTo>
                    <a:pt x="626" y="960"/>
                  </a:lnTo>
                  <a:lnTo>
                    <a:pt x="620" y="954"/>
                  </a:lnTo>
                  <a:lnTo>
                    <a:pt x="612" y="938"/>
                  </a:lnTo>
                  <a:lnTo>
                    <a:pt x="606" y="922"/>
                  </a:lnTo>
                  <a:lnTo>
                    <a:pt x="600" y="908"/>
                  </a:lnTo>
                  <a:lnTo>
                    <a:pt x="600" y="908"/>
                  </a:lnTo>
                  <a:lnTo>
                    <a:pt x="584" y="904"/>
                  </a:lnTo>
                  <a:lnTo>
                    <a:pt x="580" y="900"/>
                  </a:lnTo>
                  <a:lnTo>
                    <a:pt x="576" y="894"/>
                  </a:lnTo>
                  <a:lnTo>
                    <a:pt x="576" y="894"/>
                  </a:lnTo>
                  <a:lnTo>
                    <a:pt x="554" y="878"/>
                  </a:lnTo>
                  <a:lnTo>
                    <a:pt x="554" y="878"/>
                  </a:lnTo>
                  <a:lnTo>
                    <a:pt x="514" y="864"/>
                  </a:lnTo>
                  <a:lnTo>
                    <a:pt x="514" y="864"/>
                  </a:lnTo>
                  <a:lnTo>
                    <a:pt x="500" y="852"/>
                  </a:lnTo>
                  <a:lnTo>
                    <a:pt x="492" y="842"/>
                  </a:lnTo>
                  <a:lnTo>
                    <a:pt x="486" y="832"/>
                  </a:lnTo>
                  <a:lnTo>
                    <a:pt x="482" y="824"/>
                  </a:lnTo>
                  <a:lnTo>
                    <a:pt x="480" y="816"/>
                  </a:lnTo>
                  <a:lnTo>
                    <a:pt x="480" y="808"/>
                  </a:lnTo>
                  <a:lnTo>
                    <a:pt x="478" y="784"/>
                  </a:lnTo>
                  <a:lnTo>
                    <a:pt x="478" y="784"/>
                  </a:lnTo>
                  <a:lnTo>
                    <a:pt x="468" y="764"/>
                  </a:lnTo>
                  <a:lnTo>
                    <a:pt x="468" y="764"/>
                  </a:lnTo>
                  <a:lnTo>
                    <a:pt x="424" y="766"/>
                  </a:lnTo>
                  <a:lnTo>
                    <a:pt x="424" y="766"/>
                  </a:lnTo>
                  <a:lnTo>
                    <a:pt x="406" y="758"/>
                  </a:lnTo>
                  <a:lnTo>
                    <a:pt x="400" y="754"/>
                  </a:lnTo>
                  <a:lnTo>
                    <a:pt x="396" y="750"/>
                  </a:lnTo>
                  <a:lnTo>
                    <a:pt x="392" y="740"/>
                  </a:lnTo>
                  <a:lnTo>
                    <a:pt x="390" y="726"/>
                  </a:lnTo>
                  <a:lnTo>
                    <a:pt x="390" y="726"/>
                  </a:lnTo>
                  <a:lnTo>
                    <a:pt x="380" y="716"/>
                  </a:lnTo>
                  <a:lnTo>
                    <a:pt x="372" y="710"/>
                  </a:lnTo>
                  <a:lnTo>
                    <a:pt x="358" y="700"/>
                  </a:lnTo>
                  <a:lnTo>
                    <a:pt x="358" y="700"/>
                  </a:lnTo>
                  <a:lnTo>
                    <a:pt x="318" y="666"/>
                  </a:lnTo>
                  <a:lnTo>
                    <a:pt x="318" y="666"/>
                  </a:lnTo>
                  <a:lnTo>
                    <a:pt x="284" y="610"/>
                  </a:lnTo>
                  <a:lnTo>
                    <a:pt x="284" y="610"/>
                  </a:lnTo>
                  <a:lnTo>
                    <a:pt x="260" y="610"/>
                  </a:lnTo>
                  <a:lnTo>
                    <a:pt x="252" y="612"/>
                  </a:lnTo>
                  <a:lnTo>
                    <a:pt x="242" y="616"/>
                  </a:lnTo>
                  <a:lnTo>
                    <a:pt x="242" y="616"/>
                  </a:lnTo>
                  <a:lnTo>
                    <a:pt x="230" y="622"/>
                  </a:lnTo>
                  <a:lnTo>
                    <a:pt x="218" y="630"/>
                  </a:lnTo>
                  <a:lnTo>
                    <a:pt x="218" y="630"/>
                  </a:lnTo>
                  <a:lnTo>
                    <a:pt x="182" y="630"/>
                  </a:lnTo>
                  <a:lnTo>
                    <a:pt x="182" y="630"/>
                  </a:lnTo>
                  <a:lnTo>
                    <a:pt x="170" y="620"/>
                  </a:lnTo>
                  <a:lnTo>
                    <a:pt x="162" y="612"/>
                  </a:lnTo>
                  <a:lnTo>
                    <a:pt x="156" y="602"/>
                  </a:lnTo>
                  <a:lnTo>
                    <a:pt x="150" y="592"/>
                  </a:lnTo>
                  <a:lnTo>
                    <a:pt x="144" y="572"/>
                  </a:lnTo>
                  <a:lnTo>
                    <a:pt x="142" y="552"/>
                  </a:lnTo>
                  <a:lnTo>
                    <a:pt x="142" y="552"/>
                  </a:lnTo>
                  <a:lnTo>
                    <a:pt x="112" y="506"/>
                  </a:lnTo>
                  <a:lnTo>
                    <a:pt x="112" y="506"/>
                  </a:lnTo>
                  <a:lnTo>
                    <a:pt x="100" y="494"/>
                  </a:lnTo>
                  <a:lnTo>
                    <a:pt x="88" y="486"/>
                  </a:lnTo>
                  <a:lnTo>
                    <a:pt x="74" y="478"/>
                  </a:lnTo>
                  <a:lnTo>
                    <a:pt x="62" y="472"/>
                  </a:lnTo>
                  <a:lnTo>
                    <a:pt x="36" y="462"/>
                  </a:lnTo>
                  <a:lnTo>
                    <a:pt x="12" y="454"/>
                  </a:lnTo>
                  <a:lnTo>
                    <a:pt x="12" y="454"/>
                  </a:lnTo>
                  <a:lnTo>
                    <a:pt x="4" y="448"/>
                  </a:lnTo>
                  <a:lnTo>
                    <a:pt x="0" y="442"/>
                  </a:lnTo>
                  <a:lnTo>
                    <a:pt x="0" y="436"/>
                  </a:lnTo>
                  <a:lnTo>
                    <a:pt x="0" y="430"/>
                  </a:lnTo>
                  <a:lnTo>
                    <a:pt x="2" y="420"/>
                  </a:lnTo>
                  <a:lnTo>
                    <a:pt x="8" y="412"/>
                  </a:lnTo>
                  <a:lnTo>
                    <a:pt x="8" y="412"/>
                  </a:lnTo>
                  <a:lnTo>
                    <a:pt x="14" y="406"/>
                  </a:lnTo>
                  <a:lnTo>
                    <a:pt x="18" y="400"/>
                  </a:lnTo>
                  <a:lnTo>
                    <a:pt x="22" y="388"/>
                  </a:lnTo>
                  <a:lnTo>
                    <a:pt x="22" y="388"/>
                  </a:lnTo>
                  <a:lnTo>
                    <a:pt x="26" y="316"/>
                  </a:lnTo>
                  <a:lnTo>
                    <a:pt x="26" y="316"/>
                  </a:lnTo>
                  <a:lnTo>
                    <a:pt x="18" y="296"/>
                  </a:lnTo>
                  <a:lnTo>
                    <a:pt x="16" y="290"/>
                  </a:lnTo>
                  <a:lnTo>
                    <a:pt x="14" y="286"/>
                  </a:lnTo>
                  <a:lnTo>
                    <a:pt x="16" y="284"/>
                  </a:lnTo>
                  <a:lnTo>
                    <a:pt x="20" y="282"/>
                  </a:lnTo>
                  <a:lnTo>
                    <a:pt x="36" y="280"/>
                  </a:lnTo>
                  <a:lnTo>
                    <a:pt x="36" y="280"/>
                  </a:lnTo>
                  <a:lnTo>
                    <a:pt x="48" y="288"/>
                  </a:lnTo>
                  <a:lnTo>
                    <a:pt x="48" y="288"/>
                  </a:lnTo>
                  <a:lnTo>
                    <a:pt x="54" y="300"/>
                  </a:lnTo>
                  <a:lnTo>
                    <a:pt x="58" y="308"/>
                  </a:lnTo>
                  <a:lnTo>
                    <a:pt x="64" y="314"/>
                  </a:lnTo>
                  <a:lnTo>
                    <a:pt x="70" y="318"/>
                  </a:lnTo>
                  <a:lnTo>
                    <a:pt x="78" y="320"/>
                  </a:lnTo>
                  <a:lnTo>
                    <a:pt x="86" y="316"/>
                  </a:lnTo>
                  <a:lnTo>
                    <a:pt x="94" y="308"/>
                  </a:lnTo>
                  <a:lnTo>
                    <a:pt x="94" y="308"/>
                  </a:lnTo>
                  <a:lnTo>
                    <a:pt x="104" y="280"/>
                  </a:lnTo>
                  <a:lnTo>
                    <a:pt x="104" y="280"/>
                  </a:lnTo>
                  <a:lnTo>
                    <a:pt x="98" y="216"/>
                  </a:lnTo>
                  <a:lnTo>
                    <a:pt x="98" y="216"/>
                  </a:lnTo>
                  <a:lnTo>
                    <a:pt x="80" y="166"/>
                  </a:lnTo>
                  <a:lnTo>
                    <a:pt x="80" y="166"/>
                  </a:lnTo>
                  <a:lnTo>
                    <a:pt x="76" y="144"/>
                  </a:lnTo>
                  <a:lnTo>
                    <a:pt x="76" y="134"/>
                  </a:lnTo>
                  <a:lnTo>
                    <a:pt x="78" y="126"/>
                  </a:lnTo>
                  <a:lnTo>
                    <a:pt x="80" y="118"/>
                  </a:lnTo>
                  <a:lnTo>
                    <a:pt x="84" y="112"/>
                  </a:lnTo>
                  <a:lnTo>
                    <a:pt x="90" y="104"/>
                  </a:lnTo>
                  <a:lnTo>
                    <a:pt x="98" y="98"/>
                  </a:lnTo>
                  <a:lnTo>
                    <a:pt x="98" y="98"/>
                  </a:lnTo>
                  <a:lnTo>
                    <a:pt x="108" y="82"/>
                  </a:lnTo>
                  <a:lnTo>
                    <a:pt x="108" y="82"/>
                  </a:lnTo>
                  <a:lnTo>
                    <a:pt x="146" y="98"/>
                  </a:lnTo>
                  <a:lnTo>
                    <a:pt x="146" y="98"/>
                  </a:lnTo>
                  <a:lnTo>
                    <a:pt x="182" y="98"/>
                  </a:lnTo>
                  <a:lnTo>
                    <a:pt x="182" y="98"/>
                  </a:lnTo>
                  <a:lnTo>
                    <a:pt x="190" y="92"/>
                  </a:lnTo>
                  <a:lnTo>
                    <a:pt x="198" y="86"/>
                  </a:lnTo>
                  <a:lnTo>
                    <a:pt x="206" y="80"/>
                  </a:lnTo>
                  <a:lnTo>
                    <a:pt x="216" y="72"/>
                  </a:lnTo>
                  <a:lnTo>
                    <a:pt x="216" y="72"/>
                  </a:lnTo>
                  <a:lnTo>
                    <a:pt x="226" y="48"/>
                  </a:lnTo>
                  <a:lnTo>
                    <a:pt x="238" y="30"/>
                  </a:lnTo>
                  <a:lnTo>
                    <a:pt x="244" y="22"/>
                  </a:lnTo>
                  <a:lnTo>
                    <a:pt x="254" y="14"/>
                  </a:lnTo>
                  <a:lnTo>
                    <a:pt x="276" y="0"/>
                  </a:lnTo>
                  <a:lnTo>
                    <a:pt x="276" y="0"/>
                  </a:lnTo>
                  <a:lnTo>
                    <a:pt x="286" y="0"/>
                  </a:lnTo>
                  <a:lnTo>
                    <a:pt x="304" y="6"/>
                  </a:lnTo>
                  <a:lnTo>
                    <a:pt x="304" y="6"/>
                  </a:lnTo>
                  <a:lnTo>
                    <a:pt x="350" y="34"/>
                  </a:lnTo>
                  <a:lnTo>
                    <a:pt x="350" y="34"/>
                  </a:lnTo>
                  <a:lnTo>
                    <a:pt x="352" y="42"/>
                  </a:lnTo>
                  <a:lnTo>
                    <a:pt x="356" y="48"/>
                  </a:lnTo>
                  <a:lnTo>
                    <a:pt x="362" y="50"/>
                  </a:lnTo>
                  <a:lnTo>
                    <a:pt x="368" y="50"/>
                  </a:lnTo>
                  <a:lnTo>
                    <a:pt x="386" y="48"/>
                  </a:lnTo>
                  <a:lnTo>
                    <a:pt x="402" y="42"/>
                  </a:lnTo>
                  <a:lnTo>
                    <a:pt x="402" y="42"/>
                  </a:lnTo>
                  <a:lnTo>
                    <a:pt x="438" y="36"/>
                  </a:lnTo>
                  <a:lnTo>
                    <a:pt x="438" y="36"/>
                  </a:lnTo>
                  <a:lnTo>
                    <a:pt x="454" y="20"/>
                  </a:lnTo>
                  <a:lnTo>
                    <a:pt x="458" y="14"/>
                  </a:lnTo>
                  <a:lnTo>
                    <a:pt x="464" y="10"/>
                  </a:lnTo>
                  <a:lnTo>
                    <a:pt x="470" y="10"/>
                  </a:lnTo>
                  <a:lnTo>
                    <a:pt x="476" y="10"/>
                  </a:lnTo>
                  <a:lnTo>
                    <a:pt x="486" y="14"/>
                  </a:lnTo>
                  <a:lnTo>
                    <a:pt x="496" y="22"/>
                  </a:lnTo>
                  <a:lnTo>
                    <a:pt x="496" y="22"/>
                  </a:lnTo>
                  <a:lnTo>
                    <a:pt x="498" y="38"/>
                  </a:lnTo>
                  <a:lnTo>
                    <a:pt x="498" y="44"/>
                  </a:lnTo>
                  <a:lnTo>
                    <a:pt x="500" y="48"/>
                  </a:lnTo>
                  <a:lnTo>
                    <a:pt x="510" y="56"/>
                  </a:lnTo>
                  <a:lnTo>
                    <a:pt x="528" y="68"/>
                  </a:lnTo>
                  <a:lnTo>
                    <a:pt x="528" y="68"/>
                  </a:lnTo>
                  <a:lnTo>
                    <a:pt x="564" y="82"/>
                  </a:lnTo>
                  <a:lnTo>
                    <a:pt x="564" y="82"/>
                  </a:lnTo>
                  <a:lnTo>
                    <a:pt x="594" y="82"/>
                  </a:lnTo>
                  <a:lnTo>
                    <a:pt x="594" y="82"/>
                  </a:lnTo>
                  <a:lnTo>
                    <a:pt x="608" y="76"/>
                  </a:lnTo>
                  <a:lnTo>
                    <a:pt x="622" y="72"/>
                  </a:lnTo>
                  <a:lnTo>
                    <a:pt x="638" y="68"/>
                  </a:lnTo>
                  <a:lnTo>
                    <a:pt x="658" y="66"/>
                  </a:lnTo>
                  <a:lnTo>
                    <a:pt x="658" y="66"/>
                  </a:lnTo>
                  <a:lnTo>
                    <a:pt x="678" y="56"/>
                  </a:lnTo>
                  <a:lnTo>
                    <a:pt x="686" y="54"/>
                  </a:lnTo>
                  <a:lnTo>
                    <a:pt x="694" y="54"/>
                  </a:lnTo>
                  <a:lnTo>
                    <a:pt x="700" y="54"/>
                  </a:lnTo>
                  <a:lnTo>
                    <a:pt x="710" y="56"/>
                  </a:lnTo>
                  <a:lnTo>
                    <a:pt x="734" y="68"/>
                  </a:lnTo>
                  <a:lnTo>
                    <a:pt x="734" y="68"/>
                  </a:lnTo>
                  <a:lnTo>
                    <a:pt x="776" y="68"/>
                  </a:lnTo>
                  <a:lnTo>
                    <a:pt x="776" y="68"/>
                  </a:lnTo>
                  <a:lnTo>
                    <a:pt x="784" y="60"/>
                  </a:lnTo>
                  <a:lnTo>
                    <a:pt x="788" y="54"/>
                  </a:lnTo>
                  <a:lnTo>
                    <a:pt x="794" y="48"/>
                  </a:lnTo>
                  <a:lnTo>
                    <a:pt x="804" y="44"/>
                  </a:lnTo>
                  <a:lnTo>
                    <a:pt x="804" y="44"/>
                  </a:lnTo>
                  <a:lnTo>
                    <a:pt x="824" y="28"/>
                  </a:lnTo>
                  <a:lnTo>
                    <a:pt x="834" y="22"/>
                  </a:lnTo>
                  <a:lnTo>
                    <a:pt x="844" y="18"/>
                  </a:lnTo>
                  <a:lnTo>
                    <a:pt x="854" y="18"/>
                  </a:lnTo>
                  <a:lnTo>
                    <a:pt x="866" y="18"/>
                  </a:lnTo>
                  <a:lnTo>
                    <a:pt x="882" y="24"/>
                  </a:lnTo>
                  <a:lnTo>
                    <a:pt x="898" y="30"/>
                  </a:lnTo>
                  <a:lnTo>
                    <a:pt x="898" y="30"/>
                  </a:lnTo>
                  <a:lnTo>
                    <a:pt x="926" y="30"/>
                  </a:lnTo>
                  <a:lnTo>
                    <a:pt x="956" y="26"/>
                  </a:lnTo>
                  <a:lnTo>
                    <a:pt x="986" y="24"/>
                  </a:lnTo>
                  <a:lnTo>
                    <a:pt x="1018" y="24"/>
                  </a:lnTo>
                  <a:lnTo>
                    <a:pt x="1018" y="24"/>
                  </a:lnTo>
                  <a:lnTo>
                    <a:pt x="1046" y="38"/>
                  </a:lnTo>
                  <a:lnTo>
                    <a:pt x="1046" y="38"/>
                  </a:lnTo>
                  <a:lnTo>
                    <a:pt x="1060" y="52"/>
                  </a:lnTo>
                  <a:lnTo>
                    <a:pt x="1072" y="60"/>
                  </a:lnTo>
                  <a:lnTo>
                    <a:pt x="1086" y="66"/>
                  </a:lnTo>
                  <a:lnTo>
                    <a:pt x="1086" y="66"/>
                  </a:lnTo>
                  <a:lnTo>
                    <a:pt x="1088" y="90"/>
                  </a:lnTo>
                  <a:lnTo>
                    <a:pt x="1088" y="90"/>
                  </a:lnTo>
                  <a:lnTo>
                    <a:pt x="1096" y="100"/>
                  </a:lnTo>
                  <a:lnTo>
                    <a:pt x="1106" y="114"/>
                  </a:lnTo>
                  <a:lnTo>
                    <a:pt x="1110" y="122"/>
                  </a:lnTo>
                  <a:lnTo>
                    <a:pt x="1112" y="130"/>
                  </a:lnTo>
                  <a:lnTo>
                    <a:pt x="1112" y="140"/>
                  </a:lnTo>
                  <a:lnTo>
                    <a:pt x="1110" y="152"/>
                  </a:lnTo>
                  <a:lnTo>
                    <a:pt x="1110" y="152"/>
                  </a:lnTo>
                  <a:lnTo>
                    <a:pt x="1092" y="182"/>
                  </a:lnTo>
                  <a:lnTo>
                    <a:pt x="1092" y="182"/>
                  </a:lnTo>
                  <a:lnTo>
                    <a:pt x="1092" y="220"/>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44" y="412"/>
                  </a:lnTo>
                  <a:lnTo>
                    <a:pt x="1166" y="426"/>
                  </a:lnTo>
                  <a:lnTo>
                    <a:pt x="1178" y="432"/>
                  </a:lnTo>
                  <a:lnTo>
                    <a:pt x="1192" y="440"/>
                  </a:lnTo>
                  <a:lnTo>
                    <a:pt x="1192" y="440"/>
                  </a:lnTo>
                  <a:lnTo>
                    <a:pt x="1236" y="446"/>
                  </a:lnTo>
                  <a:lnTo>
                    <a:pt x="1236" y="446"/>
                  </a:lnTo>
                  <a:lnTo>
                    <a:pt x="1244" y="460"/>
                  </a:lnTo>
                  <a:lnTo>
                    <a:pt x="1254" y="472"/>
                  </a:lnTo>
                  <a:lnTo>
                    <a:pt x="1266" y="482"/>
                  </a:lnTo>
                  <a:lnTo>
                    <a:pt x="1278" y="490"/>
                  </a:lnTo>
                  <a:lnTo>
                    <a:pt x="1292" y="496"/>
                  </a:lnTo>
                  <a:lnTo>
                    <a:pt x="1308" y="502"/>
                  </a:lnTo>
                  <a:lnTo>
                    <a:pt x="1324" y="506"/>
                  </a:lnTo>
                  <a:lnTo>
                    <a:pt x="1344" y="510"/>
                  </a:lnTo>
                  <a:lnTo>
                    <a:pt x="1344" y="510"/>
                  </a:lnTo>
                  <a:lnTo>
                    <a:pt x="1360" y="522"/>
                  </a:lnTo>
                  <a:lnTo>
                    <a:pt x="1376" y="534"/>
                  </a:lnTo>
                  <a:lnTo>
                    <a:pt x="1384" y="538"/>
                  </a:lnTo>
                  <a:lnTo>
                    <a:pt x="1394" y="542"/>
                  </a:lnTo>
                  <a:lnTo>
                    <a:pt x="1406" y="546"/>
                  </a:lnTo>
                  <a:lnTo>
                    <a:pt x="1420" y="548"/>
                  </a:lnTo>
                  <a:lnTo>
                    <a:pt x="1420" y="548"/>
                  </a:lnTo>
                  <a:lnTo>
                    <a:pt x="1528" y="546"/>
                  </a:lnTo>
                  <a:lnTo>
                    <a:pt x="1528" y="546"/>
                  </a:lnTo>
                  <a:lnTo>
                    <a:pt x="1552" y="554"/>
                  </a:lnTo>
                  <a:lnTo>
                    <a:pt x="1552" y="554"/>
                  </a:lnTo>
                  <a:lnTo>
                    <a:pt x="1586" y="576"/>
                  </a:lnTo>
                  <a:lnTo>
                    <a:pt x="1586" y="576"/>
                  </a:lnTo>
                  <a:lnTo>
                    <a:pt x="1606" y="622"/>
                  </a:lnTo>
                  <a:lnTo>
                    <a:pt x="1606" y="622"/>
                  </a:lnTo>
                  <a:lnTo>
                    <a:pt x="1610" y="640"/>
                  </a:lnTo>
                  <a:lnTo>
                    <a:pt x="1616" y="652"/>
                  </a:lnTo>
                  <a:lnTo>
                    <a:pt x="1626" y="664"/>
                  </a:lnTo>
                  <a:lnTo>
                    <a:pt x="1644" y="682"/>
                  </a:lnTo>
                  <a:lnTo>
                    <a:pt x="1644" y="682"/>
                  </a:lnTo>
                  <a:lnTo>
                    <a:pt x="1666" y="682"/>
                  </a:lnTo>
                  <a:lnTo>
                    <a:pt x="1666" y="682"/>
                  </a:lnTo>
                  <a:lnTo>
                    <a:pt x="1678" y="664"/>
                  </a:lnTo>
                  <a:lnTo>
                    <a:pt x="1678" y="664"/>
                  </a:lnTo>
                  <a:lnTo>
                    <a:pt x="1696" y="662"/>
                  </a:lnTo>
                  <a:lnTo>
                    <a:pt x="1696" y="662"/>
                  </a:lnTo>
                  <a:lnTo>
                    <a:pt x="1698" y="666"/>
                  </a:lnTo>
                  <a:lnTo>
                    <a:pt x="1698" y="670"/>
                  </a:lnTo>
                  <a:lnTo>
                    <a:pt x="1706" y="676"/>
                  </a:lnTo>
                  <a:lnTo>
                    <a:pt x="1716" y="680"/>
                  </a:lnTo>
                  <a:lnTo>
                    <a:pt x="1728" y="682"/>
                  </a:lnTo>
                  <a:lnTo>
                    <a:pt x="1728" y="682"/>
                  </a:lnTo>
                  <a:lnTo>
                    <a:pt x="1764" y="660"/>
                  </a:lnTo>
                  <a:lnTo>
                    <a:pt x="1764" y="660"/>
                  </a:lnTo>
                  <a:lnTo>
                    <a:pt x="1774" y="646"/>
                  </a:lnTo>
                  <a:lnTo>
                    <a:pt x="1784" y="632"/>
                  </a:lnTo>
                  <a:lnTo>
                    <a:pt x="1794" y="616"/>
                  </a:lnTo>
                  <a:lnTo>
                    <a:pt x="1804" y="604"/>
                  </a:lnTo>
                  <a:lnTo>
                    <a:pt x="1804" y="604"/>
                  </a:lnTo>
                  <a:lnTo>
                    <a:pt x="1808" y="602"/>
                  </a:lnTo>
                  <a:lnTo>
                    <a:pt x="1808" y="602"/>
                  </a:lnTo>
                  <a:lnTo>
                    <a:pt x="1814" y="610"/>
                  </a:lnTo>
                  <a:lnTo>
                    <a:pt x="1824" y="616"/>
                  </a:lnTo>
                  <a:lnTo>
                    <a:pt x="1848" y="632"/>
                  </a:lnTo>
                  <a:lnTo>
                    <a:pt x="1848" y="632"/>
                  </a:lnTo>
                  <a:lnTo>
                    <a:pt x="1850" y="642"/>
                  </a:lnTo>
                  <a:lnTo>
                    <a:pt x="1856" y="654"/>
                  </a:lnTo>
                  <a:lnTo>
                    <a:pt x="1868" y="676"/>
                  </a:lnTo>
                  <a:lnTo>
                    <a:pt x="1886" y="698"/>
                  </a:lnTo>
                  <a:lnTo>
                    <a:pt x="1906" y="722"/>
                  </a:lnTo>
                  <a:lnTo>
                    <a:pt x="1906" y="722"/>
                  </a:lnTo>
                  <a:lnTo>
                    <a:pt x="1926" y="788"/>
                  </a:lnTo>
                  <a:lnTo>
                    <a:pt x="1926" y="788"/>
                  </a:lnTo>
                  <a:lnTo>
                    <a:pt x="1934" y="800"/>
                  </a:lnTo>
                  <a:lnTo>
                    <a:pt x="1942" y="814"/>
                  </a:lnTo>
                  <a:lnTo>
                    <a:pt x="1948" y="830"/>
                  </a:lnTo>
                  <a:lnTo>
                    <a:pt x="1950" y="840"/>
                  </a:lnTo>
                  <a:lnTo>
                    <a:pt x="1950" y="850"/>
                  </a:lnTo>
                  <a:lnTo>
                    <a:pt x="1950" y="850"/>
                  </a:lnTo>
                  <a:lnTo>
                    <a:pt x="1938" y="866"/>
                  </a:lnTo>
                  <a:lnTo>
                    <a:pt x="1930" y="878"/>
                  </a:lnTo>
                  <a:lnTo>
                    <a:pt x="1928" y="892"/>
                  </a:lnTo>
                  <a:lnTo>
                    <a:pt x="1928" y="918"/>
                  </a:lnTo>
                  <a:lnTo>
                    <a:pt x="1928" y="918"/>
                  </a:lnTo>
                  <a:lnTo>
                    <a:pt x="1932" y="932"/>
                  </a:lnTo>
                  <a:lnTo>
                    <a:pt x="1938" y="948"/>
                  </a:lnTo>
                  <a:lnTo>
                    <a:pt x="1940" y="958"/>
                  </a:lnTo>
                  <a:lnTo>
                    <a:pt x="1942" y="966"/>
                  </a:lnTo>
                  <a:lnTo>
                    <a:pt x="1940" y="976"/>
                  </a:lnTo>
                  <a:lnTo>
                    <a:pt x="1938" y="986"/>
                  </a:lnTo>
                  <a:lnTo>
                    <a:pt x="1938" y="986"/>
                  </a:lnTo>
                  <a:lnTo>
                    <a:pt x="1938" y="1008"/>
                  </a:lnTo>
                  <a:lnTo>
                    <a:pt x="1938" y="1008"/>
                  </a:lnTo>
                  <a:lnTo>
                    <a:pt x="1932" y="1008"/>
                  </a:lnTo>
                  <a:lnTo>
                    <a:pt x="1932" y="1008"/>
                  </a:lnTo>
                  <a:lnTo>
                    <a:pt x="1932" y="1004"/>
                  </a:lnTo>
                  <a:lnTo>
                    <a:pt x="1930" y="1002"/>
                  </a:lnTo>
                  <a:lnTo>
                    <a:pt x="1924" y="996"/>
                  </a:lnTo>
                  <a:lnTo>
                    <a:pt x="1918" y="992"/>
                  </a:lnTo>
                  <a:lnTo>
                    <a:pt x="1912" y="988"/>
                  </a:lnTo>
                  <a:lnTo>
                    <a:pt x="1912" y="988"/>
                  </a:lnTo>
                  <a:lnTo>
                    <a:pt x="1896" y="990"/>
                  </a:lnTo>
                  <a:lnTo>
                    <a:pt x="1886" y="994"/>
                  </a:lnTo>
                  <a:lnTo>
                    <a:pt x="1880" y="998"/>
                  </a:lnTo>
                  <a:lnTo>
                    <a:pt x="1872" y="1006"/>
                  </a:lnTo>
                  <a:lnTo>
                    <a:pt x="1872" y="1006"/>
                  </a:lnTo>
                  <a:lnTo>
                    <a:pt x="1872" y="1018"/>
                  </a:lnTo>
                  <a:lnTo>
                    <a:pt x="1876" y="1032"/>
                  </a:lnTo>
                  <a:lnTo>
                    <a:pt x="1882" y="1066"/>
                  </a:lnTo>
                  <a:lnTo>
                    <a:pt x="1882" y="1066"/>
                  </a:lnTo>
                  <a:lnTo>
                    <a:pt x="1880" y="1092"/>
                  </a:lnTo>
                  <a:lnTo>
                    <a:pt x="1880" y="1092"/>
                  </a:lnTo>
                  <a:lnTo>
                    <a:pt x="1866" y="1096"/>
                  </a:lnTo>
                  <a:lnTo>
                    <a:pt x="1866" y="1096"/>
                  </a:lnTo>
                  <a:lnTo>
                    <a:pt x="1842" y="1096"/>
                  </a:lnTo>
                  <a:lnTo>
                    <a:pt x="1842" y="1096"/>
                  </a:lnTo>
                  <a:lnTo>
                    <a:pt x="1810" y="1054"/>
                  </a:lnTo>
                  <a:lnTo>
                    <a:pt x="1810" y="1054"/>
                  </a:lnTo>
                  <a:lnTo>
                    <a:pt x="1796" y="1050"/>
                  </a:lnTo>
                  <a:lnTo>
                    <a:pt x="1782" y="1048"/>
                  </a:lnTo>
                  <a:lnTo>
                    <a:pt x="1772" y="1052"/>
                  </a:lnTo>
                  <a:lnTo>
                    <a:pt x="1762" y="1058"/>
                  </a:lnTo>
                  <a:lnTo>
                    <a:pt x="1756" y="1068"/>
                  </a:lnTo>
                  <a:lnTo>
                    <a:pt x="1752" y="1078"/>
                  </a:lnTo>
                  <a:lnTo>
                    <a:pt x="1752" y="1092"/>
                  </a:lnTo>
                  <a:lnTo>
                    <a:pt x="1754" y="1108"/>
                  </a:lnTo>
                  <a:lnTo>
                    <a:pt x="1754" y="1108"/>
                  </a:lnTo>
                  <a:lnTo>
                    <a:pt x="1748" y="1116"/>
                  </a:lnTo>
                  <a:lnTo>
                    <a:pt x="1744" y="1124"/>
                  </a:lnTo>
                  <a:lnTo>
                    <a:pt x="1744" y="1124"/>
                  </a:lnTo>
                  <a:lnTo>
                    <a:pt x="1730" y="1122"/>
                  </a:lnTo>
                  <a:lnTo>
                    <a:pt x="1718" y="1118"/>
                  </a:lnTo>
                  <a:lnTo>
                    <a:pt x="1706" y="1112"/>
                  </a:lnTo>
                  <a:lnTo>
                    <a:pt x="1700" y="1108"/>
                  </a:lnTo>
                  <a:lnTo>
                    <a:pt x="1700" y="1108"/>
                  </a:lnTo>
                  <a:lnTo>
                    <a:pt x="1696" y="1086"/>
                  </a:lnTo>
                  <a:lnTo>
                    <a:pt x="1696" y="1086"/>
                  </a:lnTo>
                  <a:lnTo>
                    <a:pt x="1678" y="1076"/>
                  </a:lnTo>
                  <a:lnTo>
                    <a:pt x="1660" y="1070"/>
                  </a:lnTo>
                  <a:lnTo>
                    <a:pt x="1632" y="1060"/>
                  </a:lnTo>
                  <a:lnTo>
                    <a:pt x="1632" y="1060"/>
                  </a:lnTo>
                  <a:lnTo>
                    <a:pt x="1620" y="1046"/>
                  </a:lnTo>
                  <a:lnTo>
                    <a:pt x="1620" y="1046"/>
                  </a:lnTo>
                  <a:lnTo>
                    <a:pt x="1600" y="1046"/>
                  </a:lnTo>
                  <a:lnTo>
                    <a:pt x="1594" y="1048"/>
                  </a:lnTo>
                  <a:lnTo>
                    <a:pt x="1588" y="1050"/>
                  </a:lnTo>
                  <a:lnTo>
                    <a:pt x="1580" y="1058"/>
                  </a:lnTo>
                  <a:lnTo>
                    <a:pt x="1566" y="1070"/>
                  </a:lnTo>
                  <a:lnTo>
                    <a:pt x="1566" y="1070"/>
                  </a:lnTo>
                  <a:lnTo>
                    <a:pt x="1522" y="1094"/>
                  </a:lnTo>
                  <a:lnTo>
                    <a:pt x="1522" y="1094"/>
                  </a:lnTo>
                  <a:lnTo>
                    <a:pt x="1504" y="1100"/>
                  </a:lnTo>
                  <a:lnTo>
                    <a:pt x="1498" y="1102"/>
                  </a:lnTo>
                  <a:lnTo>
                    <a:pt x="1492" y="1106"/>
                  </a:lnTo>
                  <a:lnTo>
                    <a:pt x="1486" y="1116"/>
                  </a:lnTo>
                  <a:lnTo>
                    <a:pt x="1474" y="1132"/>
                  </a:lnTo>
                  <a:lnTo>
                    <a:pt x="1474" y="1132"/>
                  </a:lnTo>
                  <a:lnTo>
                    <a:pt x="1450" y="1134"/>
                  </a:lnTo>
                  <a:lnTo>
                    <a:pt x="1442" y="1138"/>
                  </a:lnTo>
                  <a:lnTo>
                    <a:pt x="1436" y="1140"/>
                  </a:lnTo>
                  <a:lnTo>
                    <a:pt x="1430" y="1144"/>
                  </a:lnTo>
                  <a:lnTo>
                    <a:pt x="1424" y="1150"/>
                  </a:lnTo>
                  <a:lnTo>
                    <a:pt x="1410" y="1170"/>
                  </a:lnTo>
                  <a:lnTo>
                    <a:pt x="1410" y="1170"/>
                  </a:lnTo>
                  <a:lnTo>
                    <a:pt x="1400" y="1178"/>
                  </a:lnTo>
                  <a:lnTo>
                    <a:pt x="1400" y="1178"/>
                  </a:lnTo>
                  <a:lnTo>
                    <a:pt x="1382" y="1182"/>
                  </a:lnTo>
                  <a:lnTo>
                    <a:pt x="1368" y="1186"/>
                  </a:lnTo>
                  <a:lnTo>
                    <a:pt x="1342" y="1194"/>
                  </a:lnTo>
                  <a:lnTo>
                    <a:pt x="1342" y="1194"/>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4" name="Freeform 21">
              <a:extLst>
                <a:ext uri="{FF2B5EF4-FFF2-40B4-BE49-F238E27FC236}">
                  <a16:creationId xmlns:a16="http://schemas.microsoft.com/office/drawing/2014/main" id="{10D391C4-CA07-224D-8C22-D609A29C7A1A}"/>
                </a:ext>
              </a:extLst>
            </p:cNvPr>
            <p:cNvSpPr>
              <a:spLocks/>
            </p:cNvSpPr>
            <p:nvPr/>
          </p:nvSpPr>
          <p:spPr bwMode="auto">
            <a:xfrm>
              <a:off x="3779421" y="3575360"/>
              <a:ext cx="329491" cy="325871"/>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4" h="360">
                  <a:moveTo>
                    <a:pt x="158" y="360"/>
                  </a:moveTo>
                  <a:lnTo>
                    <a:pt x="158" y="360"/>
                  </a:lnTo>
                  <a:lnTo>
                    <a:pt x="138" y="356"/>
                  </a:lnTo>
                  <a:lnTo>
                    <a:pt x="126" y="352"/>
                  </a:lnTo>
                  <a:lnTo>
                    <a:pt x="116" y="346"/>
                  </a:lnTo>
                  <a:lnTo>
                    <a:pt x="108" y="340"/>
                  </a:lnTo>
                  <a:lnTo>
                    <a:pt x="108" y="340"/>
                  </a:lnTo>
                  <a:lnTo>
                    <a:pt x="86" y="274"/>
                  </a:lnTo>
                  <a:lnTo>
                    <a:pt x="86" y="274"/>
                  </a:lnTo>
                  <a:lnTo>
                    <a:pt x="66" y="258"/>
                  </a:lnTo>
                  <a:lnTo>
                    <a:pt x="66" y="258"/>
                  </a:lnTo>
                  <a:lnTo>
                    <a:pt x="48" y="256"/>
                  </a:lnTo>
                  <a:lnTo>
                    <a:pt x="48" y="256"/>
                  </a:lnTo>
                  <a:lnTo>
                    <a:pt x="50" y="240"/>
                  </a:lnTo>
                  <a:lnTo>
                    <a:pt x="46" y="226"/>
                  </a:lnTo>
                  <a:lnTo>
                    <a:pt x="40" y="212"/>
                  </a:lnTo>
                  <a:lnTo>
                    <a:pt x="34" y="200"/>
                  </a:lnTo>
                  <a:lnTo>
                    <a:pt x="24" y="188"/>
                  </a:lnTo>
                  <a:lnTo>
                    <a:pt x="14" y="178"/>
                  </a:lnTo>
                  <a:lnTo>
                    <a:pt x="0" y="162"/>
                  </a:lnTo>
                  <a:lnTo>
                    <a:pt x="0" y="162"/>
                  </a:lnTo>
                  <a:lnTo>
                    <a:pt x="0" y="156"/>
                  </a:lnTo>
                  <a:lnTo>
                    <a:pt x="2" y="150"/>
                  </a:lnTo>
                  <a:lnTo>
                    <a:pt x="10" y="140"/>
                  </a:lnTo>
                  <a:lnTo>
                    <a:pt x="18" y="130"/>
                  </a:lnTo>
                  <a:lnTo>
                    <a:pt x="26" y="122"/>
                  </a:lnTo>
                  <a:lnTo>
                    <a:pt x="26" y="122"/>
                  </a:lnTo>
                  <a:lnTo>
                    <a:pt x="26" y="114"/>
                  </a:lnTo>
                  <a:lnTo>
                    <a:pt x="28" y="110"/>
                  </a:lnTo>
                  <a:lnTo>
                    <a:pt x="32" y="104"/>
                  </a:lnTo>
                  <a:lnTo>
                    <a:pt x="36" y="102"/>
                  </a:lnTo>
                  <a:lnTo>
                    <a:pt x="48" y="94"/>
                  </a:lnTo>
                  <a:lnTo>
                    <a:pt x="58" y="88"/>
                  </a:lnTo>
                  <a:lnTo>
                    <a:pt x="58" y="88"/>
                  </a:lnTo>
                  <a:lnTo>
                    <a:pt x="70" y="68"/>
                  </a:lnTo>
                  <a:lnTo>
                    <a:pt x="70" y="68"/>
                  </a:lnTo>
                  <a:lnTo>
                    <a:pt x="70" y="38"/>
                  </a:lnTo>
                  <a:lnTo>
                    <a:pt x="70" y="24"/>
                  </a:lnTo>
                  <a:lnTo>
                    <a:pt x="72" y="16"/>
                  </a:lnTo>
                  <a:lnTo>
                    <a:pt x="72" y="16"/>
                  </a:lnTo>
                  <a:lnTo>
                    <a:pt x="80" y="14"/>
                  </a:lnTo>
                  <a:lnTo>
                    <a:pt x="90" y="8"/>
                  </a:lnTo>
                  <a:lnTo>
                    <a:pt x="94" y="6"/>
                  </a:lnTo>
                  <a:lnTo>
                    <a:pt x="100" y="6"/>
                  </a:lnTo>
                  <a:lnTo>
                    <a:pt x="106" y="6"/>
                  </a:lnTo>
                  <a:lnTo>
                    <a:pt x="112" y="10"/>
                  </a:lnTo>
                  <a:lnTo>
                    <a:pt x="112" y="10"/>
                  </a:lnTo>
                  <a:lnTo>
                    <a:pt x="140" y="10"/>
                  </a:lnTo>
                  <a:lnTo>
                    <a:pt x="140" y="10"/>
                  </a:lnTo>
                  <a:lnTo>
                    <a:pt x="146" y="6"/>
                  </a:lnTo>
                  <a:lnTo>
                    <a:pt x="152" y="2"/>
                  </a:lnTo>
                  <a:lnTo>
                    <a:pt x="160" y="0"/>
                  </a:lnTo>
                  <a:lnTo>
                    <a:pt x="168" y="0"/>
                  </a:lnTo>
                  <a:lnTo>
                    <a:pt x="186" y="4"/>
                  </a:lnTo>
                  <a:lnTo>
                    <a:pt x="202" y="8"/>
                  </a:lnTo>
                  <a:lnTo>
                    <a:pt x="202" y="8"/>
                  </a:lnTo>
                  <a:lnTo>
                    <a:pt x="212" y="16"/>
                  </a:lnTo>
                  <a:lnTo>
                    <a:pt x="224" y="22"/>
                  </a:lnTo>
                  <a:lnTo>
                    <a:pt x="230" y="24"/>
                  </a:lnTo>
                  <a:lnTo>
                    <a:pt x="238" y="26"/>
                  </a:lnTo>
                  <a:lnTo>
                    <a:pt x="246" y="24"/>
                  </a:lnTo>
                  <a:lnTo>
                    <a:pt x="254" y="22"/>
                  </a:lnTo>
                  <a:lnTo>
                    <a:pt x="254" y="22"/>
                  </a:lnTo>
                  <a:lnTo>
                    <a:pt x="264" y="14"/>
                  </a:lnTo>
                  <a:lnTo>
                    <a:pt x="274" y="4"/>
                  </a:lnTo>
                  <a:lnTo>
                    <a:pt x="280" y="2"/>
                  </a:lnTo>
                  <a:lnTo>
                    <a:pt x="286" y="0"/>
                  </a:lnTo>
                  <a:lnTo>
                    <a:pt x="292" y="2"/>
                  </a:lnTo>
                  <a:lnTo>
                    <a:pt x="300" y="8"/>
                  </a:lnTo>
                  <a:lnTo>
                    <a:pt x="300" y="8"/>
                  </a:lnTo>
                  <a:lnTo>
                    <a:pt x="324" y="18"/>
                  </a:lnTo>
                  <a:lnTo>
                    <a:pt x="324" y="18"/>
                  </a:lnTo>
                  <a:lnTo>
                    <a:pt x="364" y="22"/>
                  </a:lnTo>
                  <a:lnTo>
                    <a:pt x="364" y="22"/>
                  </a:lnTo>
                  <a:lnTo>
                    <a:pt x="360" y="28"/>
                  </a:lnTo>
                  <a:lnTo>
                    <a:pt x="352" y="34"/>
                  </a:lnTo>
                  <a:lnTo>
                    <a:pt x="332" y="48"/>
                  </a:lnTo>
                  <a:lnTo>
                    <a:pt x="324" y="58"/>
                  </a:lnTo>
                  <a:lnTo>
                    <a:pt x="318" y="66"/>
                  </a:lnTo>
                  <a:lnTo>
                    <a:pt x="316" y="72"/>
                  </a:lnTo>
                  <a:lnTo>
                    <a:pt x="316" y="76"/>
                  </a:lnTo>
                  <a:lnTo>
                    <a:pt x="316" y="80"/>
                  </a:lnTo>
                  <a:lnTo>
                    <a:pt x="320" y="84"/>
                  </a:lnTo>
                  <a:lnTo>
                    <a:pt x="320" y="84"/>
                  </a:lnTo>
                  <a:lnTo>
                    <a:pt x="350" y="84"/>
                  </a:lnTo>
                  <a:lnTo>
                    <a:pt x="350" y="84"/>
                  </a:lnTo>
                  <a:lnTo>
                    <a:pt x="362" y="72"/>
                  </a:lnTo>
                  <a:lnTo>
                    <a:pt x="362" y="72"/>
                  </a:lnTo>
                  <a:lnTo>
                    <a:pt x="364" y="82"/>
                  </a:lnTo>
                  <a:lnTo>
                    <a:pt x="364" y="90"/>
                  </a:lnTo>
                  <a:lnTo>
                    <a:pt x="360" y="96"/>
                  </a:lnTo>
                  <a:lnTo>
                    <a:pt x="360" y="96"/>
                  </a:lnTo>
                  <a:lnTo>
                    <a:pt x="346" y="100"/>
                  </a:lnTo>
                  <a:lnTo>
                    <a:pt x="338" y="104"/>
                  </a:lnTo>
                  <a:lnTo>
                    <a:pt x="322" y="112"/>
                  </a:lnTo>
                  <a:lnTo>
                    <a:pt x="322" y="112"/>
                  </a:lnTo>
                  <a:lnTo>
                    <a:pt x="324" y="132"/>
                  </a:lnTo>
                  <a:lnTo>
                    <a:pt x="324" y="132"/>
                  </a:lnTo>
                  <a:lnTo>
                    <a:pt x="344" y="142"/>
                  </a:lnTo>
                  <a:lnTo>
                    <a:pt x="344" y="142"/>
                  </a:lnTo>
                  <a:lnTo>
                    <a:pt x="340" y="166"/>
                  </a:lnTo>
                  <a:lnTo>
                    <a:pt x="340" y="196"/>
                  </a:lnTo>
                  <a:lnTo>
                    <a:pt x="340" y="196"/>
                  </a:lnTo>
                  <a:lnTo>
                    <a:pt x="342" y="204"/>
                  </a:lnTo>
                  <a:lnTo>
                    <a:pt x="344" y="214"/>
                  </a:lnTo>
                  <a:lnTo>
                    <a:pt x="342" y="228"/>
                  </a:lnTo>
                  <a:lnTo>
                    <a:pt x="340" y="232"/>
                  </a:lnTo>
                  <a:lnTo>
                    <a:pt x="338" y="238"/>
                  </a:lnTo>
                  <a:lnTo>
                    <a:pt x="338" y="238"/>
                  </a:lnTo>
                  <a:lnTo>
                    <a:pt x="330" y="240"/>
                  </a:lnTo>
                  <a:lnTo>
                    <a:pt x="330" y="240"/>
                  </a:lnTo>
                  <a:lnTo>
                    <a:pt x="328" y="226"/>
                  </a:lnTo>
                  <a:lnTo>
                    <a:pt x="328" y="226"/>
                  </a:lnTo>
                  <a:lnTo>
                    <a:pt x="324" y="224"/>
                  </a:lnTo>
                  <a:lnTo>
                    <a:pt x="320" y="224"/>
                  </a:lnTo>
                  <a:lnTo>
                    <a:pt x="312" y="226"/>
                  </a:lnTo>
                  <a:lnTo>
                    <a:pt x="304" y="232"/>
                  </a:lnTo>
                  <a:lnTo>
                    <a:pt x="296" y="240"/>
                  </a:lnTo>
                  <a:lnTo>
                    <a:pt x="280" y="256"/>
                  </a:lnTo>
                  <a:lnTo>
                    <a:pt x="270" y="268"/>
                  </a:lnTo>
                  <a:lnTo>
                    <a:pt x="270" y="268"/>
                  </a:lnTo>
                  <a:lnTo>
                    <a:pt x="266" y="278"/>
                  </a:lnTo>
                  <a:lnTo>
                    <a:pt x="262" y="286"/>
                  </a:lnTo>
                  <a:lnTo>
                    <a:pt x="262" y="286"/>
                  </a:lnTo>
                  <a:lnTo>
                    <a:pt x="260" y="344"/>
                  </a:lnTo>
                  <a:lnTo>
                    <a:pt x="260" y="344"/>
                  </a:lnTo>
                  <a:lnTo>
                    <a:pt x="250" y="342"/>
                  </a:lnTo>
                  <a:lnTo>
                    <a:pt x="250" y="342"/>
                  </a:lnTo>
                  <a:lnTo>
                    <a:pt x="222" y="344"/>
                  </a:lnTo>
                  <a:lnTo>
                    <a:pt x="200" y="346"/>
                  </a:lnTo>
                  <a:lnTo>
                    <a:pt x="180" y="352"/>
                  </a:lnTo>
                  <a:lnTo>
                    <a:pt x="158" y="360"/>
                  </a:lnTo>
                  <a:lnTo>
                    <a:pt x="158" y="360"/>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5" name="Freeform 22">
              <a:extLst>
                <a:ext uri="{FF2B5EF4-FFF2-40B4-BE49-F238E27FC236}">
                  <a16:creationId xmlns:a16="http://schemas.microsoft.com/office/drawing/2014/main" id="{ED3DF896-EFE6-824B-8D9A-5479A5CB3088}"/>
                </a:ext>
              </a:extLst>
            </p:cNvPr>
            <p:cNvSpPr>
              <a:spLocks/>
            </p:cNvSpPr>
            <p:nvPr/>
          </p:nvSpPr>
          <p:spPr bwMode="auto">
            <a:xfrm>
              <a:off x="2646117" y="3454064"/>
              <a:ext cx="418200" cy="434494"/>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14" y="346"/>
                  </a:lnTo>
                  <a:lnTo>
                    <a:pt x="202" y="358"/>
                  </a:lnTo>
                  <a:lnTo>
                    <a:pt x="198" y="364"/>
                  </a:lnTo>
                  <a:lnTo>
                    <a:pt x="196" y="376"/>
                  </a:lnTo>
                  <a:lnTo>
                    <a:pt x="196" y="376"/>
                  </a:lnTo>
                  <a:lnTo>
                    <a:pt x="188" y="390"/>
                  </a:lnTo>
                  <a:lnTo>
                    <a:pt x="176" y="402"/>
                  </a:lnTo>
                  <a:lnTo>
                    <a:pt x="152" y="424"/>
                  </a:lnTo>
                  <a:lnTo>
                    <a:pt x="152" y="424"/>
                  </a:lnTo>
                  <a:lnTo>
                    <a:pt x="152" y="428"/>
                  </a:lnTo>
                  <a:lnTo>
                    <a:pt x="152" y="428"/>
                  </a:lnTo>
                  <a:lnTo>
                    <a:pt x="146" y="428"/>
                  </a:lnTo>
                  <a:lnTo>
                    <a:pt x="144" y="430"/>
                  </a:lnTo>
                  <a:lnTo>
                    <a:pt x="140" y="434"/>
                  </a:lnTo>
                  <a:lnTo>
                    <a:pt x="140" y="434"/>
                  </a:lnTo>
                  <a:lnTo>
                    <a:pt x="118" y="442"/>
                  </a:lnTo>
                  <a:lnTo>
                    <a:pt x="118" y="442"/>
                  </a:lnTo>
                  <a:lnTo>
                    <a:pt x="94" y="440"/>
                  </a:lnTo>
                  <a:lnTo>
                    <a:pt x="72" y="434"/>
                  </a:lnTo>
                  <a:lnTo>
                    <a:pt x="54" y="426"/>
                  </a:lnTo>
                  <a:lnTo>
                    <a:pt x="46" y="422"/>
                  </a:lnTo>
                  <a:lnTo>
                    <a:pt x="38" y="416"/>
                  </a:lnTo>
                  <a:lnTo>
                    <a:pt x="38" y="416"/>
                  </a:lnTo>
                  <a:lnTo>
                    <a:pt x="46" y="400"/>
                  </a:lnTo>
                  <a:lnTo>
                    <a:pt x="46" y="386"/>
                  </a:lnTo>
                  <a:lnTo>
                    <a:pt x="44" y="374"/>
                  </a:lnTo>
                  <a:lnTo>
                    <a:pt x="42" y="360"/>
                  </a:lnTo>
                  <a:lnTo>
                    <a:pt x="42" y="360"/>
                  </a:lnTo>
                  <a:lnTo>
                    <a:pt x="16" y="336"/>
                  </a:lnTo>
                  <a:lnTo>
                    <a:pt x="8" y="324"/>
                  </a:lnTo>
                  <a:lnTo>
                    <a:pt x="2" y="312"/>
                  </a:lnTo>
                  <a:lnTo>
                    <a:pt x="2" y="312"/>
                  </a:lnTo>
                  <a:lnTo>
                    <a:pt x="10" y="228"/>
                  </a:lnTo>
                  <a:lnTo>
                    <a:pt x="10" y="228"/>
                  </a:lnTo>
                  <a:lnTo>
                    <a:pt x="2" y="194"/>
                  </a:lnTo>
                  <a:lnTo>
                    <a:pt x="0" y="182"/>
                  </a:lnTo>
                  <a:lnTo>
                    <a:pt x="0" y="168"/>
                  </a:lnTo>
                  <a:lnTo>
                    <a:pt x="0" y="168"/>
                  </a:lnTo>
                  <a:lnTo>
                    <a:pt x="4" y="166"/>
                  </a:lnTo>
                  <a:lnTo>
                    <a:pt x="4" y="166"/>
                  </a:lnTo>
                  <a:lnTo>
                    <a:pt x="38" y="188"/>
                  </a:lnTo>
                  <a:lnTo>
                    <a:pt x="38" y="188"/>
                  </a:lnTo>
                  <a:lnTo>
                    <a:pt x="64" y="212"/>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176" y="116"/>
                  </a:lnTo>
                  <a:lnTo>
                    <a:pt x="210" y="62"/>
                  </a:lnTo>
                  <a:lnTo>
                    <a:pt x="210" y="62"/>
                  </a:lnTo>
                  <a:lnTo>
                    <a:pt x="210" y="16"/>
                  </a:lnTo>
                  <a:lnTo>
                    <a:pt x="210" y="16"/>
                  </a:lnTo>
                  <a:lnTo>
                    <a:pt x="232" y="4"/>
                  </a:lnTo>
                  <a:lnTo>
                    <a:pt x="232" y="4"/>
                  </a:lnTo>
                  <a:lnTo>
                    <a:pt x="252" y="2"/>
                  </a:lnTo>
                  <a:lnTo>
                    <a:pt x="272" y="0"/>
                  </a:lnTo>
                  <a:lnTo>
                    <a:pt x="284" y="2"/>
                  </a:lnTo>
                  <a:lnTo>
                    <a:pt x="294" y="4"/>
                  </a:lnTo>
                  <a:lnTo>
                    <a:pt x="306" y="10"/>
                  </a:lnTo>
                  <a:lnTo>
                    <a:pt x="318" y="18"/>
                  </a:lnTo>
                  <a:lnTo>
                    <a:pt x="318" y="18"/>
                  </a:lnTo>
                  <a:lnTo>
                    <a:pt x="352" y="50"/>
                  </a:lnTo>
                  <a:lnTo>
                    <a:pt x="352" y="50"/>
                  </a:lnTo>
                  <a:lnTo>
                    <a:pt x="394" y="60"/>
                  </a:lnTo>
                  <a:lnTo>
                    <a:pt x="394" y="60"/>
                  </a:lnTo>
                  <a:lnTo>
                    <a:pt x="412" y="70"/>
                  </a:lnTo>
                  <a:lnTo>
                    <a:pt x="434" y="88"/>
                  </a:lnTo>
                  <a:lnTo>
                    <a:pt x="444" y="98"/>
                  </a:lnTo>
                  <a:lnTo>
                    <a:pt x="454" y="110"/>
                  </a:lnTo>
                  <a:lnTo>
                    <a:pt x="460" y="122"/>
                  </a:lnTo>
                  <a:lnTo>
                    <a:pt x="462" y="134"/>
                  </a:lnTo>
                  <a:lnTo>
                    <a:pt x="462" y="134"/>
                  </a:lnTo>
                  <a:lnTo>
                    <a:pt x="444" y="146"/>
                  </a:lnTo>
                  <a:lnTo>
                    <a:pt x="430" y="158"/>
                  </a:lnTo>
                  <a:lnTo>
                    <a:pt x="416" y="170"/>
                  </a:lnTo>
                  <a:lnTo>
                    <a:pt x="402" y="182"/>
                  </a:lnTo>
                  <a:lnTo>
                    <a:pt x="402" y="182"/>
                  </a:lnTo>
                  <a:lnTo>
                    <a:pt x="386" y="186"/>
                  </a:lnTo>
                  <a:lnTo>
                    <a:pt x="368" y="188"/>
                  </a:lnTo>
                  <a:lnTo>
                    <a:pt x="336" y="188"/>
                  </a:lnTo>
                  <a:lnTo>
                    <a:pt x="322" y="186"/>
                  </a:lnTo>
                  <a:lnTo>
                    <a:pt x="306" y="188"/>
                  </a:lnTo>
                  <a:lnTo>
                    <a:pt x="292" y="192"/>
                  </a:lnTo>
                  <a:lnTo>
                    <a:pt x="280" y="198"/>
                  </a:lnTo>
                  <a:lnTo>
                    <a:pt x="280" y="198"/>
                  </a:lnTo>
                  <a:lnTo>
                    <a:pt x="284" y="218"/>
                  </a:lnTo>
                  <a:lnTo>
                    <a:pt x="284" y="218"/>
                  </a:lnTo>
                  <a:lnTo>
                    <a:pt x="288" y="228"/>
                  </a:lnTo>
                  <a:lnTo>
                    <a:pt x="288" y="236"/>
                  </a:lnTo>
                  <a:lnTo>
                    <a:pt x="284" y="256"/>
                  </a:lnTo>
                  <a:lnTo>
                    <a:pt x="282" y="266"/>
                  </a:lnTo>
                  <a:lnTo>
                    <a:pt x="284" y="276"/>
                  </a:lnTo>
                  <a:lnTo>
                    <a:pt x="290" y="286"/>
                  </a:lnTo>
                  <a:lnTo>
                    <a:pt x="304" y="296"/>
                  </a:lnTo>
                  <a:lnTo>
                    <a:pt x="304" y="296"/>
                  </a:lnTo>
                  <a:lnTo>
                    <a:pt x="334" y="324"/>
                  </a:lnTo>
                  <a:lnTo>
                    <a:pt x="334" y="324"/>
                  </a:lnTo>
                  <a:lnTo>
                    <a:pt x="362" y="364"/>
                  </a:lnTo>
                  <a:lnTo>
                    <a:pt x="362" y="364"/>
                  </a:lnTo>
                  <a:lnTo>
                    <a:pt x="372" y="400"/>
                  </a:lnTo>
                  <a:lnTo>
                    <a:pt x="372" y="400"/>
                  </a:lnTo>
                  <a:lnTo>
                    <a:pt x="372" y="480"/>
                  </a:lnTo>
                  <a:lnTo>
                    <a:pt x="372" y="480"/>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6" name="Freeform 23">
              <a:extLst>
                <a:ext uri="{FF2B5EF4-FFF2-40B4-BE49-F238E27FC236}">
                  <a16:creationId xmlns:a16="http://schemas.microsoft.com/office/drawing/2014/main" id="{82F16BC3-C121-684A-8225-E3D45A5EFE8D}"/>
                </a:ext>
              </a:extLst>
            </p:cNvPr>
            <p:cNvSpPr>
              <a:spLocks/>
            </p:cNvSpPr>
            <p:nvPr/>
          </p:nvSpPr>
          <p:spPr bwMode="auto">
            <a:xfrm>
              <a:off x="2910434" y="3358113"/>
              <a:ext cx="682517" cy="421821"/>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4" h="466">
                  <a:moveTo>
                    <a:pt x="80" y="466"/>
                  </a:moveTo>
                  <a:lnTo>
                    <a:pt x="80" y="466"/>
                  </a:lnTo>
                  <a:lnTo>
                    <a:pt x="72" y="452"/>
                  </a:lnTo>
                  <a:lnTo>
                    <a:pt x="64" y="440"/>
                  </a:lnTo>
                  <a:lnTo>
                    <a:pt x="44" y="418"/>
                  </a:lnTo>
                  <a:lnTo>
                    <a:pt x="4" y="380"/>
                  </a:lnTo>
                  <a:lnTo>
                    <a:pt x="4" y="380"/>
                  </a:lnTo>
                  <a:lnTo>
                    <a:pt x="2" y="368"/>
                  </a:lnTo>
                  <a:lnTo>
                    <a:pt x="2" y="362"/>
                  </a:lnTo>
                  <a:lnTo>
                    <a:pt x="4" y="356"/>
                  </a:lnTo>
                  <a:lnTo>
                    <a:pt x="6" y="348"/>
                  </a:lnTo>
                  <a:lnTo>
                    <a:pt x="6" y="348"/>
                  </a:lnTo>
                  <a:lnTo>
                    <a:pt x="8" y="328"/>
                  </a:lnTo>
                  <a:lnTo>
                    <a:pt x="8" y="328"/>
                  </a:lnTo>
                  <a:lnTo>
                    <a:pt x="0" y="310"/>
                  </a:lnTo>
                  <a:lnTo>
                    <a:pt x="0" y="310"/>
                  </a:lnTo>
                  <a:lnTo>
                    <a:pt x="6" y="306"/>
                  </a:lnTo>
                  <a:lnTo>
                    <a:pt x="18" y="304"/>
                  </a:lnTo>
                  <a:lnTo>
                    <a:pt x="44" y="302"/>
                  </a:lnTo>
                  <a:lnTo>
                    <a:pt x="96" y="304"/>
                  </a:lnTo>
                  <a:lnTo>
                    <a:pt x="96" y="304"/>
                  </a:lnTo>
                  <a:lnTo>
                    <a:pt x="112" y="298"/>
                  </a:lnTo>
                  <a:lnTo>
                    <a:pt x="126" y="288"/>
                  </a:lnTo>
                  <a:lnTo>
                    <a:pt x="138" y="276"/>
                  </a:lnTo>
                  <a:lnTo>
                    <a:pt x="152" y="264"/>
                  </a:lnTo>
                  <a:lnTo>
                    <a:pt x="152" y="264"/>
                  </a:lnTo>
                  <a:lnTo>
                    <a:pt x="178" y="244"/>
                  </a:lnTo>
                  <a:lnTo>
                    <a:pt x="178" y="244"/>
                  </a:lnTo>
                  <a:lnTo>
                    <a:pt x="180" y="226"/>
                  </a:lnTo>
                  <a:lnTo>
                    <a:pt x="180" y="226"/>
                  </a:lnTo>
                  <a:lnTo>
                    <a:pt x="162" y="200"/>
                  </a:lnTo>
                  <a:lnTo>
                    <a:pt x="144" y="182"/>
                  </a:lnTo>
                  <a:lnTo>
                    <a:pt x="126" y="166"/>
                  </a:lnTo>
                  <a:lnTo>
                    <a:pt x="106" y="156"/>
                  </a:lnTo>
                  <a:lnTo>
                    <a:pt x="106" y="156"/>
                  </a:lnTo>
                  <a:lnTo>
                    <a:pt x="100" y="144"/>
                  </a:lnTo>
                  <a:lnTo>
                    <a:pt x="100" y="144"/>
                  </a:lnTo>
                  <a:lnTo>
                    <a:pt x="98" y="96"/>
                  </a:lnTo>
                  <a:lnTo>
                    <a:pt x="98" y="96"/>
                  </a:lnTo>
                  <a:lnTo>
                    <a:pt x="114" y="80"/>
                  </a:lnTo>
                  <a:lnTo>
                    <a:pt x="124" y="72"/>
                  </a:lnTo>
                  <a:lnTo>
                    <a:pt x="136" y="66"/>
                  </a:lnTo>
                  <a:lnTo>
                    <a:pt x="136" y="66"/>
                  </a:lnTo>
                  <a:lnTo>
                    <a:pt x="142" y="60"/>
                  </a:lnTo>
                  <a:lnTo>
                    <a:pt x="146" y="54"/>
                  </a:lnTo>
                  <a:lnTo>
                    <a:pt x="146" y="48"/>
                  </a:lnTo>
                  <a:lnTo>
                    <a:pt x="146" y="42"/>
                  </a:lnTo>
                  <a:lnTo>
                    <a:pt x="140" y="30"/>
                  </a:lnTo>
                  <a:lnTo>
                    <a:pt x="134" y="22"/>
                  </a:lnTo>
                  <a:lnTo>
                    <a:pt x="134" y="22"/>
                  </a:lnTo>
                  <a:lnTo>
                    <a:pt x="118" y="10"/>
                  </a:lnTo>
                  <a:lnTo>
                    <a:pt x="112" y="6"/>
                  </a:lnTo>
                  <a:lnTo>
                    <a:pt x="108" y="0"/>
                  </a:lnTo>
                  <a:lnTo>
                    <a:pt x="108" y="0"/>
                  </a:lnTo>
                  <a:lnTo>
                    <a:pt x="196" y="0"/>
                  </a:lnTo>
                  <a:lnTo>
                    <a:pt x="196" y="0"/>
                  </a:lnTo>
                  <a:lnTo>
                    <a:pt x="234" y="6"/>
                  </a:lnTo>
                  <a:lnTo>
                    <a:pt x="234" y="6"/>
                  </a:lnTo>
                  <a:lnTo>
                    <a:pt x="238" y="14"/>
                  </a:lnTo>
                  <a:lnTo>
                    <a:pt x="246" y="22"/>
                  </a:lnTo>
                  <a:lnTo>
                    <a:pt x="254" y="30"/>
                  </a:lnTo>
                  <a:lnTo>
                    <a:pt x="264" y="38"/>
                  </a:lnTo>
                  <a:lnTo>
                    <a:pt x="276" y="46"/>
                  </a:lnTo>
                  <a:lnTo>
                    <a:pt x="288" y="52"/>
                  </a:lnTo>
                  <a:lnTo>
                    <a:pt x="300" y="58"/>
                  </a:lnTo>
                  <a:lnTo>
                    <a:pt x="314" y="62"/>
                  </a:lnTo>
                  <a:lnTo>
                    <a:pt x="314" y="62"/>
                  </a:lnTo>
                  <a:lnTo>
                    <a:pt x="338" y="72"/>
                  </a:lnTo>
                  <a:lnTo>
                    <a:pt x="338" y="72"/>
                  </a:lnTo>
                  <a:lnTo>
                    <a:pt x="456" y="74"/>
                  </a:lnTo>
                  <a:lnTo>
                    <a:pt x="456" y="74"/>
                  </a:lnTo>
                  <a:lnTo>
                    <a:pt x="494" y="100"/>
                  </a:lnTo>
                  <a:lnTo>
                    <a:pt x="494" y="100"/>
                  </a:lnTo>
                  <a:lnTo>
                    <a:pt x="498" y="108"/>
                  </a:lnTo>
                  <a:lnTo>
                    <a:pt x="504" y="116"/>
                  </a:lnTo>
                  <a:lnTo>
                    <a:pt x="512" y="126"/>
                  </a:lnTo>
                  <a:lnTo>
                    <a:pt x="524" y="136"/>
                  </a:lnTo>
                  <a:lnTo>
                    <a:pt x="524" y="136"/>
                  </a:lnTo>
                  <a:lnTo>
                    <a:pt x="578" y="140"/>
                  </a:lnTo>
                  <a:lnTo>
                    <a:pt x="578" y="140"/>
                  </a:lnTo>
                  <a:lnTo>
                    <a:pt x="618" y="158"/>
                  </a:lnTo>
                  <a:lnTo>
                    <a:pt x="618" y="158"/>
                  </a:lnTo>
                  <a:lnTo>
                    <a:pt x="622" y="160"/>
                  </a:lnTo>
                  <a:lnTo>
                    <a:pt x="626" y="160"/>
                  </a:lnTo>
                  <a:lnTo>
                    <a:pt x="638" y="160"/>
                  </a:lnTo>
                  <a:lnTo>
                    <a:pt x="652" y="162"/>
                  </a:lnTo>
                  <a:lnTo>
                    <a:pt x="660" y="164"/>
                  </a:lnTo>
                  <a:lnTo>
                    <a:pt x="668" y="170"/>
                  </a:lnTo>
                  <a:lnTo>
                    <a:pt x="668" y="170"/>
                  </a:lnTo>
                  <a:lnTo>
                    <a:pt x="670" y="174"/>
                  </a:lnTo>
                  <a:lnTo>
                    <a:pt x="672" y="180"/>
                  </a:lnTo>
                  <a:lnTo>
                    <a:pt x="676" y="186"/>
                  </a:lnTo>
                  <a:lnTo>
                    <a:pt x="684" y="192"/>
                  </a:lnTo>
                  <a:lnTo>
                    <a:pt x="684" y="192"/>
                  </a:lnTo>
                  <a:lnTo>
                    <a:pt x="690" y="194"/>
                  </a:lnTo>
                  <a:lnTo>
                    <a:pt x="702" y="196"/>
                  </a:lnTo>
                  <a:lnTo>
                    <a:pt x="710" y="198"/>
                  </a:lnTo>
                  <a:lnTo>
                    <a:pt x="714" y="202"/>
                  </a:lnTo>
                  <a:lnTo>
                    <a:pt x="718" y="208"/>
                  </a:lnTo>
                  <a:lnTo>
                    <a:pt x="720" y="214"/>
                  </a:lnTo>
                  <a:lnTo>
                    <a:pt x="720" y="214"/>
                  </a:lnTo>
                  <a:lnTo>
                    <a:pt x="708" y="228"/>
                  </a:lnTo>
                  <a:lnTo>
                    <a:pt x="706" y="236"/>
                  </a:lnTo>
                  <a:lnTo>
                    <a:pt x="702" y="250"/>
                  </a:lnTo>
                  <a:lnTo>
                    <a:pt x="702" y="250"/>
                  </a:lnTo>
                  <a:lnTo>
                    <a:pt x="708" y="256"/>
                  </a:lnTo>
                  <a:lnTo>
                    <a:pt x="716" y="264"/>
                  </a:lnTo>
                  <a:lnTo>
                    <a:pt x="724" y="274"/>
                  </a:lnTo>
                  <a:lnTo>
                    <a:pt x="732" y="290"/>
                  </a:lnTo>
                  <a:lnTo>
                    <a:pt x="732" y="290"/>
                  </a:lnTo>
                  <a:lnTo>
                    <a:pt x="732" y="298"/>
                  </a:lnTo>
                  <a:lnTo>
                    <a:pt x="734" y="310"/>
                  </a:lnTo>
                  <a:lnTo>
                    <a:pt x="736" y="316"/>
                  </a:lnTo>
                  <a:lnTo>
                    <a:pt x="740" y="320"/>
                  </a:lnTo>
                  <a:lnTo>
                    <a:pt x="746" y="326"/>
                  </a:lnTo>
                  <a:lnTo>
                    <a:pt x="754" y="330"/>
                  </a:lnTo>
                  <a:lnTo>
                    <a:pt x="754" y="330"/>
                  </a:lnTo>
                  <a:lnTo>
                    <a:pt x="754" y="334"/>
                  </a:lnTo>
                  <a:lnTo>
                    <a:pt x="754" y="334"/>
                  </a:lnTo>
                  <a:lnTo>
                    <a:pt x="734" y="338"/>
                  </a:lnTo>
                  <a:lnTo>
                    <a:pt x="718" y="342"/>
                  </a:lnTo>
                  <a:lnTo>
                    <a:pt x="704" y="348"/>
                  </a:lnTo>
                  <a:lnTo>
                    <a:pt x="692" y="354"/>
                  </a:lnTo>
                  <a:lnTo>
                    <a:pt x="670" y="372"/>
                  </a:lnTo>
                  <a:lnTo>
                    <a:pt x="640" y="392"/>
                  </a:lnTo>
                  <a:lnTo>
                    <a:pt x="640" y="392"/>
                  </a:lnTo>
                  <a:lnTo>
                    <a:pt x="634" y="396"/>
                  </a:lnTo>
                  <a:lnTo>
                    <a:pt x="626" y="400"/>
                  </a:lnTo>
                  <a:lnTo>
                    <a:pt x="616" y="414"/>
                  </a:lnTo>
                  <a:lnTo>
                    <a:pt x="616" y="414"/>
                  </a:lnTo>
                  <a:lnTo>
                    <a:pt x="598" y="420"/>
                  </a:lnTo>
                  <a:lnTo>
                    <a:pt x="582" y="424"/>
                  </a:lnTo>
                  <a:lnTo>
                    <a:pt x="576" y="426"/>
                  </a:lnTo>
                  <a:lnTo>
                    <a:pt x="570" y="430"/>
                  </a:lnTo>
                  <a:lnTo>
                    <a:pt x="562" y="434"/>
                  </a:lnTo>
                  <a:lnTo>
                    <a:pt x="556" y="442"/>
                  </a:lnTo>
                  <a:lnTo>
                    <a:pt x="556" y="442"/>
                  </a:lnTo>
                  <a:lnTo>
                    <a:pt x="544" y="448"/>
                  </a:lnTo>
                  <a:lnTo>
                    <a:pt x="544" y="448"/>
                  </a:lnTo>
                  <a:lnTo>
                    <a:pt x="512" y="422"/>
                  </a:lnTo>
                  <a:lnTo>
                    <a:pt x="512" y="422"/>
                  </a:lnTo>
                  <a:lnTo>
                    <a:pt x="500" y="418"/>
                  </a:lnTo>
                  <a:lnTo>
                    <a:pt x="490" y="414"/>
                  </a:lnTo>
                  <a:lnTo>
                    <a:pt x="482" y="408"/>
                  </a:lnTo>
                  <a:lnTo>
                    <a:pt x="474" y="402"/>
                  </a:lnTo>
                  <a:lnTo>
                    <a:pt x="462" y="390"/>
                  </a:lnTo>
                  <a:lnTo>
                    <a:pt x="450" y="380"/>
                  </a:lnTo>
                  <a:lnTo>
                    <a:pt x="450" y="380"/>
                  </a:lnTo>
                  <a:lnTo>
                    <a:pt x="434" y="382"/>
                  </a:lnTo>
                  <a:lnTo>
                    <a:pt x="426" y="384"/>
                  </a:lnTo>
                  <a:lnTo>
                    <a:pt x="420" y="392"/>
                  </a:lnTo>
                  <a:lnTo>
                    <a:pt x="410" y="404"/>
                  </a:lnTo>
                  <a:lnTo>
                    <a:pt x="410" y="404"/>
                  </a:lnTo>
                  <a:lnTo>
                    <a:pt x="392" y="402"/>
                  </a:lnTo>
                  <a:lnTo>
                    <a:pt x="374" y="398"/>
                  </a:lnTo>
                  <a:lnTo>
                    <a:pt x="358" y="392"/>
                  </a:lnTo>
                  <a:lnTo>
                    <a:pt x="342" y="384"/>
                  </a:lnTo>
                  <a:lnTo>
                    <a:pt x="312" y="366"/>
                  </a:lnTo>
                  <a:lnTo>
                    <a:pt x="286" y="352"/>
                  </a:lnTo>
                  <a:lnTo>
                    <a:pt x="286" y="352"/>
                  </a:lnTo>
                  <a:lnTo>
                    <a:pt x="268" y="348"/>
                  </a:lnTo>
                  <a:lnTo>
                    <a:pt x="252" y="346"/>
                  </a:lnTo>
                  <a:lnTo>
                    <a:pt x="228" y="338"/>
                  </a:lnTo>
                  <a:lnTo>
                    <a:pt x="228" y="338"/>
                  </a:lnTo>
                  <a:lnTo>
                    <a:pt x="200" y="338"/>
                  </a:lnTo>
                  <a:lnTo>
                    <a:pt x="192" y="342"/>
                  </a:lnTo>
                  <a:lnTo>
                    <a:pt x="186" y="344"/>
                  </a:lnTo>
                  <a:lnTo>
                    <a:pt x="184" y="350"/>
                  </a:lnTo>
                  <a:lnTo>
                    <a:pt x="186" y="358"/>
                  </a:lnTo>
                  <a:lnTo>
                    <a:pt x="192" y="368"/>
                  </a:lnTo>
                  <a:lnTo>
                    <a:pt x="202" y="380"/>
                  </a:lnTo>
                  <a:lnTo>
                    <a:pt x="202" y="380"/>
                  </a:lnTo>
                  <a:lnTo>
                    <a:pt x="196" y="392"/>
                  </a:lnTo>
                  <a:lnTo>
                    <a:pt x="196" y="392"/>
                  </a:lnTo>
                  <a:lnTo>
                    <a:pt x="182" y="390"/>
                  </a:lnTo>
                  <a:lnTo>
                    <a:pt x="182" y="390"/>
                  </a:lnTo>
                  <a:lnTo>
                    <a:pt x="164" y="390"/>
                  </a:lnTo>
                  <a:lnTo>
                    <a:pt x="150" y="394"/>
                  </a:lnTo>
                  <a:lnTo>
                    <a:pt x="138" y="398"/>
                  </a:lnTo>
                  <a:lnTo>
                    <a:pt x="128" y="406"/>
                  </a:lnTo>
                  <a:lnTo>
                    <a:pt x="118" y="414"/>
                  </a:lnTo>
                  <a:lnTo>
                    <a:pt x="112" y="426"/>
                  </a:lnTo>
                  <a:lnTo>
                    <a:pt x="96" y="454"/>
                  </a:lnTo>
                  <a:lnTo>
                    <a:pt x="96" y="454"/>
                  </a:lnTo>
                  <a:lnTo>
                    <a:pt x="88" y="460"/>
                  </a:lnTo>
                  <a:lnTo>
                    <a:pt x="80" y="466"/>
                  </a:lnTo>
                  <a:lnTo>
                    <a:pt x="80" y="466"/>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7" name="Freeform 24">
              <a:extLst>
                <a:ext uri="{FF2B5EF4-FFF2-40B4-BE49-F238E27FC236}">
                  <a16:creationId xmlns:a16="http://schemas.microsoft.com/office/drawing/2014/main" id="{2CBD0EB8-F454-6440-B2E0-5C7B4C4362CF}"/>
                </a:ext>
              </a:extLst>
            </p:cNvPr>
            <p:cNvSpPr>
              <a:spLocks/>
            </p:cNvSpPr>
            <p:nvPr/>
          </p:nvSpPr>
          <p:spPr bwMode="auto">
            <a:xfrm>
              <a:off x="3471656" y="3160781"/>
              <a:ext cx="421821" cy="519582"/>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574">
                  <a:moveTo>
                    <a:pt x="216" y="574"/>
                  </a:moveTo>
                  <a:lnTo>
                    <a:pt x="216" y="574"/>
                  </a:lnTo>
                  <a:lnTo>
                    <a:pt x="212" y="570"/>
                  </a:lnTo>
                  <a:lnTo>
                    <a:pt x="212" y="570"/>
                  </a:lnTo>
                  <a:lnTo>
                    <a:pt x="212" y="524"/>
                  </a:lnTo>
                  <a:lnTo>
                    <a:pt x="212" y="524"/>
                  </a:lnTo>
                  <a:lnTo>
                    <a:pt x="202" y="516"/>
                  </a:lnTo>
                  <a:lnTo>
                    <a:pt x="202" y="516"/>
                  </a:lnTo>
                  <a:lnTo>
                    <a:pt x="182" y="516"/>
                  </a:lnTo>
                  <a:lnTo>
                    <a:pt x="176" y="518"/>
                  </a:lnTo>
                  <a:lnTo>
                    <a:pt x="170" y="520"/>
                  </a:lnTo>
                  <a:lnTo>
                    <a:pt x="166" y="522"/>
                  </a:lnTo>
                  <a:lnTo>
                    <a:pt x="162" y="528"/>
                  </a:lnTo>
                  <a:lnTo>
                    <a:pt x="154" y="542"/>
                  </a:lnTo>
                  <a:lnTo>
                    <a:pt x="154" y="542"/>
                  </a:lnTo>
                  <a:lnTo>
                    <a:pt x="148" y="546"/>
                  </a:lnTo>
                  <a:lnTo>
                    <a:pt x="144" y="548"/>
                  </a:lnTo>
                  <a:lnTo>
                    <a:pt x="144" y="548"/>
                  </a:lnTo>
                  <a:lnTo>
                    <a:pt x="142" y="542"/>
                  </a:lnTo>
                  <a:lnTo>
                    <a:pt x="140" y="538"/>
                  </a:lnTo>
                  <a:lnTo>
                    <a:pt x="130" y="532"/>
                  </a:lnTo>
                  <a:lnTo>
                    <a:pt x="130" y="532"/>
                  </a:lnTo>
                  <a:lnTo>
                    <a:pt x="122" y="520"/>
                  </a:lnTo>
                  <a:lnTo>
                    <a:pt x="122" y="520"/>
                  </a:lnTo>
                  <a:lnTo>
                    <a:pt x="122" y="510"/>
                  </a:lnTo>
                  <a:lnTo>
                    <a:pt x="120" y="502"/>
                  </a:lnTo>
                  <a:lnTo>
                    <a:pt x="118" y="494"/>
                  </a:lnTo>
                  <a:lnTo>
                    <a:pt x="114" y="490"/>
                  </a:lnTo>
                  <a:lnTo>
                    <a:pt x="108" y="480"/>
                  </a:lnTo>
                  <a:lnTo>
                    <a:pt x="104" y="476"/>
                  </a:lnTo>
                  <a:lnTo>
                    <a:pt x="102" y="470"/>
                  </a:lnTo>
                  <a:lnTo>
                    <a:pt x="102" y="470"/>
                  </a:lnTo>
                  <a:lnTo>
                    <a:pt x="94" y="462"/>
                  </a:lnTo>
                  <a:lnTo>
                    <a:pt x="94" y="462"/>
                  </a:lnTo>
                  <a:lnTo>
                    <a:pt x="94" y="452"/>
                  </a:lnTo>
                  <a:lnTo>
                    <a:pt x="100" y="446"/>
                  </a:lnTo>
                  <a:lnTo>
                    <a:pt x="112" y="436"/>
                  </a:lnTo>
                  <a:lnTo>
                    <a:pt x="112" y="436"/>
                  </a:lnTo>
                  <a:lnTo>
                    <a:pt x="110" y="424"/>
                  </a:lnTo>
                  <a:lnTo>
                    <a:pt x="106" y="416"/>
                  </a:lnTo>
                  <a:lnTo>
                    <a:pt x="100" y="410"/>
                  </a:lnTo>
                  <a:lnTo>
                    <a:pt x="92" y="406"/>
                  </a:lnTo>
                  <a:lnTo>
                    <a:pt x="74" y="400"/>
                  </a:lnTo>
                  <a:lnTo>
                    <a:pt x="68" y="398"/>
                  </a:lnTo>
                  <a:lnTo>
                    <a:pt x="60" y="394"/>
                  </a:lnTo>
                  <a:lnTo>
                    <a:pt x="60" y="394"/>
                  </a:lnTo>
                  <a:lnTo>
                    <a:pt x="58" y="380"/>
                  </a:lnTo>
                  <a:lnTo>
                    <a:pt x="58" y="380"/>
                  </a:lnTo>
                  <a:lnTo>
                    <a:pt x="54" y="376"/>
                  </a:lnTo>
                  <a:lnTo>
                    <a:pt x="54" y="376"/>
                  </a:lnTo>
                  <a:lnTo>
                    <a:pt x="54" y="370"/>
                  </a:lnTo>
                  <a:lnTo>
                    <a:pt x="56" y="366"/>
                  </a:lnTo>
                  <a:lnTo>
                    <a:pt x="64" y="356"/>
                  </a:lnTo>
                  <a:lnTo>
                    <a:pt x="74" y="350"/>
                  </a:lnTo>
                  <a:lnTo>
                    <a:pt x="86" y="346"/>
                  </a:lnTo>
                  <a:lnTo>
                    <a:pt x="86" y="346"/>
                  </a:lnTo>
                  <a:lnTo>
                    <a:pt x="102" y="326"/>
                  </a:lnTo>
                  <a:lnTo>
                    <a:pt x="102" y="326"/>
                  </a:lnTo>
                  <a:lnTo>
                    <a:pt x="100" y="304"/>
                  </a:lnTo>
                  <a:lnTo>
                    <a:pt x="96" y="284"/>
                  </a:lnTo>
                  <a:lnTo>
                    <a:pt x="88" y="266"/>
                  </a:lnTo>
                  <a:lnTo>
                    <a:pt x="84" y="260"/>
                  </a:lnTo>
                  <a:lnTo>
                    <a:pt x="78" y="252"/>
                  </a:lnTo>
                  <a:lnTo>
                    <a:pt x="78" y="252"/>
                  </a:lnTo>
                  <a:lnTo>
                    <a:pt x="56" y="252"/>
                  </a:lnTo>
                  <a:lnTo>
                    <a:pt x="56" y="252"/>
                  </a:lnTo>
                  <a:lnTo>
                    <a:pt x="48" y="262"/>
                  </a:lnTo>
                  <a:lnTo>
                    <a:pt x="48" y="262"/>
                  </a:lnTo>
                  <a:lnTo>
                    <a:pt x="40" y="264"/>
                  </a:lnTo>
                  <a:lnTo>
                    <a:pt x="40" y="264"/>
                  </a:lnTo>
                  <a:lnTo>
                    <a:pt x="34" y="258"/>
                  </a:lnTo>
                  <a:lnTo>
                    <a:pt x="30" y="252"/>
                  </a:lnTo>
                  <a:lnTo>
                    <a:pt x="24" y="238"/>
                  </a:lnTo>
                  <a:lnTo>
                    <a:pt x="20" y="216"/>
                  </a:lnTo>
                  <a:lnTo>
                    <a:pt x="20" y="216"/>
                  </a:lnTo>
                  <a:lnTo>
                    <a:pt x="0" y="202"/>
                  </a:lnTo>
                  <a:lnTo>
                    <a:pt x="0" y="202"/>
                  </a:lnTo>
                  <a:lnTo>
                    <a:pt x="2" y="194"/>
                  </a:lnTo>
                  <a:lnTo>
                    <a:pt x="6" y="186"/>
                  </a:lnTo>
                  <a:lnTo>
                    <a:pt x="10" y="180"/>
                  </a:lnTo>
                  <a:lnTo>
                    <a:pt x="16" y="172"/>
                  </a:lnTo>
                  <a:lnTo>
                    <a:pt x="30" y="160"/>
                  </a:lnTo>
                  <a:lnTo>
                    <a:pt x="42" y="148"/>
                  </a:lnTo>
                  <a:lnTo>
                    <a:pt x="42" y="148"/>
                  </a:lnTo>
                  <a:lnTo>
                    <a:pt x="46" y="128"/>
                  </a:lnTo>
                  <a:lnTo>
                    <a:pt x="46" y="108"/>
                  </a:lnTo>
                  <a:lnTo>
                    <a:pt x="44" y="72"/>
                  </a:lnTo>
                  <a:lnTo>
                    <a:pt x="44" y="72"/>
                  </a:lnTo>
                  <a:lnTo>
                    <a:pt x="48" y="70"/>
                  </a:lnTo>
                  <a:lnTo>
                    <a:pt x="48" y="70"/>
                  </a:lnTo>
                  <a:lnTo>
                    <a:pt x="58" y="74"/>
                  </a:lnTo>
                  <a:lnTo>
                    <a:pt x="58" y="74"/>
                  </a:lnTo>
                  <a:lnTo>
                    <a:pt x="60" y="82"/>
                  </a:lnTo>
                  <a:lnTo>
                    <a:pt x="66" y="96"/>
                  </a:lnTo>
                  <a:lnTo>
                    <a:pt x="72" y="104"/>
                  </a:lnTo>
                  <a:lnTo>
                    <a:pt x="76" y="110"/>
                  </a:lnTo>
                  <a:lnTo>
                    <a:pt x="82" y="116"/>
                  </a:lnTo>
                  <a:lnTo>
                    <a:pt x="90" y="120"/>
                  </a:lnTo>
                  <a:lnTo>
                    <a:pt x="90" y="120"/>
                  </a:lnTo>
                  <a:lnTo>
                    <a:pt x="110" y="120"/>
                  </a:lnTo>
                  <a:lnTo>
                    <a:pt x="110" y="120"/>
                  </a:lnTo>
                  <a:lnTo>
                    <a:pt x="118" y="104"/>
                  </a:lnTo>
                  <a:lnTo>
                    <a:pt x="122" y="92"/>
                  </a:lnTo>
                  <a:lnTo>
                    <a:pt x="126" y="80"/>
                  </a:lnTo>
                  <a:lnTo>
                    <a:pt x="132" y="66"/>
                  </a:lnTo>
                  <a:lnTo>
                    <a:pt x="132" y="66"/>
                  </a:lnTo>
                  <a:lnTo>
                    <a:pt x="134" y="54"/>
                  </a:lnTo>
                  <a:lnTo>
                    <a:pt x="134" y="54"/>
                  </a:lnTo>
                  <a:lnTo>
                    <a:pt x="96" y="18"/>
                  </a:lnTo>
                  <a:lnTo>
                    <a:pt x="96" y="18"/>
                  </a:lnTo>
                  <a:lnTo>
                    <a:pt x="98" y="10"/>
                  </a:lnTo>
                  <a:lnTo>
                    <a:pt x="102" y="6"/>
                  </a:lnTo>
                  <a:lnTo>
                    <a:pt x="106" y="4"/>
                  </a:lnTo>
                  <a:lnTo>
                    <a:pt x="112" y="0"/>
                  </a:lnTo>
                  <a:lnTo>
                    <a:pt x="112" y="0"/>
                  </a:lnTo>
                  <a:lnTo>
                    <a:pt x="118" y="0"/>
                  </a:lnTo>
                  <a:lnTo>
                    <a:pt x="118" y="0"/>
                  </a:lnTo>
                  <a:lnTo>
                    <a:pt x="128" y="12"/>
                  </a:lnTo>
                  <a:lnTo>
                    <a:pt x="140" y="24"/>
                  </a:lnTo>
                  <a:lnTo>
                    <a:pt x="150" y="40"/>
                  </a:lnTo>
                  <a:lnTo>
                    <a:pt x="160" y="60"/>
                  </a:lnTo>
                  <a:lnTo>
                    <a:pt x="160" y="60"/>
                  </a:lnTo>
                  <a:lnTo>
                    <a:pt x="176" y="80"/>
                  </a:lnTo>
                  <a:lnTo>
                    <a:pt x="176" y="80"/>
                  </a:lnTo>
                  <a:lnTo>
                    <a:pt x="248" y="94"/>
                  </a:lnTo>
                  <a:lnTo>
                    <a:pt x="248" y="94"/>
                  </a:lnTo>
                  <a:lnTo>
                    <a:pt x="264" y="106"/>
                  </a:lnTo>
                  <a:lnTo>
                    <a:pt x="264" y="106"/>
                  </a:lnTo>
                  <a:lnTo>
                    <a:pt x="272" y="126"/>
                  </a:lnTo>
                  <a:lnTo>
                    <a:pt x="280" y="150"/>
                  </a:lnTo>
                  <a:lnTo>
                    <a:pt x="286" y="162"/>
                  </a:lnTo>
                  <a:lnTo>
                    <a:pt x="294" y="174"/>
                  </a:lnTo>
                  <a:lnTo>
                    <a:pt x="302" y="184"/>
                  </a:lnTo>
                  <a:lnTo>
                    <a:pt x="314" y="194"/>
                  </a:lnTo>
                  <a:lnTo>
                    <a:pt x="314" y="194"/>
                  </a:lnTo>
                  <a:lnTo>
                    <a:pt x="318" y="202"/>
                  </a:lnTo>
                  <a:lnTo>
                    <a:pt x="318" y="202"/>
                  </a:lnTo>
                  <a:lnTo>
                    <a:pt x="336" y="200"/>
                  </a:lnTo>
                  <a:lnTo>
                    <a:pt x="348" y="198"/>
                  </a:lnTo>
                  <a:lnTo>
                    <a:pt x="358" y="194"/>
                  </a:lnTo>
                  <a:lnTo>
                    <a:pt x="358" y="194"/>
                  </a:lnTo>
                  <a:lnTo>
                    <a:pt x="360" y="182"/>
                  </a:lnTo>
                  <a:lnTo>
                    <a:pt x="360" y="180"/>
                  </a:lnTo>
                  <a:lnTo>
                    <a:pt x="362" y="180"/>
                  </a:lnTo>
                  <a:lnTo>
                    <a:pt x="366" y="180"/>
                  </a:lnTo>
                  <a:lnTo>
                    <a:pt x="380" y="180"/>
                  </a:lnTo>
                  <a:lnTo>
                    <a:pt x="380" y="180"/>
                  </a:lnTo>
                  <a:lnTo>
                    <a:pt x="388" y="194"/>
                  </a:lnTo>
                  <a:lnTo>
                    <a:pt x="392" y="206"/>
                  </a:lnTo>
                  <a:lnTo>
                    <a:pt x="394" y="220"/>
                  </a:lnTo>
                  <a:lnTo>
                    <a:pt x="394" y="220"/>
                  </a:lnTo>
                  <a:lnTo>
                    <a:pt x="382" y="224"/>
                  </a:lnTo>
                  <a:lnTo>
                    <a:pt x="370" y="226"/>
                  </a:lnTo>
                  <a:lnTo>
                    <a:pt x="348" y="226"/>
                  </a:lnTo>
                  <a:lnTo>
                    <a:pt x="348" y="226"/>
                  </a:lnTo>
                  <a:lnTo>
                    <a:pt x="338" y="250"/>
                  </a:lnTo>
                  <a:lnTo>
                    <a:pt x="338" y="250"/>
                  </a:lnTo>
                  <a:lnTo>
                    <a:pt x="334" y="274"/>
                  </a:lnTo>
                  <a:lnTo>
                    <a:pt x="334" y="274"/>
                  </a:lnTo>
                  <a:lnTo>
                    <a:pt x="330" y="280"/>
                  </a:lnTo>
                  <a:lnTo>
                    <a:pt x="326" y="284"/>
                  </a:lnTo>
                  <a:lnTo>
                    <a:pt x="326" y="292"/>
                  </a:lnTo>
                  <a:lnTo>
                    <a:pt x="326" y="302"/>
                  </a:lnTo>
                  <a:lnTo>
                    <a:pt x="326" y="302"/>
                  </a:lnTo>
                  <a:lnTo>
                    <a:pt x="368" y="342"/>
                  </a:lnTo>
                  <a:lnTo>
                    <a:pt x="368" y="342"/>
                  </a:lnTo>
                  <a:lnTo>
                    <a:pt x="372" y="344"/>
                  </a:lnTo>
                  <a:lnTo>
                    <a:pt x="380" y="346"/>
                  </a:lnTo>
                  <a:lnTo>
                    <a:pt x="388" y="350"/>
                  </a:lnTo>
                  <a:lnTo>
                    <a:pt x="390" y="354"/>
                  </a:lnTo>
                  <a:lnTo>
                    <a:pt x="392" y="360"/>
                  </a:lnTo>
                  <a:lnTo>
                    <a:pt x="392" y="360"/>
                  </a:lnTo>
                  <a:lnTo>
                    <a:pt x="408" y="374"/>
                  </a:lnTo>
                  <a:lnTo>
                    <a:pt x="408" y="374"/>
                  </a:lnTo>
                  <a:lnTo>
                    <a:pt x="456" y="378"/>
                  </a:lnTo>
                  <a:lnTo>
                    <a:pt x="456" y="378"/>
                  </a:lnTo>
                  <a:lnTo>
                    <a:pt x="466" y="386"/>
                  </a:lnTo>
                  <a:lnTo>
                    <a:pt x="466" y="386"/>
                  </a:lnTo>
                  <a:lnTo>
                    <a:pt x="466" y="402"/>
                  </a:lnTo>
                  <a:lnTo>
                    <a:pt x="466" y="402"/>
                  </a:lnTo>
                  <a:lnTo>
                    <a:pt x="458" y="408"/>
                  </a:lnTo>
                  <a:lnTo>
                    <a:pt x="450" y="412"/>
                  </a:lnTo>
                  <a:lnTo>
                    <a:pt x="434" y="416"/>
                  </a:lnTo>
                  <a:lnTo>
                    <a:pt x="426" y="420"/>
                  </a:lnTo>
                  <a:lnTo>
                    <a:pt x="422" y="424"/>
                  </a:lnTo>
                  <a:lnTo>
                    <a:pt x="418" y="430"/>
                  </a:lnTo>
                  <a:lnTo>
                    <a:pt x="416" y="440"/>
                  </a:lnTo>
                  <a:lnTo>
                    <a:pt x="416" y="440"/>
                  </a:lnTo>
                  <a:lnTo>
                    <a:pt x="420" y="450"/>
                  </a:lnTo>
                  <a:lnTo>
                    <a:pt x="420" y="456"/>
                  </a:lnTo>
                  <a:lnTo>
                    <a:pt x="420" y="460"/>
                  </a:lnTo>
                  <a:lnTo>
                    <a:pt x="420" y="460"/>
                  </a:lnTo>
                  <a:lnTo>
                    <a:pt x="408" y="466"/>
                  </a:lnTo>
                  <a:lnTo>
                    <a:pt x="400" y="472"/>
                  </a:lnTo>
                  <a:lnTo>
                    <a:pt x="400" y="472"/>
                  </a:lnTo>
                  <a:lnTo>
                    <a:pt x="400" y="522"/>
                  </a:lnTo>
                  <a:lnTo>
                    <a:pt x="400" y="522"/>
                  </a:lnTo>
                  <a:lnTo>
                    <a:pt x="392" y="532"/>
                  </a:lnTo>
                  <a:lnTo>
                    <a:pt x="384" y="540"/>
                  </a:lnTo>
                  <a:lnTo>
                    <a:pt x="378" y="546"/>
                  </a:lnTo>
                  <a:lnTo>
                    <a:pt x="368" y="550"/>
                  </a:lnTo>
                  <a:lnTo>
                    <a:pt x="352" y="556"/>
                  </a:lnTo>
                  <a:lnTo>
                    <a:pt x="330" y="560"/>
                  </a:lnTo>
                  <a:lnTo>
                    <a:pt x="330" y="560"/>
                  </a:lnTo>
                  <a:lnTo>
                    <a:pt x="316" y="566"/>
                  </a:lnTo>
                  <a:lnTo>
                    <a:pt x="302" y="570"/>
                  </a:lnTo>
                  <a:lnTo>
                    <a:pt x="290" y="570"/>
                  </a:lnTo>
                  <a:lnTo>
                    <a:pt x="278" y="566"/>
                  </a:lnTo>
                  <a:lnTo>
                    <a:pt x="278" y="566"/>
                  </a:lnTo>
                  <a:lnTo>
                    <a:pt x="268" y="556"/>
                  </a:lnTo>
                  <a:lnTo>
                    <a:pt x="260" y="546"/>
                  </a:lnTo>
                  <a:lnTo>
                    <a:pt x="256" y="536"/>
                  </a:lnTo>
                  <a:lnTo>
                    <a:pt x="250" y="530"/>
                  </a:lnTo>
                  <a:lnTo>
                    <a:pt x="250" y="530"/>
                  </a:lnTo>
                  <a:lnTo>
                    <a:pt x="242" y="530"/>
                  </a:lnTo>
                  <a:lnTo>
                    <a:pt x="238" y="532"/>
                  </a:lnTo>
                  <a:lnTo>
                    <a:pt x="234" y="542"/>
                  </a:lnTo>
                  <a:lnTo>
                    <a:pt x="234" y="542"/>
                  </a:lnTo>
                  <a:lnTo>
                    <a:pt x="226" y="574"/>
                  </a:lnTo>
                  <a:lnTo>
                    <a:pt x="226" y="574"/>
                  </a:lnTo>
                  <a:lnTo>
                    <a:pt x="216" y="574"/>
                  </a:lnTo>
                  <a:lnTo>
                    <a:pt x="216" y="574"/>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8" name="Freeform 25">
              <a:extLst>
                <a:ext uri="{FF2B5EF4-FFF2-40B4-BE49-F238E27FC236}">
                  <a16:creationId xmlns:a16="http://schemas.microsoft.com/office/drawing/2014/main" id="{33A35EE5-A02D-494B-A491-2A8DEC0B6443}"/>
                </a:ext>
              </a:extLst>
            </p:cNvPr>
            <p:cNvSpPr>
              <a:spLocks/>
            </p:cNvSpPr>
            <p:nvPr/>
          </p:nvSpPr>
          <p:spPr bwMode="auto">
            <a:xfrm>
              <a:off x="3583900" y="3090175"/>
              <a:ext cx="492426" cy="486994"/>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4" h="538">
                  <a:moveTo>
                    <a:pt x="342" y="538"/>
                  </a:moveTo>
                  <a:lnTo>
                    <a:pt x="342" y="538"/>
                  </a:lnTo>
                  <a:lnTo>
                    <a:pt x="330" y="534"/>
                  </a:lnTo>
                  <a:lnTo>
                    <a:pt x="322" y="532"/>
                  </a:lnTo>
                  <a:lnTo>
                    <a:pt x="308" y="532"/>
                  </a:lnTo>
                  <a:lnTo>
                    <a:pt x="308" y="532"/>
                  </a:lnTo>
                  <a:lnTo>
                    <a:pt x="308" y="518"/>
                  </a:lnTo>
                  <a:lnTo>
                    <a:pt x="308" y="518"/>
                  </a:lnTo>
                  <a:lnTo>
                    <a:pt x="304" y="516"/>
                  </a:lnTo>
                  <a:lnTo>
                    <a:pt x="304" y="514"/>
                  </a:lnTo>
                  <a:lnTo>
                    <a:pt x="304" y="512"/>
                  </a:lnTo>
                  <a:lnTo>
                    <a:pt x="308" y="508"/>
                  </a:lnTo>
                  <a:lnTo>
                    <a:pt x="316" y="506"/>
                  </a:lnTo>
                  <a:lnTo>
                    <a:pt x="344" y="496"/>
                  </a:lnTo>
                  <a:lnTo>
                    <a:pt x="344" y="496"/>
                  </a:lnTo>
                  <a:lnTo>
                    <a:pt x="354" y="484"/>
                  </a:lnTo>
                  <a:lnTo>
                    <a:pt x="354" y="484"/>
                  </a:lnTo>
                  <a:lnTo>
                    <a:pt x="352" y="468"/>
                  </a:lnTo>
                  <a:lnTo>
                    <a:pt x="348" y="458"/>
                  </a:lnTo>
                  <a:lnTo>
                    <a:pt x="342" y="450"/>
                  </a:lnTo>
                  <a:lnTo>
                    <a:pt x="336" y="446"/>
                  </a:lnTo>
                  <a:lnTo>
                    <a:pt x="326" y="444"/>
                  </a:lnTo>
                  <a:lnTo>
                    <a:pt x="318" y="444"/>
                  </a:lnTo>
                  <a:lnTo>
                    <a:pt x="298" y="444"/>
                  </a:lnTo>
                  <a:lnTo>
                    <a:pt x="298" y="444"/>
                  </a:lnTo>
                  <a:lnTo>
                    <a:pt x="286" y="438"/>
                  </a:lnTo>
                  <a:lnTo>
                    <a:pt x="280" y="432"/>
                  </a:lnTo>
                  <a:lnTo>
                    <a:pt x="272" y="420"/>
                  </a:lnTo>
                  <a:lnTo>
                    <a:pt x="272" y="420"/>
                  </a:lnTo>
                  <a:lnTo>
                    <a:pt x="258" y="414"/>
                  </a:lnTo>
                  <a:lnTo>
                    <a:pt x="248" y="408"/>
                  </a:lnTo>
                  <a:lnTo>
                    <a:pt x="240" y="400"/>
                  </a:lnTo>
                  <a:lnTo>
                    <a:pt x="234" y="394"/>
                  </a:lnTo>
                  <a:lnTo>
                    <a:pt x="234" y="394"/>
                  </a:lnTo>
                  <a:lnTo>
                    <a:pt x="222" y="386"/>
                  </a:lnTo>
                  <a:lnTo>
                    <a:pt x="216" y="380"/>
                  </a:lnTo>
                  <a:lnTo>
                    <a:pt x="214" y="374"/>
                  </a:lnTo>
                  <a:lnTo>
                    <a:pt x="210" y="368"/>
                  </a:lnTo>
                  <a:lnTo>
                    <a:pt x="210" y="368"/>
                  </a:lnTo>
                  <a:lnTo>
                    <a:pt x="216" y="364"/>
                  </a:lnTo>
                  <a:lnTo>
                    <a:pt x="220" y="360"/>
                  </a:lnTo>
                  <a:lnTo>
                    <a:pt x="222" y="350"/>
                  </a:lnTo>
                  <a:lnTo>
                    <a:pt x="224" y="334"/>
                  </a:lnTo>
                  <a:lnTo>
                    <a:pt x="224" y="334"/>
                  </a:lnTo>
                  <a:lnTo>
                    <a:pt x="230" y="314"/>
                  </a:lnTo>
                  <a:lnTo>
                    <a:pt x="230" y="314"/>
                  </a:lnTo>
                  <a:lnTo>
                    <a:pt x="242" y="314"/>
                  </a:lnTo>
                  <a:lnTo>
                    <a:pt x="254" y="314"/>
                  </a:lnTo>
                  <a:lnTo>
                    <a:pt x="266" y="312"/>
                  </a:lnTo>
                  <a:lnTo>
                    <a:pt x="274" y="308"/>
                  </a:lnTo>
                  <a:lnTo>
                    <a:pt x="280" y="304"/>
                  </a:lnTo>
                  <a:lnTo>
                    <a:pt x="280" y="304"/>
                  </a:lnTo>
                  <a:lnTo>
                    <a:pt x="278" y="286"/>
                  </a:lnTo>
                  <a:lnTo>
                    <a:pt x="276" y="268"/>
                  </a:lnTo>
                  <a:lnTo>
                    <a:pt x="268" y="256"/>
                  </a:lnTo>
                  <a:lnTo>
                    <a:pt x="264" y="250"/>
                  </a:lnTo>
                  <a:lnTo>
                    <a:pt x="260" y="246"/>
                  </a:lnTo>
                  <a:lnTo>
                    <a:pt x="260" y="246"/>
                  </a:lnTo>
                  <a:lnTo>
                    <a:pt x="240" y="248"/>
                  </a:lnTo>
                  <a:lnTo>
                    <a:pt x="228" y="252"/>
                  </a:lnTo>
                  <a:lnTo>
                    <a:pt x="228" y="252"/>
                  </a:lnTo>
                  <a:lnTo>
                    <a:pt x="224" y="268"/>
                  </a:lnTo>
                  <a:lnTo>
                    <a:pt x="224" y="268"/>
                  </a:lnTo>
                  <a:lnTo>
                    <a:pt x="202" y="272"/>
                  </a:lnTo>
                  <a:lnTo>
                    <a:pt x="202" y="272"/>
                  </a:lnTo>
                  <a:lnTo>
                    <a:pt x="198" y="264"/>
                  </a:lnTo>
                  <a:lnTo>
                    <a:pt x="194" y="260"/>
                  </a:lnTo>
                  <a:lnTo>
                    <a:pt x="186" y="256"/>
                  </a:lnTo>
                  <a:lnTo>
                    <a:pt x="186" y="256"/>
                  </a:lnTo>
                  <a:lnTo>
                    <a:pt x="172" y="230"/>
                  </a:lnTo>
                  <a:lnTo>
                    <a:pt x="162" y="206"/>
                  </a:lnTo>
                  <a:lnTo>
                    <a:pt x="152" y="186"/>
                  </a:lnTo>
                  <a:lnTo>
                    <a:pt x="140" y="168"/>
                  </a:lnTo>
                  <a:lnTo>
                    <a:pt x="140" y="168"/>
                  </a:lnTo>
                  <a:lnTo>
                    <a:pt x="128" y="162"/>
                  </a:lnTo>
                  <a:lnTo>
                    <a:pt x="116" y="158"/>
                  </a:lnTo>
                  <a:lnTo>
                    <a:pt x="96" y="158"/>
                  </a:lnTo>
                  <a:lnTo>
                    <a:pt x="96" y="158"/>
                  </a:lnTo>
                  <a:lnTo>
                    <a:pt x="58" y="146"/>
                  </a:lnTo>
                  <a:lnTo>
                    <a:pt x="58" y="146"/>
                  </a:lnTo>
                  <a:lnTo>
                    <a:pt x="50" y="136"/>
                  </a:lnTo>
                  <a:lnTo>
                    <a:pt x="50" y="136"/>
                  </a:lnTo>
                  <a:lnTo>
                    <a:pt x="40" y="116"/>
                  </a:lnTo>
                  <a:lnTo>
                    <a:pt x="26" y="98"/>
                  </a:lnTo>
                  <a:lnTo>
                    <a:pt x="12" y="80"/>
                  </a:lnTo>
                  <a:lnTo>
                    <a:pt x="0" y="70"/>
                  </a:lnTo>
                  <a:lnTo>
                    <a:pt x="0" y="70"/>
                  </a:lnTo>
                  <a:lnTo>
                    <a:pt x="0" y="56"/>
                  </a:lnTo>
                  <a:lnTo>
                    <a:pt x="0" y="42"/>
                  </a:lnTo>
                  <a:lnTo>
                    <a:pt x="0" y="38"/>
                  </a:lnTo>
                  <a:lnTo>
                    <a:pt x="4" y="36"/>
                  </a:lnTo>
                  <a:lnTo>
                    <a:pt x="10" y="36"/>
                  </a:lnTo>
                  <a:lnTo>
                    <a:pt x="18" y="40"/>
                  </a:lnTo>
                  <a:lnTo>
                    <a:pt x="18" y="40"/>
                  </a:lnTo>
                  <a:lnTo>
                    <a:pt x="22" y="48"/>
                  </a:lnTo>
                  <a:lnTo>
                    <a:pt x="30" y="52"/>
                  </a:lnTo>
                  <a:lnTo>
                    <a:pt x="30" y="52"/>
                  </a:lnTo>
                  <a:lnTo>
                    <a:pt x="30" y="56"/>
                  </a:lnTo>
                  <a:lnTo>
                    <a:pt x="30" y="56"/>
                  </a:lnTo>
                  <a:lnTo>
                    <a:pt x="36" y="60"/>
                  </a:lnTo>
                  <a:lnTo>
                    <a:pt x="44" y="68"/>
                  </a:lnTo>
                  <a:lnTo>
                    <a:pt x="50" y="76"/>
                  </a:lnTo>
                  <a:lnTo>
                    <a:pt x="60" y="90"/>
                  </a:lnTo>
                  <a:lnTo>
                    <a:pt x="60" y="90"/>
                  </a:lnTo>
                  <a:lnTo>
                    <a:pt x="68" y="92"/>
                  </a:lnTo>
                  <a:lnTo>
                    <a:pt x="80" y="96"/>
                  </a:lnTo>
                  <a:lnTo>
                    <a:pt x="112" y="98"/>
                  </a:lnTo>
                  <a:lnTo>
                    <a:pt x="112" y="98"/>
                  </a:lnTo>
                  <a:lnTo>
                    <a:pt x="118" y="94"/>
                  </a:lnTo>
                  <a:lnTo>
                    <a:pt x="124" y="88"/>
                  </a:lnTo>
                  <a:lnTo>
                    <a:pt x="134" y="74"/>
                  </a:lnTo>
                  <a:lnTo>
                    <a:pt x="140" y="68"/>
                  </a:lnTo>
                  <a:lnTo>
                    <a:pt x="146" y="66"/>
                  </a:lnTo>
                  <a:lnTo>
                    <a:pt x="150" y="66"/>
                  </a:lnTo>
                  <a:lnTo>
                    <a:pt x="154" y="68"/>
                  </a:lnTo>
                  <a:lnTo>
                    <a:pt x="160" y="76"/>
                  </a:lnTo>
                  <a:lnTo>
                    <a:pt x="160" y="76"/>
                  </a:lnTo>
                  <a:lnTo>
                    <a:pt x="178" y="78"/>
                  </a:lnTo>
                  <a:lnTo>
                    <a:pt x="178" y="78"/>
                  </a:lnTo>
                  <a:lnTo>
                    <a:pt x="200" y="50"/>
                  </a:lnTo>
                  <a:lnTo>
                    <a:pt x="200" y="50"/>
                  </a:lnTo>
                  <a:lnTo>
                    <a:pt x="202" y="32"/>
                  </a:lnTo>
                  <a:lnTo>
                    <a:pt x="208" y="16"/>
                  </a:lnTo>
                  <a:lnTo>
                    <a:pt x="212" y="10"/>
                  </a:lnTo>
                  <a:lnTo>
                    <a:pt x="218" y="4"/>
                  </a:lnTo>
                  <a:lnTo>
                    <a:pt x="226" y="2"/>
                  </a:lnTo>
                  <a:lnTo>
                    <a:pt x="236" y="0"/>
                  </a:lnTo>
                  <a:lnTo>
                    <a:pt x="236" y="0"/>
                  </a:lnTo>
                  <a:lnTo>
                    <a:pt x="236" y="26"/>
                  </a:lnTo>
                  <a:lnTo>
                    <a:pt x="236" y="26"/>
                  </a:lnTo>
                  <a:lnTo>
                    <a:pt x="268" y="52"/>
                  </a:lnTo>
                  <a:lnTo>
                    <a:pt x="268" y="52"/>
                  </a:lnTo>
                  <a:lnTo>
                    <a:pt x="284" y="58"/>
                  </a:lnTo>
                  <a:lnTo>
                    <a:pt x="300" y="68"/>
                  </a:lnTo>
                  <a:lnTo>
                    <a:pt x="318" y="78"/>
                  </a:lnTo>
                  <a:lnTo>
                    <a:pt x="338" y="88"/>
                  </a:lnTo>
                  <a:lnTo>
                    <a:pt x="338" y="88"/>
                  </a:lnTo>
                  <a:lnTo>
                    <a:pt x="372" y="150"/>
                  </a:lnTo>
                  <a:lnTo>
                    <a:pt x="390" y="184"/>
                  </a:lnTo>
                  <a:lnTo>
                    <a:pt x="412" y="218"/>
                  </a:lnTo>
                  <a:lnTo>
                    <a:pt x="412" y="218"/>
                  </a:lnTo>
                  <a:lnTo>
                    <a:pt x="414" y="230"/>
                  </a:lnTo>
                  <a:lnTo>
                    <a:pt x="418" y="244"/>
                  </a:lnTo>
                  <a:lnTo>
                    <a:pt x="424" y="258"/>
                  </a:lnTo>
                  <a:lnTo>
                    <a:pt x="432" y="274"/>
                  </a:lnTo>
                  <a:lnTo>
                    <a:pt x="432" y="274"/>
                  </a:lnTo>
                  <a:lnTo>
                    <a:pt x="478" y="298"/>
                  </a:lnTo>
                  <a:lnTo>
                    <a:pt x="500" y="312"/>
                  </a:lnTo>
                  <a:lnTo>
                    <a:pt x="526" y="330"/>
                  </a:lnTo>
                  <a:lnTo>
                    <a:pt x="526" y="330"/>
                  </a:lnTo>
                  <a:lnTo>
                    <a:pt x="526" y="336"/>
                  </a:lnTo>
                  <a:lnTo>
                    <a:pt x="526" y="336"/>
                  </a:lnTo>
                  <a:lnTo>
                    <a:pt x="522" y="340"/>
                  </a:lnTo>
                  <a:lnTo>
                    <a:pt x="514" y="340"/>
                  </a:lnTo>
                  <a:lnTo>
                    <a:pt x="496" y="342"/>
                  </a:lnTo>
                  <a:lnTo>
                    <a:pt x="470" y="340"/>
                  </a:lnTo>
                  <a:lnTo>
                    <a:pt x="470" y="340"/>
                  </a:lnTo>
                  <a:lnTo>
                    <a:pt x="470" y="362"/>
                  </a:lnTo>
                  <a:lnTo>
                    <a:pt x="470" y="362"/>
                  </a:lnTo>
                  <a:lnTo>
                    <a:pt x="504" y="374"/>
                  </a:lnTo>
                  <a:lnTo>
                    <a:pt x="504" y="374"/>
                  </a:lnTo>
                  <a:lnTo>
                    <a:pt x="500" y="380"/>
                  </a:lnTo>
                  <a:lnTo>
                    <a:pt x="498" y="386"/>
                  </a:lnTo>
                  <a:lnTo>
                    <a:pt x="498" y="392"/>
                  </a:lnTo>
                  <a:lnTo>
                    <a:pt x="500" y="400"/>
                  </a:lnTo>
                  <a:lnTo>
                    <a:pt x="500" y="400"/>
                  </a:lnTo>
                  <a:lnTo>
                    <a:pt x="540" y="420"/>
                  </a:lnTo>
                  <a:lnTo>
                    <a:pt x="540" y="420"/>
                  </a:lnTo>
                  <a:lnTo>
                    <a:pt x="544" y="426"/>
                  </a:lnTo>
                  <a:lnTo>
                    <a:pt x="544" y="426"/>
                  </a:lnTo>
                  <a:lnTo>
                    <a:pt x="542" y="434"/>
                  </a:lnTo>
                  <a:lnTo>
                    <a:pt x="540" y="440"/>
                  </a:lnTo>
                  <a:lnTo>
                    <a:pt x="536" y="446"/>
                  </a:lnTo>
                  <a:lnTo>
                    <a:pt x="530" y="450"/>
                  </a:lnTo>
                  <a:lnTo>
                    <a:pt x="516" y="460"/>
                  </a:lnTo>
                  <a:lnTo>
                    <a:pt x="502" y="468"/>
                  </a:lnTo>
                  <a:lnTo>
                    <a:pt x="502" y="468"/>
                  </a:lnTo>
                  <a:lnTo>
                    <a:pt x="502" y="472"/>
                  </a:lnTo>
                  <a:lnTo>
                    <a:pt x="502" y="472"/>
                  </a:lnTo>
                  <a:lnTo>
                    <a:pt x="498" y="474"/>
                  </a:lnTo>
                  <a:lnTo>
                    <a:pt x="492" y="478"/>
                  </a:lnTo>
                  <a:lnTo>
                    <a:pt x="478" y="490"/>
                  </a:lnTo>
                  <a:lnTo>
                    <a:pt x="452" y="514"/>
                  </a:lnTo>
                  <a:lnTo>
                    <a:pt x="452" y="514"/>
                  </a:lnTo>
                  <a:lnTo>
                    <a:pt x="418" y="526"/>
                  </a:lnTo>
                  <a:lnTo>
                    <a:pt x="418" y="526"/>
                  </a:lnTo>
                  <a:lnTo>
                    <a:pt x="416" y="530"/>
                  </a:lnTo>
                  <a:lnTo>
                    <a:pt x="416" y="530"/>
                  </a:lnTo>
                  <a:lnTo>
                    <a:pt x="366" y="528"/>
                  </a:lnTo>
                  <a:lnTo>
                    <a:pt x="366" y="528"/>
                  </a:lnTo>
                  <a:lnTo>
                    <a:pt x="354" y="532"/>
                  </a:lnTo>
                  <a:lnTo>
                    <a:pt x="342" y="538"/>
                  </a:lnTo>
                  <a:lnTo>
                    <a:pt x="342" y="53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29" name="Freeform 26">
              <a:extLst>
                <a:ext uri="{FF2B5EF4-FFF2-40B4-BE49-F238E27FC236}">
                  <a16:creationId xmlns:a16="http://schemas.microsoft.com/office/drawing/2014/main" id="{D5B94079-BB95-5842-9E57-EB2CB93A7303}"/>
                </a:ext>
              </a:extLst>
            </p:cNvPr>
            <p:cNvSpPr>
              <a:spLocks/>
            </p:cNvSpPr>
            <p:nvPr/>
          </p:nvSpPr>
          <p:spPr bwMode="auto">
            <a:xfrm>
              <a:off x="3075180" y="3006898"/>
              <a:ext cx="506909" cy="49061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0" h="542">
                  <a:moveTo>
                    <a:pt x="478" y="542"/>
                  </a:moveTo>
                  <a:lnTo>
                    <a:pt x="478" y="542"/>
                  </a:lnTo>
                  <a:lnTo>
                    <a:pt x="434" y="536"/>
                  </a:lnTo>
                  <a:lnTo>
                    <a:pt x="434" y="536"/>
                  </a:lnTo>
                  <a:lnTo>
                    <a:pt x="400" y="518"/>
                  </a:lnTo>
                  <a:lnTo>
                    <a:pt x="400" y="518"/>
                  </a:lnTo>
                  <a:lnTo>
                    <a:pt x="376" y="518"/>
                  </a:lnTo>
                  <a:lnTo>
                    <a:pt x="360" y="516"/>
                  </a:lnTo>
                  <a:lnTo>
                    <a:pt x="346" y="512"/>
                  </a:lnTo>
                  <a:lnTo>
                    <a:pt x="334" y="502"/>
                  </a:lnTo>
                  <a:lnTo>
                    <a:pt x="334" y="502"/>
                  </a:lnTo>
                  <a:lnTo>
                    <a:pt x="316" y="476"/>
                  </a:lnTo>
                  <a:lnTo>
                    <a:pt x="316" y="476"/>
                  </a:lnTo>
                  <a:lnTo>
                    <a:pt x="282" y="454"/>
                  </a:lnTo>
                  <a:lnTo>
                    <a:pt x="282" y="454"/>
                  </a:lnTo>
                  <a:lnTo>
                    <a:pt x="162" y="452"/>
                  </a:lnTo>
                  <a:lnTo>
                    <a:pt x="162" y="452"/>
                  </a:lnTo>
                  <a:lnTo>
                    <a:pt x="116" y="434"/>
                  </a:lnTo>
                  <a:lnTo>
                    <a:pt x="96" y="424"/>
                  </a:lnTo>
                  <a:lnTo>
                    <a:pt x="90" y="418"/>
                  </a:lnTo>
                  <a:lnTo>
                    <a:pt x="84" y="412"/>
                  </a:lnTo>
                  <a:lnTo>
                    <a:pt x="84" y="412"/>
                  </a:lnTo>
                  <a:lnTo>
                    <a:pt x="74" y="406"/>
                  </a:lnTo>
                  <a:lnTo>
                    <a:pt x="68" y="398"/>
                  </a:lnTo>
                  <a:lnTo>
                    <a:pt x="60" y="386"/>
                  </a:lnTo>
                  <a:lnTo>
                    <a:pt x="60" y="386"/>
                  </a:lnTo>
                  <a:lnTo>
                    <a:pt x="58" y="370"/>
                  </a:lnTo>
                  <a:lnTo>
                    <a:pt x="54" y="356"/>
                  </a:lnTo>
                  <a:lnTo>
                    <a:pt x="42" y="332"/>
                  </a:lnTo>
                  <a:lnTo>
                    <a:pt x="18" y="292"/>
                  </a:lnTo>
                  <a:lnTo>
                    <a:pt x="18" y="292"/>
                  </a:lnTo>
                  <a:lnTo>
                    <a:pt x="2" y="246"/>
                  </a:lnTo>
                  <a:lnTo>
                    <a:pt x="2" y="246"/>
                  </a:lnTo>
                  <a:lnTo>
                    <a:pt x="0" y="208"/>
                  </a:lnTo>
                  <a:lnTo>
                    <a:pt x="0" y="208"/>
                  </a:lnTo>
                  <a:lnTo>
                    <a:pt x="14" y="206"/>
                  </a:lnTo>
                  <a:lnTo>
                    <a:pt x="26" y="198"/>
                  </a:lnTo>
                  <a:lnTo>
                    <a:pt x="40" y="190"/>
                  </a:lnTo>
                  <a:lnTo>
                    <a:pt x="50" y="182"/>
                  </a:lnTo>
                  <a:lnTo>
                    <a:pt x="50" y="182"/>
                  </a:lnTo>
                  <a:lnTo>
                    <a:pt x="58" y="176"/>
                  </a:lnTo>
                  <a:lnTo>
                    <a:pt x="68" y="172"/>
                  </a:lnTo>
                  <a:lnTo>
                    <a:pt x="68" y="172"/>
                  </a:lnTo>
                  <a:lnTo>
                    <a:pt x="86" y="170"/>
                  </a:lnTo>
                  <a:lnTo>
                    <a:pt x="104" y="164"/>
                  </a:lnTo>
                  <a:lnTo>
                    <a:pt x="120" y="156"/>
                  </a:lnTo>
                  <a:lnTo>
                    <a:pt x="138" y="144"/>
                  </a:lnTo>
                  <a:lnTo>
                    <a:pt x="138" y="144"/>
                  </a:lnTo>
                  <a:lnTo>
                    <a:pt x="154" y="142"/>
                  </a:lnTo>
                  <a:lnTo>
                    <a:pt x="172" y="138"/>
                  </a:lnTo>
                  <a:lnTo>
                    <a:pt x="208" y="128"/>
                  </a:lnTo>
                  <a:lnTo>
                    <a:pt x="208" y="128"/>
                  </a:lnTo>
                  <a:lnTo>
                    <a:pt x="222" y="118"/>
                  </a:lnTo>
                  <a:lnTo>
                    <a:pt x="234" y="106"/>
                  </a:lnTo>
                  <a:lnTo>
                    <a:pt x="258" y="82"/>
                  </a:lnTo>
                  <a:lnTo>
                    <a:pt x="258" y="82"/>
                  </a:lnTo>
                  <a:lnTo>
                    <a:pt x="266" y="74"/>
                  </a:lnTo>
                  <a:lnTo>
                    <a:pt x="274" y="64"/>
                  </a:lnTo>
                  <a:lnTo>
                    <a:pt x="278" y="54"/>
                  </a:lnTo>
                  <a:lnTo>
                    <a:pt x="280" y="44"/>
                  </a:lnTo>
                  <a:lnTo>
                    <a:pt x="284" y="20"/>
                  </a:lnTo>
                  <a:lnTo>
                    <a:pt x="284" y="0"/>
                  </a:lnTo>
                  <a:lnTo>
                    <a:pt x="284" y="0"/>
                  </a:lnTo>
                  <a:lnTo>
                    <a:pt x="338" y="12"/>
                  </a:lnTo>
                  <a:lnTo>
                    <a:pt x="338" y="12"/>
                  </a:lnTo>
                  <a:lnTo>
                    <a:pt x="414" y="12"/>
                  </a:lnTo>
                  <a:lnTo>
                    <a:pt x="414" y="12"/>
                  </a:lnTo>
                  <a:lnTo>
                    <a:pt x="428" y="32"/>
                  </a:lnTo>
                  <a:lnTo>
                    <a:pt x="428" y="32"/>
                  </a:lnTo>
                  <a:lnTo>
                    <a:pt x="436" y="38"/>
                  </a:lnTo>
                  <a:lnTo>
                    <a:pt x="442" y="50"/>
                  </a:lnTo>
                  <a:lnTo>
                    <a:pt x="444" y="58"/>
                  </a:lnTo>
                  <a:lnTo>
                    <a:pt x="444" y="66"/>
                  </a:lnTo>
                  <a:lnTo>
                    <a:pt x="442" y="74"/>
                  </a:lnTo>
                  <a:lnTo>
                    <a:pt x="438" y="82"/>
                  </a:lnTo>
                  <a:lnTo>
                    <a:pt x="438" y="82"/>
                  </a:lnTo>
                  <a:lnTo>
                    <a:pt x="426" y="88"/>
                  </a:lnTo>
                  <a:lnTo>
                    <a:pt x="418" y="96"/>
                  </a:lnTo>
                  <a:lnTo>
                    <a:pt x="412" y="104"/>
                  </a:lnTo>
                  <a:lnTo>
                    <a:pt x="408" y="118"/>
                  </a:lnTo>
                  <a:lnTo>
                    <a:pt x="408" y="118"/>
                  </a:lnTo>
                  <a:lnTo>
                    <a:pt x="402" y="120"/>
                  </a:lnTo>
                  <a:lnTo>
                    <a:pt x="396" y="122"/>
                  </a:lnTo>
                  <a:lnTo>
                    <a:pt x="396" y="122"/>
                  </a:lnTo>
                  <a:lnTo>
                    <a:pt x="396" y="130"/>
                  </a:lnTo>
                  <a:lnTo>
                    <a:pt x="396" y="130"/>
                  </a:lnTo>
                  <a:lnTo>
                    <a:pt x="432" y="156"/>
                  </a:lnTo>
                  <a:lnTo>
                    <a:pt x="432" y="156"/>
                  </a:lnTo>
                  <a:lnTo>
                    <a:pt x="434" y="162"/>
                  </a:lnTo>
                  <a:lnTo>
                    <a:pt x="434" y="162"/>
                  </a:lnTo>
                  <a:lnTo>
                    <a:pt x="448" y="174"/>
                  </a:lnTo>
                  <a:lnTo>
                    <a:pt x="456" y="180"/>
                  </a:lnTo>
                  <a:lnTo>
                    <a:pt x="466" y="186"/>
                  </a:lnTo>
                  <a:lnTo>
                    <a:pt x="476" y="192"/>
                  </a:lnTo>
                  <a:lnTo>
                    <a:pt x="488" y="194"/>
                  </a:lnTo>
                  <a:lnTo>
                    <a:pt x="498" y="192"/>
                  </a:lnTo>
                  <a:lnTo>
                    <a:pt x="510" y="186"/>
                  </a:lnTo>
                  <a:lnTo>
                    <a:pt x="510" y="186"/>
                  </a:lnTo>
                  <a:lnTo>
                    <a:pt x="516" y="188"/>
                  </a:lnTo>
                  <a:lnTo>
                    <a:pt x="520" y="192"/>
                  </a:lnTo>
                  <a:lnTo>
                    <a:pt x="532" y="204"/>
                  </a:lnTo>
                  <a:lnTo>
                    <a:pt x="532" y="204"/>
                  </a:lnTo>
                  <a:lnTo>
                    <a:pt x="560" y="226"/>
                  </a:lnTo>
                  <a:lnTo>
                    <a:pt x="560" y="226"/>
                  </a:lnTo>
                  <a:lnTo>
                    <a:pt x="558" y="234"/>
                  </a:lnTo>
                  <a:lnTo>
                    <a:pt x="558" y="234"/>
                  </a:lnTo>
                  <a:lnTo>
                    <a:pt x="556" y="240"/>
                  </a:lnTo>
                  <a:lnTo>
                    <a:pt x="554" y="244"/>
                  </a:lnTo>
                  <a:lnTo>
                    <a:pt x="550" y="256"/>
                  </a:lnTo>
                  <a:lnTo>
                    <a:pt x="548" y="270"/>
                  </a:lnTo>
                  <a:lnTo>
                    <a:pt x="544" y="282"/>
                  </a:lnTo>
                  <a:lnTo>
                    <a:pt x="544" y="282"/>
                  </a:lnTo>
                  <a:lnTo>
                    <a:pt x="528" y="276"/>
                  </a:lnTo>
                  <a:lnTo>
                    <a:pt x="528" y="276"/>
                  </a:lnTo>
                  <a:lnTo>
                    <a:pt x="514" y="256"/>
                  </a:lnTo>
                  <a:lnTo>
                    <a:pt x="504" y="240"/>
                  </a:lnTo>
                  <a:lnTo>
                    <a:pt x="500" y="234"/>
                  </a:lnTo>
                  <a:lnTo>
                    <a:pt x="492" y="232"/>
                  </a:lnTo>
                  <a:lnTo>
                    <a:pt x="484" y="230"/>
                  </a:lnTo>
                  <a:lnTo>
                    <a:pt x="472" y="232"/>
                  </a:lnTo>
                  <a:lnTo>
                    <a:pt x="472" y="232"/>
                  </a:lnTo>
                  <a:lnTo>
                    <a:pt x="474" y="302"/>
                  </a:lnTo>
                  <a:lnTo>
                    <a:pt x="474" y="302"/>
                  </a:lnTo>
                  <a:lnTo>
                    <a:pt x="466" y="316"/>
                  </a:lnTo>
                  <a:lnTo>
                    <a:pt x="454" y="330"/>
                  </a:lnTo>
                  <a:lnTo>
                    <a:pt x="442" y="344"/>
                  </a:lnTo>
                  <a:lnTo>
                    <a:pt x="428" y="354"/>
                  </a:lnTo>
                  <a:lnTo>
                    <a:pt x="428" y="354"/>
                  </a:lnTo>
                  <a:lnTo>
                    <a:pt x="428" y="376"/>
                  </a:lnTo>
                  <a:lnTo>
                    <a:pt x="428" y="376"/>
                  </a:lnTo>
                  <a:lnTo>
                    <a:pt x="436" y="384"/>
                  </a:lnTo>
                  <a:lnTo>
                    <a:pt x="450" y="392"/>
                  </a:lnTo>
                  <a:lnTo>
                    <a:pt x="450" y="392"/>
                  </a:lnTo>
                  <a:lnTo>
                    <a:pt x="460" y="430"/>
                  </a:lnTo>
                  <a:lnTo>
                    <a:pt x="460" y="430"/>
                  </a:lnTo>
                  <a:lnTo>
                    <a:pt x="462" y="434"/>
                  </a:lnTo>
                  <a:lnTo>
                    <a:pt x="466" y="438"/>
                  </a:lnTo>
                  <a:lnTo>
                    <a:pt x="474" y="444"/>
                  </a:lnTo>
                  <a:lnTo>
                    <a:pt x="480" y="446"/>
                  </a:lnTo>
                  <a:lnTo>
                    <a:pt x="486" y="446"/>
                  </a:lnTo>
                  <a:lnTo>
                    <a:pt x="486" y="446"/>
                  </a:lnTo>
                  <a:lnTo>
                    <a:pt x="492" y="440"/>
                  </a:lnTo>
                  <a:lnTo>
                    <a:pt x="498" y="436"/>
                  </a:lnTo>
                  <a:lnTo>
                    <a:pt x="504" y="434"/>
                  </a:lnTo>
                  <a:lnTo>
                    <a:pt x="514" y="436"/>
                  </a:lnTo>
                  <a:lnTo>
                    <a:pt x="514" y="436"/>
                  </a:lnTo>
                  <a:lnTo>
                    <a:pt x="520" y="448"/>
                  </a:lnTo>
                  <a:lnTo>
                    <a:pt x="526" y="464"/>
                  </a:lnTo>
                  <a:lnTo>
                    <a:pt x="528" y="474"/>
                  </a:lnTo>
                  <a:lnTo>
                    <a:pt x="530" y="484"/>
                  </a:lnTo>
                  <a:lnTo>
                    <a:pt x="530" y="492"/>
                  </a:lnTo>
                  <a:lnTo>
                    <a:pt x="526" y="502"/>
                  </a:lnTo>
                  <a:lnTo>
                    <a:pt x="526" y="502"/>
                  </a:lnTo>
                  <a:lnTo>
                    <a:pt x="516" y="504"/>
                  </a:lnTo>
                  <a:lnTo>
                    <a:pt x="506" y="510"/>
                  </a:lnTo>
                  <a:lnTo>
                    <a:pt x="492" y="522"/>
                  </a:lnTo>
                  <a:lnTo>
                    <a:pt x="492" y="522"/>
                  </a:lnTo>
                  <a:lnTo>
                    <a:pt x="478" y="542"/>
                  </a:lnTo>
                  <a:lnTo>
                    <a:pt x="478" y="542"/>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0" name="Freeform 27">
              <a:extLst>
                <a:ext uri="{FF2B5EF4-FFF2-40B4-BE49-F238E27FC236}">
                  <a16:creationId xmlns:a16="http://schemas.microsoft.com/office/drawing/2014/main" id="{A5CCFEBD-0B6C-B343-8F84-D91B6C908021}"/>
                </a:ext>
              </a:extLst>
            </p:cNvPr>
            <p:cNvSpPr>
              <a:spLocks/>
            </p:cNvSpPr>
            <p:nvPr/>
          </p:nvSpPr>
          <p:spPr bwMode="auto">
            <a:xfrm>
              <a:off x="2675085" y="2690079"/>
              <a:ext cx="443546" cy="803812"/>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0" h="888">
                  <a:moveTo>
                    <a:pt x="344" y="888"/>
                  </a:moveTo>
                  <a:lnTo>
                    <a:pt x="344" y="888"/>
                  </a:lnTo>
                  <a:lnTo>
                    <a:pt x="330" y="884"/>
                  </a:lnTo>
                  <a:lnTo>
                    <a:pt x="320" y="878"/>
                  </a:lnTo>
                  <a:lnTo>
                    <a:pt x="304" y="866"/>
                  </a:lnTo>
                  <a:lnTo>
                    <a:pt x="278" y="842"/>
                  </a:lnTo>
                  <a:lnTo>
                    <a:pt x="278" y="842"/>
                  </a:lnTo>
                  <a:lnTo>
                    <a:pt x="252" y="834"/>
                  </a:lnTo>
                  <a:lnTo>
                    <a:pt x="252" y="834"/>
                  </a:lnTo>
                  <a:lnTo>
                    <a:pt x="232" y="834"/>
                  </a:lnTo>
                  <a:lnTo>
                    <a:pt x="214" y="834"/>
                  </a:lnTo>
                  <a:lnTo>
                    <a:pt x="196" y="838"/>
                  </a:lnTo>
                  <a:lnTo>
                    <a:pt x="188" y="840"/>
                  </a:lnTo>
                  <a:lnTo>
                    <a:pt x="180" y="844"/>
                  </a:lnTo>
                  <a:lnTo>
                    <a:pt x="180" y="844"/>
                  </a:lnTo>
                  <a:lnTo>
                    <a:pt x="170" y="842"/>
                  </a:lnTo>
                  <a:lnTo>
                    <a:pt x="160" y="836"/>
                  </a:lnTo>
                  <a:lnTo>
                    <a:pt x="146" y="826"/>
                  </a:lnTo>
                  <a:lnTo>
                    <a:pt x="146" y="826"/>
                  </a:lnTo>
                  <a:lnTo>
                    <a:pt x="136" y="824"/>
                  </a:lnTo>
                  <a:lnTo>
                    <a:pt x="128" y="822"/>
                  </a:lnTo>
                  <a:lnTo>
                    <a:pt x="120" y="818"/>
                  </a:lnTo>
                  <a:lnTo>
                    <a:pt x="114" y="814"/>
                  </a:lnTo>
                  <a:lnTo>
                    <a:pt x="106" y="804"/>
                  </a:lnTo>
                  <a:lnTo>
                    <a:pt x="102" y="802"/>
                  </a:lnTo>
                  <a:lnTo>
                    <a:pt x="98" y="800"/>
                  </a:lnTo>
                  <a:lnTo>
                    <a:pt x="98" y="800"/>
                  </a:lnTo>
                  <a:lnTo>
                    <a:pt x="56" y="800"/>
                  </a:lnTo>
                  <a:lnTo>
                    <a:pt x="56" y="800"/>
                  </a:lnTo>
                  <a:lnTo>
                    <a:pt x="12" y="784"/>
                  </a:lnTo>
                  <a:lnTo>
                    <a:pt x="12" y="784"/>
                  </a:lnTo>
                  <a:lnTo>
                    <a:pt x="12" y="776"/>
                  </a:lnTo>
                  <a:lnTo>
                    <a:pt x="14" y="770"/>
                  </a:lnTo>
                  <a:lnTo>
                    <a:pt x="20" y="758"/>
                  </a:lnTo>
                  <a:lnTo>
                    <a:pt x="20" y="758"/>
                  </a:lnTo>
                  <a:lnTo>
                    <a:pt x="20" y="744"/>
                  </a:lnTo>
                  <a:lnTo>
                    <a:pt x="18" y="734"/>
                  </a:lnTo>
                  <a:lnTo>
                    <a:pt x="14" y="728"/>
                  </a:lnTo>
                  <a:lnTo>
                    <a:pt x="8" y="726"/>
                  </a:lnTo>
                  <a:lnTo>
                    <a:pt x="8" y="726"/>
                  </a:lnTo>
                  <a:lnTo>
                    <a:pt x="2" y="718"/>
                  </a:lnTo>
                  <a:lnTo>
                    <a:pt x="0" y="714"/>
                  </a:lnTo>
                  <a:lnTo>
                    <a:pt x="0" y="708"/>
                  </a:lnTo>
                  <a:lnTo>
                    <a:pt x="0" y="706"/>
                  </a:lnTo>
                  <a:lnTo>
                    <a:pt x="0" y="706"/>
                  </a:lnTo>
                  <a:lnTo>
                    <a:pt x="58" y="704"/>
                  </a:lnTo>
                  <a:lnTo>
                    <a:pt x="58" y="704"/>
                  </a:lnTo>
                  <a:lnTo>
                    <a:pt x="62" y="696"/>
                  </a:lnTo>
                  <a:lnTo>
                    <a:pt x="66" y="686"/>
                  </a:lnTo>
                  <a:lnTo>
                    <a:pt x="66" y="676"/>
                  </a:lnTo>
                  <a:lnTo>
                    <a:pt x="68" y="666"/>
                  </a:lnTo>
                  <a:lnTo>
                    <a:pt x="66" y="648"/>
                  </a:lnTo>
                  <a:lnTo>
                    <a:pt x="64" y="632"/>
                  </a:lnTo>
                  <a:lnTo>
                    <a:pt x="64" y="632"/>
                  </a:lnTo>
                  <a:lnTo>
                    <a:pt x="52" y="602"/>
                  </a:lnTo>
                  <a:lnTo>
                    <a:pt x="52" y="602"/>
                  </a:lnTo>
                  <a:lnTo>
                    <a:pt x="46" y="564"/>
                  </a:lnTo>
                  <a:lnTo>
                    <a:pt x="46" y="550"/>
                  </a:lnTo>
                  <a:lnTo>
                    <a:pt x="50" y="542"/>
                  </a:lnTo>
                  <a:lnTo>
                    <a:pt x="56" y="536"/>
                  </a:lnTo>
                  <a:lnTo>
                    <a:pt x="68" y="532"/>
                  </a:lnTo>
                  <a:lnTo>
                    <a:pt x="84" y="530"/>
                  </a:lnTo>
                  <a:lnTo>
                    <a:pt x="104" y="530"/>
                  </a:lnTo>
                  <a:lnTo>
                    <a:pt x="104" y="530"/>
                  </a:lnTo>
                  <a:lnTo>
                    <a:pt x="150" y="552"/>
                  </a:lnTo>
                  <a:lnTo>
                    <a:pt x="150" y="552"/>
                  </a:lnTo>
                  <a:lnTo>
                    <a:pt x="162" y="550"/>
                  </a:lnTo>
                  <a:lnTo>
                    <a:pt x="168" y="548"/>
                  </a:lnTo>
                  <a:lnTo>
                    <a:pt x="172" y="546"/>
                  </a:lnTo>
                  <a:lnTo>
                    <a:pt x="172" y="546"/>
                  </a:lnTo>
                  <a:lnTo>
                    <a:pt x="172" y="504"/>
                  </a:lnTo>
                  <a:lnTo>
                    <a:pt x="172" y="504"/>
                  </a:lnTo>
                  <a:lnTo>
                    <a:pt x="174" y="500"/>
                  </a:lnTo>
                  <a:lnTo>
                    <a:pt x="178" y="496"/>
                  </a:lnTo>
                  <a:lnTo>
                    <a:pt x="182" y="494"/>
                  </a:lnTo>
                  <a:lnTo>
                    <a:pt x="190" y="494"/>
                  </a:lnTo>
                  <a:lnTo>
                    <a:pt x="204" y="494"/>
                  </a:lnTo>
                  <a:lnTo>
                    <a:pt x="210" y="496"/>
                  </a:lnTo>
                  <a:lnTo>
                    <a:pt x="214" y="500"/>
                  </a:lnTo>
                  <a:lnTo>
                    <a:pt x="214" y="500"/>
                  </a:lnTo>
                  <a:lnTo>
                    <a:pt x="242" y="500"/>
                  </a:lnTo>
                  <a:lnTo>
                    <a:pt x="242" y="500"/>
                  </a:lnTo>
                  <a:lnTo>
                    <a:pt x="246" y="490"/>
                  </a:lnTo>
                  <a:lnTo>
                    <a:pt x="248" y="478"/>
                  </a:lnTo>
                  <a:lnTo>
                    <a:pt x="250" y="454"/>
                  </a:lnTo>
                  <a:lnTo>
                    <a:pt x="250" y="432"/>
                  </a:lnTo>
                  <a:lnTo>
                    <a:pt x="248" y="424"/>
                  </a:lnTo>
                  <a:lnTo>
                    <a:pt x="246" y="416"/>
                  </a:lnTo>
                  <a:lnTo>
                    <a:pt x="246" y="416"/>
                  </a:lnTo>
                  <a:lnTo>
                    <a:pt x="248" y="404"/>
                  </a:lnTo>
                  <a:lnTo>
                    <a:pt x="250" y="396"/>
                  </a:lnTo>
                  <a:lnTo>
                    <a:pt x="256" y="384"/>
                  </a:lnTo>
                  <a:lnTo>
                    <a:pt x="256" y="384"/>
                  </a:lnTo>
                  <a:lnTo>
                    <a:pt x="256" y="364"/>
                  </a:lnTo>
                  <a:lnTo>
                    <a:pt x="256" y="364"/>
                  </a:lnTo>
                  <a:lnTo>
                    <a:pt x="240" y="362"/>
                  </a:lnTo>
                  <a:lnTo>
                    <a:pt x="240" y="362"/>
                  </a:lnTo>
                  <a:lnTo>
                    <a:pt x="224" y="352"/>
                  </a:lnTo>
                  <a:lnTo>
                    <a:pt x="210" y="342"/>
                  </a:lnTo>
                  <a:lnTo>
                    <a:pt x="196" y="334"/>
                  </a:lnTo>
                  <a:lnTo>
                    <a:pt x="188" y="328"/>
                  </a:lnTo>
                  <a:lnTo>
                    <a:pt x="188" y="328"/>
                  </a:lnTo>
                  <a:lnTo>
                    <a:pt x="170" y="324"/>
                  </a:lnTo>
                  <a:lnTo>
                    <a:pt x="152" y="318"/>
                  </a:lnTo>
                  <a:lnTo>
                    <a:pt x="136" y="312"/>
                  </a:lnTo>
                  <a:lnTo>
                    <a:pt x="126" y="306"/>
                  </a:lnTo>
                  <a:lnTo>
                    <a:pt x="126" y="306"/>
                  </a:lnTo>
                  <a:lnTo>
                    <a:pt x="126" y="296"/>
                  </a:lnTo>
                  <a:lnTo>
                    <a:pt x="128" y="290"/>
                  </a:lnTo>
                  <a:lnTo>
                    <a:pt x="136" y="280"/>
                  </a:lnTo>
                  <a:lnTo>
                    <a:pt x="136" y="280"/>
                  </a:lnTo>
                  <a:lnTo>
                    <a:pt x="130" y="244"/>
                  </a:lnTo>
                  <a:lnTo>
                    <a:pt x="130" y="244"/>
                  </a:lnTo>
                  <a:lnTo>
                    <a:pt x="134" y="242"/>
                  </a:lnTo>
                  <a:lnTo>
                    <a:pt x="140" y="236"/>
                  </a:lnTo>
                  <a:lnTo>
                    <a:pt x="148" y="222"/>
                  </a:lnTo>
                  <a:lnTo>
                    <a:pt x="148" y="222"/>
                  </a:lnTo>
                  <a:lnTo>
                    <a:pt x="162" y="222"/>
                  </a:lnTo>
                  <a:lnTo>
                    <a:pt x="172" y="222"/>
                  </a:lnTo>
                  <a:lnTo>
                    <a:pt x="184" y="226"/>
                  </a:lnTo>
                  <a:lnTo>
                    <a:pt x="184" y="226"/>
                  </a:lnTo>
                  <a:lnTo>
                    <a:pt x="264" y="230"/>
                  </a:lnTo>
                  <a:lnTo>
                    <a:pt x="264" y="230"/>
                  </a:lnTo>
                  <a:lnTo>
                    <a:pt x="270" y="220"/>
                  </a:lnTo>
                  <a:lnTo>
                    <a:pt x="276" y="210"/>
                  </a:lnTo>
                  <a:lnTo>
                    <a:pt x="278" y="198"/>
                  </a:lnTo>
                  <a:lnTo>
                    <a:pt x="280" y="186"/>
                  </a:lnTo>
                  <a:lnTo>
                    <a:pt x="278" y="162"/>
                  </a:lnTo>
                  <a:lnTo>
                    <a:pt x="278" y="144"/>
                  </a:lnTo>
                  <a:lnTo>
                    <a:pt x="278" y="144"/>
                  </a:lnTo>
                  <a:lnTo>
                    <a:pt x="278" y="136"/>
                  </a:lnTo>
                  <a:lnTo>
                    <a:pt x="280" y="130"/>
                  </a:lnTo>
                  <a:lnTo>
                    <a:pt x="282" y="124"/>
                  </a:lnTo>
                  <a:lnTo>
                    <a:pt x="286" y="120"/>
                  </a:lnTo>
                  <a:lnTo>
                    <a:pt x="294" y="114"/>
                  </a:lnTo>
                  <a:lnTo>
                    <a:pt x="304" y="104"/>
                  </a:lnTo>
                  <a:lnTo>
                    <a:pt x="304" y="104"/>
                  </a:lnTo>
                  <a:lnTo>
                    <a:pt x="334" y="60"/>
                  </a:lnTo>
                  <a:lnTo>
                    <a:pt x="334" y="60"/>
                  </a:lnTo>
                  <a:lnTo>
                    <a:pt x="364" y="38"/>
                  </a:lnTo>
                  <a:lnTo>
                    <a:pt x="364" y="38"/>
                  </a:lnTo>
                  <a:lnTo>
                    <a:pt x="382" y="12"/>
                  </a:lnTo>
                  <a:lnTo>
                    <a:pt x="382" y="12"/>
                  </a:lnTo>
                  <a:lnTo>
                    <a:pt x="404" y="28"/>
                  </a:lnTo>
                  <a:lnTo>
                    <a:pt x="404" y="28"/>
                  </a:lnTo>
                  <a:lnTo>
                    <a:pt x="410" y="28"/>
                  </a:lnTo>
                  <a:lnTo>
                    <a:pt x="410" y="28"/>
                  </a:lnTo>
                  <a:lnTo>
                    <a:pt x="416" y="22"/>
                  </a:lnTo>
                  <a:lnTo>
                    <a:pt x="422" y="16"/>
                  </a:lnTo>
                  <a:lnTo>
                    <a:pt x="430" y="0"/>
                  </a:lnTo>
                  <a:lnTo>
                    <a:pt x="430" y="0"/>
                  </a:lnTo>
                  <a:lnTo>
                    <a:pt x="440" y="2"/>
                  </a:lnTo>
                  <a:lnTo>
                    <a:pt x="450" y="4"/>
                  </a:lnTo>
                  <a:lnTo>
                    <a:pt x="456" y="8"/>
                  </a:lnTo>
                  <a:lnTo>
                    <a:pt x="460" y="12"/>
                  </a:lnTo>
                  <a:lnTo>
                    <a:pt x="462" y="20"/>
                  </a:lnTo>
                  <a:lnTo>
                    <a:pt x="464" y="28"/>
                  </a:lnTo>
                  <a:lnTo>
                    <a:pt x="464" y="28"/>
                  </a:lnTo>
                  <a:lnTo>
                    <a:pt x="452" y="52"/>
                  </a:lnTo>
                  <a:lnTo>
                    <a:pt x="452" y="52"/>
                  </a:lnTo>
                  <a:lnTo>
                    <a:pt x="450" y="72"/>
                  </a:lnTo>
                  <a:lnTo>
                    <a:pt x="446" y="90"/>
                  </a:lnTo>
                  <a:lnTo>
                    <a:pt x="444" y="100"/>
                  </a:lnTo>
                  <a:lnTo>
                    <a:pt x="438" y="108"/>
                  </a:lnTo>
                  <a:lnTo>
                    <a:pt x="432" y="118"/>
                  </a:lnTo>
                  <a:lnTo>
                    <a:pt x="424" y="126"/>
                  </a:lnTo>
                  <a:lnTo>
                    <a:pt x="424" y="126"/>
                  </a:lnTo>
                  <a:lnTo>
                    <a:pt x="422" y="138"/>
                  </a:lnTo>
                  <a:lnTo>
                    <a:pt x="420" y="150"/>
                  </a:lnTo>
                  <a:lnTo>
                    <a:pt x="422" y="174"/>
                  </a:lnTo>
                  <a:lnTo>
                    <a:pt x="430" y="228"/>
                  </a:lnTo>
                  <a:lnTo>
                    <a:pt x="430" y="228"/>
                  </a:lnTo>
                  <a:lnTo>
                    <a:pt x="430" y="238"/>
                  </a:lnTo>
                  <a:lnTo>
                    <a:pt x="428" y="246"/>
                  </a:lnTo>
                  <a:lnTo>
                    <a:pt x="420" y="266"/>
                  </a:lnTo>
                  <a:lnTo>
                    <a:pt x="408" y="284"/>
                  </a:lnTo>
                  <a:lnTo>
                    <a:pt x="398" y="300"/>
                  </a:lnTo>
                  <a:lnTo>
                    <a:pt x="398" y="300"/>
                  </a:lnTo>
                  <a:lnTo>
                    <a:pt x="398" y="384"/>
                  </a:lnTo>
                  <a:lnTo>
                    <a:pt x="398" y="384"/>
                  </a:lnTo>
                  <a:lnTo>
                    <a:pt x="412" y="416"/>
                  </a:lnTo>
                  <a:lnTo>
                    <a:pt x="416" y="434"/>
                  </a:lnTo>
                  <a:lnTo>
                    <a:pt x="418" y="454"/>
                  </a:lnTo>
                  <a:lnTo>
                    <a:pt x="418" y="454"/>
                  </a:lnTo>
                  <a:lnTo>
                    <a:pt x="414" y="472"/>
                  </a:lnTo>
                  <a:lnTo>
                    <a:pt x="410" y="492"/>
                  </a:lnTo>
                  <a:lnTo>
                    <a:pt x="410" y="514"/>
                  </a:lnTo>
                  <a:lnTo>
                    <a:pt x="412" y="526"/>
                  </a:lnTo>
                  <a:lnTo>
                    <a:pt x="414" y="538"/>
                  </a:lnTo>
                  <a:lnTo>
                    <a:pt x="414" y="538"/>
                  </a:lnTo>
                  <a:lnTo>
                    <a:pt x="422" y="548"/>
                  </a:lnTo>
                  <a:lnTo>
                    <a:pt x="428" y="556"/>
                  </a:lnTo>
                  <a:lnTo>
                    <a:pt x="434" y="568"/>
                  </a:lnTo>
                  <a:lnTo>
                    <a:pt x="434" y="568"/>
                  </a:lnTo>
                  <a:lnTo>
                    <a:pt x="432" y="600"/>
                  </a:lnTo>
                  <a:lnTo>
                    <a:pt x="432" y="600"/>
                  </a:lnTo>
                  <a:lnTo>
                    <a:pt x="456" y="660"/>
                  </a:lnTo>
                  <a:lnTo>
                    <a:pt x="456" y="660"/>
                  </a:lnTo>
                  <a:lnTo>
                    <a:pt x="466" y="674"/>
                  </a:lnTo>
                  <a:lnTo>
                    <a:pt x="476" y="690"/>
                  </a:lnTo>
                  <a:lnTo>
                    <a:pt x="484" y="710"/>
                  </a:lnTo>
                  <a:lnTo>
                    <a:pt x="490" y="732"/>
                  </a:lnTo>
                  <a:lnTo>
                    <a:pt x="490" y="732"/>
                  </a:lnTo>
                  <a:lnTo>
                    <a:pt x="462" y="726"/>
                  </a:lnTo>
                  <a:lnTo>
                    <a:pt x="462" y="726"/>
                  </a:lnTo>
                  <a:lnTo>
                    <a:pt x="404" y="726"/>
                  </a:lnTo>
                  <a:lnTo>
                    <a:pt x="372" y="728"/>
                  </a:lnTo>
                  <a:lnTo>
                    <a:pt x="362" y="728"/>
                  </a:lnTo>
                  <a:lnTo>
                    <a:pt x="356" y="732"/>
                  </a:lnTo>
                  <a:lnTo>
                    <a:pt x="356" y="732"/>
                  </a:lnTo>
                  <a:lnTo>
                    <a:pt x="354" y="744"/>
                  </a:lnTo>
                  <a:lnTo>
                    <a:pt x="354" y="744"/>
                  </a:lnTo>
                  <a:lnTo>
                    <a:pt x="394" y="776"/>
                  </a:lnTo>
                  <a:lnTo>
                    <a:pt x="394" y="776"/>
                  </a:lnTo>
                  <a:lnTo>
                    <a:pt x="398" y="792"/>
                  </a:lnTo>
                  <a:lnTo>
                    <a:pt x="398" y="792"/>
                  </a:lnTo>
                  <a:lnTo>
                    <a:pt x="382" y="798"/>
                  </a:lnTo>
                  <a:lnTo>
                    <a:pt x="370" y="806"/>
                  </a:lnTo>
                  <a:lnTo>
                    <a:pt x="360" y="816"/>
                  </a:lnTo>
                  <a:lnTo>
                    <a:pt x="350" y="828"/>
                  </a:lnTo>
                  <a:lnTo>
                    <a:pt x="350" y="828"/>
                  </a:lnTo>
                  <a:lnTo>
                    <a:pt x="350" y="888"/>
                  </a:lnTo>
                  <a:lnTo>
                    <a:pt x="350" y="888"/>
                  </a:lnTo>
                  <a:lnTo>
                    <a:pt x="344" y="888"/>
                  </a:lnTo>
                  <a:lnTo>
                    <a:pt x="344" y="88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1" name="Freeform 28">
              <a:extLst>
                <a:ext uri="{FF2B5EF4-FFF2-40B4-BE49-F238E27FC236}">
                  <a16:creationId xmlns:a16="http://schemas.microsoft.com/office/drawing/2014/main" id="{9D842CDA-F9E9-BE4B-A991-E4A2A4EE0B63}"/>
                </a:ext>
              </a:extLst>
            </p:cNvPr>
            <p:cNvSpPr>
              <a:spLocks/>
            </p:cNvSpPr>
            <p:nvPr/>
          </p:nvSpPr>
          <p:spPr bwMode="auto">
            <a:xfrm>
              <a:off x="1304620" y="2677406"/>
              <a:ext cx="1118821" cy="814676"/>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900">
                  <a:moveTo>
                    <a:pt x="552" y="900"/>
                  </a:moveTo>
                  <a:lnTo>
                    <a:pt x="552" y="900"/>
                  </a:lnTo>
                  <a:lnTo>
                    <a:pt x="522" y="874"/>
                  </a:lnTo>
                  <a:lnTo>
                    <a:pt x="522" y="874"/>
                  </a:lnTo>
                  <a:lnTo>
                    <a:pt x="510" y="834"/>
                  </a:lnTo>
                  <a:lnTo>
                    <a:pt x="494" y="798"/>
                  </a:lnTo>
                  <a:lnTo>
                    <a:pt x="494" y="798"/>
                  </a:lnTo>
                  <a:lnTo>
                    <a:pt x="486" y="790"/>
                  </a:lnTo>
                  <a:lnTo>
                    <a:pt x="478" y="782"/>
                  </a:lnTo>
                  <a:lnTo>
                    <a:pt x="460" y="772"/>
                  </a:lnTo>
                  <a:lnTo>
                    <a:pt x="444" y="766"/>
                  </a:lnTo>
                  <a:lnTo>
                    <a:pt x="430" y="762"/>
                  </a:lnTo>
                  <a:lnTo>
                    <a:pt x="430" y="762"/>
                  </a:lnTo>
                  <a:lnTo>
                    <a:pt x="322" y="764"/>
                  </a:lnTo>
                  <a:lnTo>
                    <a:pt x="322" y="764"/>
                  </a:lnTo>
                  <a:lnTo>
                    <a:pt x="310" y="762"/>
                  </a:lnTo>
                  <a:lnTo>
                    <a:pt x="298" y="758"/>
                  </a:lnTo>
                  <a:lnTo>
                    <a:pt x="278" y="748"/>
                  </a:lnTo>
                  <a:lnTo>
                    <a:pt x="262" y="736"/>
                  </a:lnTo>
                  <a:lnTo>
                    <a:pt x="248" y="724"/>
                  </a:lnTo>
                  <a:lnTo>
                    <a:pt x="248" y="724"/>
                  </a:lnTo>
                  <a:lnTo>
                    <a:pt x="220" y="720"/>
                  </a:lnTo>
                  <a:lnTo>
                    <a:pt x="198" y="712"/>
                  </a:lnTo>
                  <a:lnTo>
                    <a:pt x="176" y="704"/>
                  </a:lnTo>
                  <a:lnTo>
                    <a:pt x="158" y="692"/>
                  </a:lnTo>
                  <a:lnTo>
                    <a:pt x="158" y="692"/>
                  </a:lnTo>
                  <a:lnTo>
                    <a:pt x="156" y="686"/>
                  </a:lnTo>
                  <a:lnTo>
                    <a:pt x="154" y="680"/>
                  </a:lnTo>
                  <a:lnTo>
                    <a:pt x="148" y="670"/>
                  </a:lnTo>
                  <a:lnTo>
                    <a:pt x="148" y="670"/>
                  </a:lnTo>
                  <a:lnTo>
                    <a:pt x="138" y="662"/>
                  </a:lnTo>
                  <a:lnTo>
                    <a:pt x="138" y="662"/>
                  </a:lnTo>
                  <a:lnTo>
                    <a:pt x="118" y="658"/>
                  </a:lnTo>
                  <a:lnTo>
                    <a:pt x="100" y="654"/>
                  </a:lnTo>
                  <a:lnTo>
                    <a:pt x="84" y="648"/>
                  </a:lnTo>
                  <a:lnTo>
                    <a:pt x="70" y="640"/>
                  </a:lnTo>
                  <a:lnTo>
                    <a:pt x="70" y="640"/>
                  </a:lnTo>
                  <a:lnTo>
                    <a:pt x="62" y="638"/>
                  </a:lnTo>
                  <a:lnTo>
                    <a:pt x="54" y="634"/>
                  </a:lnTo>
                  <a:lnTo>
                    <a:pt x="42" y="624"/>
                  </a:lnTo>
                  <a:lnTo>
                    <a:pt x="32" y="610"/>
                  </a:lnTo>
                  <a:lnTo>
                    <a:pt x="24" y="596"/>
                  </a:lnTo>
                  <a:lnTo>
                    <a:pt x="18" y="580"/>
                  </a:lnTo>
                  <a:lnTo>
                    <a:pt x="12" y="566"/>
                  </a:lnTo>
                  <a:lnTo>
                    <a:pt x="6" y="542"/>
                  </a:lnTo>
                  <a:lnTo>
                    <a:pt x="6" y="542"/>
                  </a:lnTo>
                  <a:lnTo>
                    <a:pt x="0" y="412"/>
                  </a:lnTo>
                  <a:lnTo>
                    <a:pt x="0" y="412"/>
                  </a:lnTo>
                  <a:lnTo>
                    <a:pt x="14" y="388"/>
                  </a:lnTo>
                  <a:lnTo>
                    <a:pt x="18" y="376"/>
                  </a:lnTo>
                  <a:lnTo>
                    <a:pt x="22" y="366"/>
                  </a:lnTo>
                  <a:lnTo>
                    <a:pt x="22" y="366"/>
                  </a:lnTo>
                  <a:lnTo>
                    <a:pt x="20" y="352"/>
                  </a:lnTo>
                  <a:lnTo>
                    <a:pt x="16" y="340"/>
                  </a:lnTo>
                  <a:lnTo>
                    <a:pt x="12" y="332"/>
                  </a:lnTo>
                  <a:lnTo>
                    <a:pt x="10" y="328"/>
                  </a:lnTo>
                  <a:lnTo>
                    <a:pt x="10" y="328"/>
                  </a:lnTo>
                  <a:lnTo>
                    <a:pt x="22" y="326"/>
                  </a:lnTo>
                  <a:lnTo>
                    <a:pt x="22" y="326"/>
                  </a:lnTo>
                  <a:lnTo>
                    <a:pt x="26" y="328"/>
                  </a:lnTo>
                  <a:lnTo>
                    <a:pt x="32" y="330"/>
                  </a:lnTo>
                  <a:lnTo>
                    <a:pt x="42" y="330"/>
                  </a:lnTo>
                  <a:lnTo>
                    <a:pt x="42" y="330"/>
                  </a:lnTo>
                  <a:lnTo>
                    <a:pt x="50" y="320"/>
                  </a:lnTo>
                  <a:lnTo>
                    <a:pt x="52" y="314"/>
                  </a:lnTo>
                  <a:lnTo>
                    <a:pt x="52" y="314"/>
                  </a:lnTo>
                  <a:lnTo>
                    <a:pt x="60" y="312"/>
                  </a:lnTo>
                  <a:lnTo>
                    <a:pt x="66" y="312"/>
                  </a:lnTo>
                  <a:lnTo>
                    <a:pt x="72" y="316"/>
                  </a:lnTo>
                  <a:lnTo>
                    <a:pt x="78" y="320"/>
                  </a:lnTo>
                  <a:lnTo>
                    <a:pt x="90" y="330"/>
                  </a:lnTo>
                  <a:lnTo>
                    <a:pt x="98" y="336"/>
                  </a:lnTo>
                  <a:lnTo>
                    <a:pt x="108" y="342"/>
                  </a:lnTo>
                  <a:lnTo>
                    <a:pt x="108" y="342"/>
                  </a:lnTo>
                  <a:lnTo>
                    <a:pt x="128" y="342"/>
                  </a:lnTo>
                  <a:lnTo>
                    <a:pt x="140" y="340"/>
                  </a:lnTo>
                  <a:lnTo>
                    <a:pt x="150" y="336"/>
                  </a:lnTo>
                  <a:lnTo>
                    <a:pt x="150" y="336"/>
                  </a:lnTo>
                  <a:lnTo>
                    <a:pt x="158" y="326"/>
                  </a:lnTo>
                  <a:lnTo>
                    <a:pt x="158" y="326"/>
                  </a:lnTo>
                  <a:lnTo>
                    <a:pt x="158" y="300"/>
                  </a:lnTo>
                  <a:lnTo>
                    <a:pt x="158" y="300"/>
                  </a:lnTo>
                  <a:lnTo>
                    <a:pt x="148" y="286"/>
                  </a:lnTo>
                  <a:lnTo>
                    <a:pt x="138" y="274"/>
                  </a:lnTo>
                  <a:lnTo>
                    <a:pt x="136" y="270"/>
                  </a:lnTo>
                  <a:lnTo>
                    <a:pt x="136" y="264"/>
                  </a:lnTo>
                  <a:lnTo>
                    <a:pt x="136" y="258"/>
                  </a:lnTo>
                  <a:lnTo>
                    <a:pt x="140" y="252"/>
                  </a:lnTo>
                  <a:lnTo>
                    <a:pt x="140" y="252"/>
                  </a:lnTo>
                  <a:lnTo>
                    <a:pt x="168" y="236"/>
                  </a:lnTo>
                  <a:lnTo>
                    <a:pt x="168" y="236"/>
                  </a:lnTo>
                  <a:lnTo>
                    <a:pt x="180" y="224"/>
                  </a:lnTo>
                  <a:lnTo>
                    <a:pt x="180" y="224"/>
                  </a:lnTo>
                  <a:lnTo>
                    <a:pt x="184" y="212"/>
                  </a:lnTo>
                  <a:lnTo>
                    <a:pt x="188" y="200"/>
                  </a:lnTo>
                  <a:lnTo>
                    <a:pt x="186" y="192"/>
                  </a:lnTo>
                  <a:lnTo>
                    <a:pt x="184" y="184"/>
                  </a:lnTo>
                  <a:lnTo>
                    <a:pt x="178" y="178"/>
                  </a:lnTo>
                  <a:lnTo>
                    <a:pt x="172" y="174"/>
                  </a:lnTo>
                  <a:lnTo>
                    <a:pt x="160" y="164"/>
                  </a:lnTo>
                  <a:lnTo>
                    <a:pt x="160" y="164"/>
                  </a:lnTo>
                  <a:lnTo>
                    <a:pt x="152" y="150"/>
                  </a:lnTo>
                  <a:lnTo>
                    <a:pt x="142" y="138"/>
                  </a:lnTo>
                  <a:lnTo>
                    <a:pt x="132" y="128"/>
                  </a:lnTo>
                  <a:lnTo>
                    <a:pt x="126" y="126"/>
                  </a:lnTo>
                  <a:lnTo>
                    <a:pt x="122" y="126"/>
                  </a:lnTo>
                  <a:lnTo>
                    <a:pt x="122" y="126"/>
                  </a:lnTo>
                  <a:lnTo>
                    <a:pt x="120" y="120"/>
                  </a:lnTo>
                  <a:lnTo>
                    <a:pt x="116" y="114"/>
                  </a:lnTo>
                  <a:lnTo>
                    <a:pt x="114" y="110"/>
                  </a:lnTo>
                  <a:lnTo>
                    <a:pt x="114" y="104"/>
                  </a:lnTo>
                  <a:lnTo>
                    <a:pt x="114" y="104"/>
                  </a:lnTo>
                  <a:lnTo>
                    <a:pt x="118" y="98"/>
                  </a:lnTo>
                  <a:lnTo>
                    <a:pt x="118" y="92"/>
                  </a:lnTo>
                  <a:lnTo>
                    <a:pt x="118" y="86"/>
                  </a:lnTo>
                  <a:lnTo>
                    <a:pt x="116" y="80"/>
                  </a:lnTo>
                  <a:lnTo>
                    <a:pt x="110" y="70"/>
                  </a:lnTo>
                  <a:lnTo>
                    <a:pt x="104" y="66"/>
                  </a:lnTo>
                  <a:lnTo>
                    <a:pt x="104" y="66"/>
                  </a:lnTo>
                  <a:lnTo>
                    <a:pt x="104" y="58"/>
                  </a:lnTo>
                  <a:lnTo>
                    <a:pt x="104" y="58"/>
                  </a:lnTo>
                  <a:lnTo>
                    <a:pt x="120" y="56"/>
                  </a:lnTo>
                  <a:lnTo>
                    <a:pt x="138" y="52"/>
                  </a:lnTo>
                  <a:lnTo>
                    <a:pt x="176" y="50"/>
                  </a:lnTo>
                  <a:lnTo>
                    <a:pt x="214" y="46"/>
                  </a:lnTo>
                  <a:lnTo>
                    <a:pt x="234" y="42"/>
                  </a:lnTo>
                  <a:lnTo>
                    <a:pt x="252" y="38"/>
                  </a:lnTo>
                  <a:lnTo>
                    <a:pt x="252" y="38"/>
                  </a:lnTo>
                  <a:lnTo>
                    <a:pt x="280" y="24"/>
                  </a:lnTo>
                  <a:lnTo>
                    <a:pt x="310" y="12"/>
                  </a:lnTo>
                  <a:lnTo>
                    <a:pt x="324" y="6"/>
                  </a:lnTo>
                  <a:lnTo>
                    <a:pt x="340" y="4"/>
                  </a:lnTo>
                  <a:lnTo>
                    <a:pt x="358" y="0"/>
                  </a:lnTo>
                  <a:lnTo>
                    <a:pt x="378" y="0"/>
                  </a:lnTo>
                  <a:lnTo>
                    <a:pt x="378" y="0"/>
                  </a:lnTo>
                  <a:lnTo>
                    <a:pt x="400" y="10"/>
                  </a:lnTo>
                  <a:lnTo>
                    <a:pt x="400" y="10"/>
                  </a:lnTo>
                  <a:lnTo>
                    <a:pt x="430" y="8"/>
                  </a:lnTo>
                  <a:lnTo>
                    <a:pt x="462" y="10"/>
                  </a:lnTo>
                  <a:lnTo>
                    <a:pt x="478" y="10"/>
                  </a:lnTo>
                  <a:lnTo>
                    <a:pt x="494" y="12"/>
                  </a:lnTo>
                  <a:lnTo>
                    <a:pt x="510" y="16"/>
                  </a:lnTo>
                  <a:lnTo>
                    <a:pt x="526" y="22"/>
                  </a:lnTo>
                  <a:lnTo>
                    <a:pt x="526" y="22"/>
                  </a:lnTo>
                  <a:lnTo>
                    <a:pt x="604" y="72"/>
                  </a:lnTo>
                  <a:lnTo>
                    <a:pt x="604" y="72"/>
                  </a:lnTo>
                  <a:lnTo>
                    <a:pt x="612" y="84"/>
                  </a:lnTo>
                  <a:lnTo>
                    <a:pt x="612" y="84"/>
                  </a:lnTo>
                  <a:lnTo>
                    <a:pt x="638" y="104"/>
                  </a:lnTo>
                  <a:lnTo>
                    <a:pt x="654" y="114"/>
                  </a:lnTo>
                  <a:lnTo>
                    <a:pt x="676" y="122"/>
                  </a:lnTo>
                  <a:lnTo>
                    <a:pt x="676" y="122"/>
                  </a:lnTo>
                  <a:lnTo>
                    <a:pt x="706" y="122"/>
                  </a:lnTo>
                  <a:lnTo>
                    <a:pt x="706" y="122"/>
                  </a:lnTo>
                  <a:lnTo>
                    <a:pt x="720" y="110"/>
                  </a:lnTo>
                  <a:lnTo>
                    <a:pt x="720" y="110"/>
                  </a:lnTo>
                  <a:lnTo>
                    <a:pt x="722" y="94"/>
                  </a:lnTo>
                  <a:lnTo>
                    <a:pt x="720" y="80"/>
                  </a:lnTo>
                  <a:lnTo>
                    <a:pt x="718" y="68"/>
                  </a:lnTo>
                  <a:lnTo>
                    <a:pt x="716" y="58"/>
                  </a:lnTo>
                  <a:lnTo>
                    <a:pt x="716" y="58"/>
                  </a:lnTo>
                  <a:lnTo>
                    <a:pt x="720" y="56"/>
                  </a:lnTo>
                  <a:lnTo>
                    <a:pt x="724" y="54"/>
                  </a:lnTo>
                  <a:lnTo>
                    <a:pt x="736" y="52"/>
                  </a:lnTo>
                  <a:lnTo>
                    <a:pt x="762" y="52"/>
                  </a:lnTo>
                  <a:lnTo>
                    <a:pt x="762" y="52"/>
                  </a:lnTo>
                  <a:lnTo>
                    <a:pt x="792" y="72"/>
                  </a:lnTo>
                  <a:lnTo>
                    <a:pt x="792" y="72"/>
                  </a:lnTo>
                  <a:lnTo>
                    <a:pt x="822" y="80"/>
                  </a:lnTo>
                  <a:lnTo>
                    <a:pt x="858" y="84"/>
                  </a:lnTo>
                  <a:lnTo>
                    <a:pt x="858" y="84"/>
                  </a:lnTo>
                  <a:lnTo>
                    <a:pt x="898" y="104"/>
                  </a:lnTo>
                  <a:lnTo>
                    <a:pt x="898" y="104"/>
                  </a:lnTo>
                  <a:lnTo>
                    <a:pt x="930" y="128"/>
                  </a:lnTo>
                  <a:lnTo>
                    <a:pt x="930" y="128"/>
                  </a:lnTo>
                  <a:lnTo>
                    <a:pt x="930" y="132"/>
                  </a:lnTo>
                  <a:lnTo>
                    <a:pt x="930" y="132"/>
                  </a:lnTo>
                  <a:lnTo>
                    <a:pt x="940" y="140"/>
                  </a:lnTo>
                  <a:lnTo>
                    <a:pt x="940" y="140"/>
                  </a:lnTo>
                  <a:lnTo>
                    <a:pt x="952" y="142"/>
                  </a:lnTo>
                  <a:lnTo>
                    <a:pt x="964" y="140"/>
                  </a:lnTo>
                  <a:lnTo>
                    <a:pt x="992" y="136"/>
                  </a:lnTo>
                  <a:lnTo>
                    <a:pt x="992" y="136"/>
                  </a:lnTo>
                  <a:lnTo>
                    <a:pt x="1032" y="184"/>
                  </a:lnTo>
                  <a:lnTo>
                    <a:pt x="1032" y="184"/>
                  </a:lnTo>
                  <a:lnTo>
                    <a:pt x="1088" y="224"/>
                  </a:lnTo>
                  <a:lnTo>
                    <a:pt x="1088" y="224"/>
                  </a:lnTo>
                  <a:lnTo>
                    <a:pt x="1116" y="238"/>
                  </a:lnTo>
                  <a:lnTo>
                    <a:pt x="1116" y="238"/>
                  </a:lnTo>
                  <a:lnTo>
                    <a:pt x="1166" y="238"/>
                  </a:lnTo>
                  <a:lnTo>
                    <a:pt x="1166" y="238"/>
                  </a:lnTo>
                  <a:lnTo>
                    <a:pt x="1174" y="250"/>
                  </a:lnTo>
                  <a:lnTo>
                    <a:pt x="1182" y="272"/>
                  </a:lnTo>
                  <a:lnTo>
                    <a:pt x="1188" y="294"/>
                  </a:lnTo>
                  <a:lnTo>
                    <a:pt x="1194" y="316"/>
                  </a:lnTo>
                  <a:lnTo>
                    <a:pt x="1194" y="316"/>
                  </a:lnTo>
                  <a:lnTo>
                    <a:pt x="1216" y="368"/>
                  </a:lnTo>
                  <a:lnTo>
                    <a:pt x="1216" y="368"/>
                  </a:lnTo>
                  <a:lnTo>
                    <a:pt x="1220" y="412"/>
                  </a:lnTo>
                  <a:lnTo>
                    <a:pt x="1220" y="412"/>
                  </a:lnTo>
                  <a:lnTo>
                    <a:pt x="1228" y="422"/>
                  </a:lnTo>
                  <a:lnTo>
                    <a:pt x="1234" y="436"/>
                  </a:lnTo>
                  <a:lnTo>
                    <a:pt x="1236" y="444"/>
                  </a:lnTo>
                  <a:lnTo>
                    <a:pt x="1236" y="452"/>
                  </a:lnTo>
                  <a:lnTo>
                    <a:pt x="1232" y="458"/>
                  </a:lnTo>
                  <a:lnTo>
                    <a:pt x="1226" y="466"/>
                  </a:lnTo>
                  <a:lnTo>
                    <a:pt x="1226" y="466"/>
                  </a:lnTo>
                  <a:lnTo>
                    <a:pt x="1200" y="482"/>
                  </a:lnTo>
                  <a:lnTo>
                    <a:pt x="1192" y="488"/>
                  </a:lnTo>
                  <a:lnTo>
                    <a:pt x="1184" y="496"/>
                  </a:lnTo>
                  <a:lnTo>
                    <a:pt x="1172" y="514"/>
                  </a:lnTo>
                  <a:lnTo>
                    <a:pt x="1156" y="542"/>
                  </a:lnTo>
                  <a:lnTo>
                    <a:pt x="1156" y="542"/>
                  </a:lnTo>
                  <a:lnTo>
                    <a:pt x="1120" y="568"/>
                  </a:lnTo>
                  <a:lnTo>
                    <a:pt x="1120" y="568"/>
                  </a:lnTo>
                  <a:lnTo>
                    <a:pt x="1120" y="584"/>
                  </a:lnTo>
                  <a:lnTo>
                    <a:pt x="1120" y="584"/>
                  </a:lnTo>
                  <a:lnTo>
                    <a:pt x="1154" y="614"/>
                  </a:lnTo>
                  <a:lnTo>
                    <a:pt x="1154" y="614"/>
                  </a:lnTo>
                  <a:lnTo>
                    <a:pt x="1152" y="620"/>
                  </a:lnTo>
                  <a:lnTo>
                    <a:pt x="1148" y="624"/>
                  </a:lnTo>
                  <a:lnTo>
                    <a:pt x="1144" y="626"/>
                  </a:lnTo>
                  <a:lnTo>
                    <a:pt x="1138" y="628"/>
                  </a:lnTo>
                  <a:lnTo>
                    <a:pt x="1128" y="628"/>
                  </a:lnTo>
                  <a:lnTo>
                    <a:pt x="1120" y="628"/>
                  </a:lnTo>
                  <a:lnTo>
                    <a:pt x="1120" y="628"/>
                  </a:lnTo>
                  <a:lnTo>
                    <a:pt x="1086" y="606"/>
                  </a:lnTo>
                  <a:lnTo>
                    <a:pt x="1086" y="606"/>
                  </a:lnTo>
                  <a:lnTo>
                    <a:pt x="1052" y="604"/>
                  </a:lnTo>
                  <a:lnTo>
                    <a:pt x="1038" y="606"/>
                  </a:lnTo>
                  <a:lnTo>
                    <a:pt x="1030" y="608"/>
                  </a:lnTo>
                  <a:lnTo>
                    <a:pt x="1030" y="608"/>
                  </a:lnTo>
                  <a:lnTo>
                    <a:pt x="1030" y="632"/>
                  </a:lnTo>
                  <a:lnTo>
                    <a:pt x="1030" y="642"/>
                  </a:lnTo>
                  <a:lnTo>
                    <a:pt x="1032" y="652"/>
                  </a:lnTo>
                  <a:lnTo>
                    <a:pt x="1036" y="662"/>
                  </a:lnTo>
                  <a:lnTo>
                    <a:pt x="1042" y="672"/>
                  </a:lnTo>
                  <a:lnTo>
                    <a:pt x="1052" y="682"/>
                  </a:lnTo>
                  <a:lnTo>
                    <a:pt x="1064" y="694"/>
                  </a:lnTo>
                  <a:lnTo>
                    <a:pt x="1064" y="694"/>
                  </a:lnTo>
                  <a:lnTo>
                    <a:pt x="1064" y="730"/>
                  </a:lnTo>
                  <a:lnTo>
                    <a:pt x="1064" y="730"/>
                  </a:lnTo>
                  <a:lnTo>
                    <a:pt x="1080" y="780"/>
                  </a:lnTo>
                  <a:lnTo>
                    <a:pt x="1080" y="780"/>
                  </a:lnTo>
                  <a:lnTo>
                    <a:pt x="1078" y="788"/>
                  </a:lnTo>
                  <a:lnTo>
                    <a:pt x="1076" y="792"/>
                  </a:lnTo>
                  <a:lnTo>
                    <a:pt x="1074" y="796"/>
                  </a:lnTo>
                  <a:lnTo>
                    <a:pt x="1068" y="798"/>
                  </a:lnTo>
                  <a:lnTo>
                    <a:pt x="1058" y="800"/>
                  </a:lnTo>
                  <a:lnTo>
                    <a:pt x="1046" y="800"/>
                  </a:lnTo>
                  <a:lnTo>
                    <a:pt x="1046" y="800"/>
                  </a:lnTo>
                  <a:lnTo>
                    <a:pt x="1034" y="804"/>
                  </a:lnTo>
                  <a:lnTo>
                    <a:pt x="1028" y="808"/>
                  </a:lnTo>
                  <a:lnTo>
                    <a:pt x="1014" y="818"/>
                  </a:lnTo>
                  <a:lnTo>
                    <a:pt x="1014" y="818"/>
                  </a:lnTo>
                  <a:lnTo>
                    <a:pt x="1004" y="818"/>
                  </a:lnTo>
                  <a:lnTo>
                    <a:pt x="1004" y="818"/>
                  </a:lnTo>
                  <a:lnTo>
                    <a:pt x="996" y="806"/>
                  </a:lnTo>
                  <a:lnTo>
                    <a:pt x="996" y="806"/>
                  </a:lnTo>
                  <a:lnTo>
                    <a:pt x="968" y="804"/>
                  </a:lnTo>
                  <a:lnTo>
                    <a:pt x="968" y="804"/>
                  </a:lnTo>
                  <a:lnTo>
                    <a:pt x="968" y="798"/>
                  </a:lnTo>
                  <a:lnTo>
                    <a:pt x="964" y="794"/>
                  </a:lnTo>
                  <a:lnTo>
                    <a:pt x="956" y="788"/>
                  </a:lnTo>
                  <a:lnTo>
                    <a:pt x="956" y="788"/>
                  </a:lnTo>
                  <a:lnTo>
                    <a:pt x="936" y="786"/>
                  </a:lnTo>
                  <a:lnTo>
                    <a:pt x="936" y="786"/>
                  </a:lnTo>
                  <a:lnTo>
                    <a:pt x="934" y="792"/>
                  </a:lnTo>
                  <a:lnTo>
                    <a:pt x="926" y="796"/>
                  </a:lnTo>
                  <a:lnTo>
                    <a:pt x="920" y="800"/>
                  </a:lnTo>
                  <a:lnTo>
                    <a:pt x="914" y="800"/>
                  </a:lnTo>
                  <a:lnTo>
                    <a:pt x="914" y="800"/>
                  </a:lnTo>
                  <a:lnTo>
                    <a:pt x="908" y="786"/>
                  </a:lnTo>
                  <a:lnTo>
                    <a:pt x="908" y="786"/>
                  </a:lnTo>
                  <a:lnTo>
                    <a:pt x="878" y="780"/>
                  </a:lnTo>
                  <a:lnTo>
                    <a:pt x="878" y="780"/>
                  </a:lnTo>
                  <a:lnTo>
                    <a:pt x="836" y="732"/>
                  </a:lnTo>
                  <a:lnTo>
                    <a:pt x="836" y="732"/>
                  </a:lnTo>
                  <a:lnTo>
                    <a:pt x="830" y="722"/>
                  </a:lnTo>
                  <a:lnTo>
                    <a:pt x="830" y="722"/>
                  </a:lnTo>
                  <a:lnTo>
                    <a:pt x="830" y="710"/>
                  </a:lnTo>
                  <a:lnTo>
                    <a:pt x="828" y="698"/>
                  </a:lnTo>
                  <a:lnTo>
                    <a:pt x="824" y="690"/>
                  </a:lnTo>
                  <a:lnTo>
                    <a:pt x="820" y="682"/>
                  </a:lnTo>
                  <a:lnTo>
                    <a:pt x="808" y="670"/>
                  </a:lnTo>
                  <a:lnTo>
                    <a:pt x="796" y="658"/>
                  </a:lnTo>
                  <a:lnTo>
                    <a:pt x="796" y="658"/>
                  </a:lnTo>
                  <a:lnTo>
                    <a:pt x="778" y="654"/>
                  </a:lnTo>
                  <a:lnTo>
                    <a:pt x="758" y="652"/>
                  </a:lnTo>
                  <a:lnTo>
                    <a:pt x="724" y="654"/>
                  </a:lnTo>
                  <a:lnTo>
                    <a:pt x="724" y="654"/>
                  </a:lnTo>
                  <a:lnTo>
                    <a:pt x="706" y="656"/>
                  </a:lnTo>
                  <a:lnTo>
                    <a:pt x="702" y="660"/>
                  </a:lnTo>
                  <a:lnTo>
                    <a:pt x="700" y="662"/>
                  </a:lnTo>
                  <a:lnTo>
                    <a:pt x="698" y="674"/>
                  </a:lnTo>
                  <a:lnTo>
                    <a:pt x="698" y="694"/>
                  </a:lnTo>
                  <a:lnTo>
                    <a:pt x="698" y="694"/>
                  </a:lnTo>
                  <a:lnTo>
                    <a:pt x="722" y="726"/>
                  </a:lnTo>
                  <a:lnTo>
                    <a:pt x="722" y="726"/>
                  </a:lnTo>
                  <a:lnTo>
                    <a:pt x="722" y="746"/>
                  </a:lnTo>
                  <a:lnTo>
                    <a:pt x="722" y="746"/>
                  </a:lnTo>
                  <a:lnTo>
                    <a:pt x="712" y="758"/>
                  </a:lnTo>
                  <a:lnTo>
                    <a:pt x="700" y="772"/>
                  </a:lnTo>
                  <a:lnTo>
                    <a:pt x="696" y="778"/>
                  </a:lnTo>
                  <a:lnTo>
                    <a:pt x="694" y="786"/>
                  </a:lnTo>
                  <a:lnTo>
                    <a:pt x="694" y="796"/>
                  </a:lnTo>
                  <a:lnTo>
                    <a:pt x="698" y="804"/>
                  </a:lnTo>
                  <a:lnTo>
                    <a:pt x="698" y="804"/>
                  </a:lnTo>
                  <a:lnTo>
                    <a:pt x="698" y="810"/>
                  </a:lnTo>
                  <a:lnTo>
                    <a:pt x="694" y="818"/>
                  </a:lnTo>
                  <a:lnTo>
                    <a:pt x="684" y="834"/>
                  </a:lnTo>
                  <a:lnTo>
                    <a:pt x="664" y="862"/>
                  </a:lnTo>
                  <a:lnTo>
                    <a:pt x="664" y="862"/>
                  </a:lnTo>
                  <a:lnTo>
                    <a:pt x="658" y="870"/>
                  </a:lnTo>
                  <a:lnTo>
                    <a:pt x="652" y="878"/>
                  </a:lnTo>
                  <a:lnTo>
                    <a:pt x="644" y="882"/>
                  </a:lnTo>
                  <a:lnTo>
                    <a:pt x="634" y="886"/>
                  </a:lnTo>
                  <a:lnTo>
                    <a:pt x="634" y="886"/>
                  </a:lnTo>
                  <a:lnTo>
                    <a:pt x="624" y="898"/>
                  </a:lnTo>
                  <a:lnTo>
                    <a:pt x="624" y="898"/>
                  </a:lnTo>
                  <a:lnTo>
                    <a:pt x="618" y="896"/>
                  </a:lnTo>
                  <a:lnTo>
                    <a:pt x="612" y="896"/>
                  </a:lnTo>
                  <a:lnTo>
                    <a:pt x="608" y="890"/>
                  </a:lnTo>
                  <a:lnTo>
                    <a:pt x="604" y="884"/>
                  </a:lnTo>
                  <a:lnTo>
                    <a:pt x="604" y="880"/>
                  </a:lnTo>
                  <a:lnTo>
                    <a:pt x="604" y="880"/>
                  </a:lnTo>
                  <a:lnTo>
                    <a:pt x="598" y="878"/>
                  </a:lnTo>
                  <a:lnTo>
                    <a:pt x="594" y="876"/>
                  </a:lnTo>
                  <a:lnTo>
                    <a:pt x="582" y="876"/>
                  </a:lnTo>
                  <a:lnTo>
                    <a:pt x="568" y="880"/>
                  </a:lnTo>
                  <a:lnTo>
                    <a:pt x="568" y="880"/>
                  </a:lnTo>
                  <a:lnTo>
                    <a:pt x="560" y="892"/>
                  </a:lnTo>
                  <a:lnTo>
                    <a:pt x="556" y="896"/>
                  </a:lnTo>
                  <a:lnTo>
                    <a:pt x="552" y="900"/>
                  </a:lnTo>
                  <a:lnTo>
                    <a:pt x="552" y="900"/>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2" name="Freeform 29">
              <a:extLst>
                <a:ext uri="{FF2B5EF4-FFF2-40B4-BE49-F238E27FC236}">
                  <a16:creationId xmlns:a16="http://schemas.microsoft.com/office/drawing/2014/main" id="{1E95ACC6-2255-6F4F-A4CE-ABF44AE1283E}"/>
                </a:ext>
              </a:extLst>
            </p:cNvPr>
            <p:cNvSpPr>
              <a:spLocks/>
            </p:cNvSpPr>
            <p:nvPr/>
          </p:nvSpPr>
          <p:spPr bwMode="auto">
            <a:xfrm>
              <a:off x="3046213" y="2566972"/>
              <a:ext cx="307765" cy="619153"/>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10" y="624"/>
                  </a:lnTo>
                  <a:lnTo>
                    <a:pt x="20" y="594"/>
                  </a:lnTo>
                  <a:lnTo>
                    <a:pt x="20" y="594"/>
                  </a:lnTo>
                  <a:lnTo>
                    <a:pt x="18" y="560"/>
                  </a:lnTo>
                  <a:lnTo>
                    <a:pt x="18" y="560"/>
                  </a:lnTo>
                  <a:lnTo>
                    <a:pt x="0" y="514"/>
                  </a:lnTo>
                  <a:lnTo>
                    <a:pt x="0" y="514"/>
                  </a:lnTo>
                  <a:lnTo>
                    <a:pt x="0" y="440"/>
                  </a:lnTo>
                  <a:lnTo>
                    <a:pt x="0" y="440"/>
                  </a:lnTo>
                  <a:lnTo>
                    <a:pt x="8" y="426"/>
                  </a:lnTo>
                  <a:lnTo>
                    <a:pt x="16" y="412"/>
                  </a:lnTo>
                  <a:lnTo>
                    <a:pt x="30" y="386"/>
                  </a:lnTo>
                  <a:lnTo>
                    <a:pt x="30" y="386"/>
                  </a:lnTo>
                  <a:lnTo>
                    <a:pt x="30" y="358"/>
                  </a:lnTo>
                  <a:lnTo>
                    <a:pt x="30" y="358"/>
                  </a:lnTo>
                  <a:lnTo>
                    <a:pt x="24" y="326"/>
                  </a:lnTo>
                  <a:lnTo>
                    <a:pt x="22" y="310"/>
                  </a:lnTo>
                  <a:lnTo>
                    <a:pt x="20" y="296"/>
                  </a:lnTo>
                  <a:lnTo>
                    <a:pt x="22" y="282"/>
                  </a:lnTo>
                  <a:lnTo>
                    <a:pt x="24" y="270"/>
                  </a:lnTo>
                  <a:lnTo>
                    <a:pt x="32" y="258"/>
                  </a:lnTo>
                  <a:lnTo>
                    <a:pt x="44" y="248"/>
                  </a:lnTo>
                  <a:lnTo>
                    <a:pt x="44" y="248"/>
                  </a:lnTo>
                  <a:lnTo>
                    <a:pt x="48" y="232"/>
                  </a:lnTo>
                  <a:lnTo>
                    <a:pt x="50" y="218"/>
                  </a:lnTo>
                  <a:lnTo>
                    <a:pt x="52" y="192"/>
                  </a:lnTo>
                  <a:lnTo>
                    <a:pt x="52" y="192"/>
                  </a:lnTo>
                  <a:lnTo>
                    <a:pt x="64" y="170"/>
                  </a:lnTo>
                  <a:lnTo>
                    <a:pt x="64" y="170"/>
                  </a:lnTo>
                  <a:lnTo>
                    <a:pt x="66" y="158"/>
                  </a:lnTo>
                  <a:lnTo>
                    <a:pt x="70" y="150"/>
                  </a:lnTo>
                  <a:lnTo>
                    <a:pt x="74" y="142"/>
                  </a:lnTo>
                  <a:lnTo>
                    <a:pt x="80" y="134"/>
                  </a:lnTo>
                  <a:lnTo>
                    <a:pt x="94" y="122"/>
                  </a:lnTo>
                  <a:lnTo>
                    <a:pt x="110" y="110"/>
                  </a:lnTo>
                  <a:lnTo>
                    <a:pt x="110" y="110"/>
                  </a:lnTo>
                  <a:lnTo>
                    <a:pt x="128" y="82"/>
                  </a:lnTo>
                  <a:lnTo>
                    <a:pt x="140" y="68"/>
                  </a:lnTo>
                  <a:lnTo>
                    <a:pt x="146" y="62"/>
                  </a:lnTo>
                  <a:lnTo>
                    <a:pt x="152" y="58"/>
                  </a:lnTo>
                  <a:lnTo>
                    <a:pt x="152" y="58"/>
                  </a:lnTo>
                  <a:lnTo>
                    <a:pt x="170" y="40"/>
                  </a:lnTo>
                  <a:lnTo>
                    <a:pt x="170" y="40"/>
                  </a:lnTo>
                  <a:lnTo>
                    <a:pt x="204" y="42"/>
                  </a:lnTo>
                  <a:lnTo>
                    <a:pt x="214" y="42"/>
                  </a:lnTo>
                  <a:lnTo>
                    <a:pt x="224" y="40"/>
                  </a:lnTo>
                  <a:lnTo>
                    <a:pt x="232" y="38"/>
                  </a:lnTo>
                  <a:lnTo>
                    <a:pt x="238" y="32"/>
                  </a:lnTo>
                  <a:lnTo>
                    <a:pt x="238" y="32"/>
                  </a:lnTo>
                  <a:lnTo>
                    <a:pt x="250" y="30"/>
                  </a:lnTo>
                  <a:lnTo>
                    <a:pt x="260" y="26"/>
                  </a:lnTo>
                  <a:lnTo>
                    <a:pt x="270" y="20"/>
                  </a:lnTo>
                  <a:lnTo>
                    <a:pt x="282" y="10"/>
                  </a:lnTo>
                  <a:lnTo>
                    <a:pt x="282" y="10"/>
                  </a:lnTo>
                  <a:lnTo>
                    <a:pt x="290" y="0"/>
                  </a:lnTo>
                  <a:lnTo>
                    <a:pt x="290" y="0"/>
                  </a:lnTo>
                  <a:lnTo>
                    <a:pt x="308" y="12"/>
                  </a:lnTo>
                  <a:lnTo>
                    <a:pt x="308" y="12"/>
                  </a:lnTo>
                  <a:lnTo>
                    <a:pt x="306" y="18"/>
                  </a:lnTo>
                  <a:lnTo>
                    <a:pt x="302" y="24"/>
                  </a:lnTo>
                  <a:lnTo>
                    <a:pt x="290" y="34"/>
                  </a:lnTo>
                  <a:lnTo>
                    <a:pt x="284" y="40"/>
                  </a:lnTo>
                  <a:lnTo>
                    <a:pt x="280" y="46"/>
                  </a:lnTo>
                  <a:lnTo>
                    <a:pt x="276" y="54"/>
                  </a:lnTo>
                  <a:lnTo>
                    <a:pt x="278" y="62"/>
                  </a:lnTo>
                  <a:lnTo>
                    <a:pt x="278" y="62"/>
                  </a:lnTo>
                  <a:lnTo>
                    <a:pt x="286" y="64"/>
                  </a:lnTo>
                  <a:lnTo>
                    <a:pt x="296" y="68"/>
                  </a:lnTo>
                  <a:lnTo>
                    <a:pt x="302" y="74"/>
                  </a:lnTo>
                  <a:lnTo>
                    <a:pt x="310" y="82"/>
                  </a:lnTo>
                  <a:lnTo>
                    <a:pt x="324" y="100"/>
                  </a:lnTo>
                  <a:lnTo>
                    <a:pt x="340" y="124"/>
                  </a:lnTo>
                  <a:lnTo>
                    <a:pt x="340" y="124"/>
                  </a:lnTo>
                  <a:lnTo>
                    <a:pt x="340" y="142"/>
                  </a:lnTo>
                  <a:lnTo>
                    <a:pt x="340" y="142"/>
                  </a:lnTo>
                  <a:lnTo>
                    <a:pt x="328" y="158"/>
                  </a:lnTo>
                  <a:lnTo>
                    <a:pt x="318" y="168"/>
                  </a:lnTo>
                  <a:lnTo>
                    <a:pt x="290" y="186"/>
                  </a:lnTo>
                  <a:lnTo>
                    <a:pt x="290" y="186"/>
                  </a:lnTo>
                  <a:lnTo>
                    <a:pt x="280" y="202"/>
                  </a:lnTo>
                  <a:lnTo>
                    <a:pt x="272" y="218"/>
                  </a:lnTo>
                  <a:lnTo>
                    <a:pt x="268" y="228"/>
                  </a:lnTo>
                  <a:lnTo>
                    <a:pt x="268" y="238"/>
                  </a:lnTo>
                  <a:lnTo>
                    <a:pt x="268" y="248"/>
                  </a:lnTo>
                  <a:lnTo>
                    <a:pt x="274" y="256"/>
                  </a:lnTo>
                  <a:lnTo>
                    <a:pt x="274" y="256"/>
                  </a:lnTo>
                  <a:lnTo>
                    <a:pt x="300" y="278"/>
                  </a:lnTo>
                  <a:lnTo>
                    <a:pt x="300" y="278"/>
                  </a:lnTo>
                  <a:lnTo>
                    <a:pt x="308" y="290"/>
                  </a:lnTo>
                  <a:lnTo>
                    <a:pt x="316" y="302"/>
                  </a:lnTo>
                  <a:lnTo>
                    <a:pt x="320" y="312"/>
                  </a:lnTo>
                  <a:lnTo>
                    <a:pt x="324" y="320"/>
                  </a:lnTo>
                  <a:lnTo>
                    <a:pt x="326" y="332"/>
                  </a:lnTo>
                  <a:lnTo>
                    <a:pt x="328" y="344"/>
                  </a:lnTo>
                  <a:lnTo>
                    <a:pt x="328" y="344"/>
                  </a:lnTo>
                  <a:lnTo>
                    <a:pt x="322" y="364"/>
                  </a:lnTo>
                  <a:lnTo>
                    <a:pt x="316" y="384"/>
                  </a:lnTo>
                  <a:lnTo>
                    <a:pt x="316" y="384"/>
                  </a:lnTo>
                  <a:lnTo>
                    <a:pt x="308" y="398"/>
                  </a:lnTo>
                  <a:lnTo>
                    <a:pt x="298" y="412"/>
                  </a:lnTo>
                  <a:lnTo>
                    <a:pt x="286" y="426"/>
                  </a:lnTo>
                  <a:lnTo>
                    <a:pt x="276" y="436"/>
                  </a:lnTo>
                  <a:lnTo>
                    <a:pt x="276" y="436"/>
                  </a:lnTo>
                  <a:lnTo>
                    <a:pt x="274" y="448"/>
                  </a:lnTo>
                  <a:lnTo>
                    <a:pt x="274" y="448"/>
                  </a:lnTo>
                  <a:lnTo>
                    <a:pt x="298" y="474"/>
                  </a:lnTo>
                  <a:lnTo>
                    <a:pt x="298" y="474"/>
                  </a:lnTo>
                  <a:lnTo>
                    <a:pt x="302" y="488"/>
                  </a:lnTo>
                  <a:lnTo>
                    <a:pt x="302" y="506"/>
                  </a:lnTo>
                  <a:lnTo>
                    <a:pt x="300" y="524"/>
                  </a:lnTo>
                  <a:lnTo>
                    <a:pt x="296" y="544"/>
                  </a:lnTo>
                  <a:lnTo>
                    <a:pt x="296" y="544"/>
                  </a:lnTo>
                  <a:lnTo>
                    <a:pt x="282" y="560"/>
                  </a:lnTo>
                  <a:lnTo>
                    <a:pt x="268" y="574"/>
                  </a:lnTo>
                  <a:lnTo>
                    <a:pt x="236" y="602"/>
                  </a:lnTo>
                  <a:lnTo>
                    <a:pt x="236" y="602"/>
                  </a:lnTo>
                  <a:lnTo>
                    <a:pt x="164" y="620"/>
                  </a:lnTo>
                  <a:lnTo>
                    <a:pt x="164" y="620"/>
                  </a:lnTo>
                  <a:lnTo>
                    <a:pt x="146" y="632"/>
                  </a:lnTo>
                  <a:lnTo>
                    <a:pt x="128" y="640"/>
                  </a:lnTo>
                  <a:lnTo>
                    <a:pt x="112" y="644"/>
                  </a:lnTo>
                  <a:lnTo>
                    <a:pt x="92" y="648"/>
                  </a:lnTo>
                  <a:lnTo>
                    <a:pt x="92" y="648"/>
                  </a:lnTo>
                  <a:lnTo>
                    <a:pt x="66" y="664"/>
                  </a:lnTo>
                  <a:lnTo>
                    <a:pt x="66" y="664"/>
                  </a:lnTo>
                  <a:lnTo>
                    <a:pt x="56" y="672"/>
                  </a:lnTo>
                  <a:lnTo>
                    <a:pt x="48" y="678"/>
                  </a:lnTo>
                  <a:lnTo>
                    <a:pt x="32" y="684"/>
                  </a:lnTo>
                  <a:lnTo>
                    <a:pt x="32" y="684"/>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3" name="Freeform 30">
              <a:extLst>
                <a:ext uri="{FF2B5EF4-FFF2-40B4-BE49-F238E27FC236}">
                  <a16:creationId xmlns:a16="http://schemas.microsoft.com/office/drawing/2014/main" id="{3F14EE0A-129B-5A40-A95C-FB9559020703}"/>
                </a:ext>
              </a:extLst>
            </p:cNvPr>
            <p:cNvSpPr>
              <a:spLocks/>
            </p:cNvSpPr>
            <p:nvPr/>
          </p:nvSpPr>
          <p:spPr bwMode="auto">
            <a:xfrm>
              <a:off x="3449931" y="2786030"/>
              <a:ext cx="579325" cy="387423"/>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0" h="428">
                  <a:moveTo>
                    <a:pt x="70" y="428"/>
                  </a:moveTo>
                  <a:lnTo>
                    <a:pt x="70" y="428"/>
                  </a:lnTo>
                  <a:lnTo>
                    <a:pt x="42" y="410"/>
                  </a:lnTo>
                  <a:lnTo>
                    <a:pt x="42" y="410"/>
                  </a:lnTo>
                  <a:lnTo>
                    <a:pt x="0" y="372"/>
                  </a:lnTo>
                  <a:lnTo>
                    <a:pt x="0" y="372"/>
                  </a:lnTo>
                  <a:lnTo>
                    <a:pt x="10" y="352"/>
                  </a:lnTo>
                  <a:lnTo>
                    <a:pt x="10" y="352"/>
                  </a:lnTo>
                  <a:lnTo>
                    <a:pt x="26" y="338"/>
                  </a:lnTo>
                  <a:lnTo>
                    <a:pt x="32" y="330"/>
                  </a:lnTo>
                  <a:lnTo>
                    <a:pt x="38" y="322"/>
                  </a:lnTo>
                  <a:lnTo>
                    <a:pt x="38" y="322"/>
                  </a:lnTo>
                  <a:lnTo>
                    <a:pt x="38" y="288"/>
                  </a:lnTo>
                  <a:lnTo>
                    <a:pt x="38" y="288"/>
                  </a:lnTo>
                  <a:lnTo>
                    <a:pt x="26" y="244"/>
                  </a:lnTo>
                  <a:lnTo>
                    <a:pt x="18" y="220"/>
                  </a:lnTo>
                  <a:lnTo>
                    <a:pt x="12" y="208"/>
                  </a:lnTo>
                  <a:lnTo>
                    <a:pt x="12" y="208"/>
                  </a:lnTo>
                  <a:lnTo>
                    <a:pt x="12" y="186"/>
                  </a:lnTo>
                  <a:lnTo>
                    <a:pt x="14" y="180"/>
                  </a:lnTo>
                  <a:lnTo>
                    <a:pt x="20" y="174"/>
                  </a:lnTo>
                  <a:lnTo>
                    <a:pt x="20" y="174"/>
                  </a:lnTo>
                  <a:lnTo>
                    <a:pt x="30" y="156"/>
                  </a:lnTo>
                  <a:lnTo>
                    <a:pt x="42" y="144"/>
                  </a:lnTo>
                  <a:lnTo>
                    <a:pt x="68" y="118"/>
                  </a:lnTo>
                  <a:lnTo>
                    <a:pt x="68" y="118"/>
                  </a:lnTo>
                  <a:lnTo>
                    <a:pt x="76" y="106"/>
                  </a:lnTo>
                  <a:lnTo>
                    <a:pt x="84" y="96"/>
                  </a:lnTo>
                  <a:lnTo>
                    <a:pt x="92" y="88"/>
                  </a:lnTo>
                  <a:lnTo>
                    <a:pt x="104" y="80"/>
                  </a:lnTo>
                  <a:lnTo>
                    <a:pt x="126" y="66"/>
                  </a:lnTo>
                  <a:lnTo>
                    <a:pt x="150" y="52"/>
                  </a:lnTo>
                  <a:lnTo>
                    <a:pt x="150" y="52"/>
                  </a:lnTo>
                  <a:lnTo>
                    <a:pt x="202" y="0"/>
                  </a:lnTo>
                  <a:lnTo>
                    <a:pt x="202" y="0"/>
                  </a:lnTo>
                  <a:lnTo>
                    <a:pt x="210" y="38"/>
                  </a:lnTo>
                  <a:lnTo>
                    <a:pt x="210" y="38"/>
                  </a:lnTo>
                  <a:lnTo>
                    <a:pt x="236" y="38"/>
                  </a:lnTo>
                  <a:lnTo>
                    <a:pt x="236" y="38"/>
                  </a:lnTo>
                  <a:lnTo>
                    <a:pt x="248" y="16"/>
                  </a:lnTo>
                  <a:lnTo>
                    <a:pt x="248" y="16"/>
                  </a:lnTo>
                  <a:lnTo>
                    <a:pt x="268" y="16"/>
                  </a:lnTo>
                  <a:lnTo>
                    <a:pt x="282" y="16"/>
                  </a:lnTo>
                  <a:lnTo>
                    <a:pt x="294" y="12"/>
                  </a:lnTo>
                  <a:lnTo>
                    <a:pt x="294" y="12"/>
                  </a:lnTo>
                  <a:lnTo>
                    <a:pt x="294" y="16"/>
                  </a:lnTo>
                  <a:lnTo>
                    <a:pt x="298" y="22"/>
                  </a:lnTo>
                  <a:lnTo>
                    <a:pt x="308" y="36"/>
                  </a:lnTo>
                  <a:lnTo>
                    <a:pt x="308" y="36"/>
                  </a:lnTo>
                  <a:lnTo>
                    <a:pt x="308" y="80"/>
                  </a:lnTo>
                  <a:lnTo>
                    <a:pt x="308" y="80"/>
                  </a:lnTo>
                  <a:lnTo>
                    <a:pt x="322" y="90"/>
                  </a:lnTo>
                  <a:lnTo>
                    <a:pt x="340" y="100"/>
                  </a:lnTo>
                  <a:lnTo>
                    <a:pt x="360" y="108"/>
                  </a:lnTo>
                  <a:lnTo>
                    <a:pt x="372" y="110"/>
                  </a:lnTo>
                  <a:lnTo>
                    <a:pt x="384" y="110"/>
                  </a:lnTo>
                  <a:lnTo>
                    <a:pt x="384" y="110"/>
                  </a:lnTo>
                  <a:lnTo>
                    <a:pt x="424" y="48"/>
                  </a:lnTo>
                  <a:lnTo>
                    <a:pt x="424" y="48"/>
                  </a:lnTo>
                  <a:lnTo>
                    <a:pt x="432" y="38"/>
                  </a:lnTo>
                  <a:lnTo>
                    <a:pt x="440" y="30"/>
                  </a:lnTo>
                  <a:lnTo>
                    <a:pt x="440" y="30"/>
                  </a:lnTo>
                  <a:lnTo>
                    <a:pt x="452" y="24"/>
                  </a:lnTo>
                  <a:lnTo>
                    <a:pt x="462" y="18"/>
                  </a:lnTo>
                  <a:lnTo>
                    <a:pt x="476" y="16"/>
                  </a:lnTo>
                  <a:lnTo>
                    <a:pt x="492" y="16"/>
                  </a:lnTo>
                  <a:lnTo>
                    <a:pt x="492" y="16"/>
                  </a:lnTo>
                  <a:lnTo>
                    <a:pt x="536" y="34"/>
                  </a:lnTo>
                  <a:lnTo>
                    <a:pt x="536" y="34"/>
                  </a:lnTo>
                  <a:lnTo>
                    <a:pt x="632" y="32"/>
                  </a:lnTo>
                  <a:lnTo>
                    <a:pt x="632" y="32"/>
                  </a:lnTo>
                  <a:lnTo>
                    <a:pt x="640" y="36"/>
                  </a:lnTo>
                  <a:lnTo>
                    <a:pt x="640" y="36"/>
                  </a:lnTo>
                  <a:lnTo>
                    <a:pt x="636" y="40"/>
                  </a:lnTo>
                  <a:lnTo>
                    <a:pt x="636" y="46"/>
                  </a:lnTo>
                  <a:lnTo>
                    <a:pt x="636" y="46"/>
                  </a:lnTo>
                  <a:lnTo>
                    <a:pt x="632" y="76"/>
                  </a:lnTo>
                  <a:lnTo>
                    <a:pt x="632" y="76"/>
                  </a:lnTo>
                  <a:lnTo>
                    <a:pt x="598" y="80"/>
                  </a:lnTo>
                  <a:lnTo>
                    <a:pt x="598" y="80"/>
                  </a:lnTo>
                  <a:lnTo>
                    <a:pt x="570" y="96"/>
                  </a:lnTo>
                  <a:lnTo>
                    <a:pt x="540" y="114"/>
                  </a:lnTo>
                  <a:lnTo>
                    <a:pt x="526" y="124"/>
                  </a:lnTo>
                  <a:lnTo>
                    <a:pt x="514" y="136"/>
                  </a:lnTo>
                  <a:lnTo>
                    <a:pt x="506" y="148"/>
                  </a:lnTo>
                  <a:lnTo>
                    <a:pt x="500" y="160"/>
                  </a:lnTo>
                  <a:lnTo>
                    <a:pt x="500" y="160"/>
                  </a:lnTo>
                  <a:lnTo>
                    <a:pt x="478" y="170"/>
                  </a:lnTo>
                  <a:lnTo>
                    <a:pt x="478" y="170"/>
                  </a:lnTo>
                  <a:lnTo>
                    <a:pt x="472" y="178"/>
                  </a:lnTo>
                  <a:lnTo>
                    <a:pt x="464" y="182"/>
                  </a:lnTo>
                  <a:lnTo>
                    <a:pt x="446" y="188"/>
                  </a:lnTo>
                  <a:lnTo>
                    <a:pt x="446" y="188"/>
                  </a:lnTo>
                  <a:lnTo>
                    <a:pt x="440" y="194"/>
                  </a:lnTo>
                  <a:lnTo>
                    <a:pt x="440" y="194"/>
                  </a:lnTo>
                  <a:lnTo>
                    <a:pt x="438" y="228"/>
                  </a:lnTo>
                  <a:lnTo>
                    <a:pt x="438" y="228"/>
                  </a:lnTo>
                  <a:lnTo>
                    <a:pt x="430" y="240"/>
                  </a:lnTo>
                  <a:lnTo>
                    <a:pt x="418" y="252"/>
                  </a:lnTo>
                  <a:lnTo>
                    <a:pt x="408" y="264"/>
                  </a:lnTo>
                  <a:lnTo>
                    <a:pt x="400" y="276"/>
                  </a:lnTo>
                  <a:lnTo>
                    <a:pt x="400" y="276"/>
                  </a:lnTo>
                  <a:lnTo>
                    <a:pt x="400" y="298"/>
                  </a:lnTo>
                  <a:lnTo>
                    <a:pt x="396" y="312"/>
                  </a:lnTo>
                  <a:lnTo>
                    <a:pt x="390" y="324"/>
                  </a:lnTo>
                  <a:lnTo>
                    <a:pt x="390" y="324"/>
                  </a:lnTo>
                  <a:lnTo>
                    <a:pt x="382" y="324"/>
                  </a:lnTo>
                  <a:lnTo>
                    <a:pt x="374" y="326"/>
                  </a:lnTo>
                  <a:lnTo>
                    <a:pt x="366" y="328"/>
                  </a:lnTo>
                  <a:lnTo>
                    <a:pt x="360" y="332"/>
                  </a:lnTo>
                  <a:lnTo>
                    <a:pt x="350" y="342"/>
                  </a:lnTo>
                  <a:lnTo>
                    <a:pt x="342" y="352"/>
                  </a:lnTo>
                  <a:lnTo>
                    <a:pt x="342" y="352"/>
                  </a:lnTo>
                  <a:lnTo>
                    <a:pt x="338" y="366"/>
                  </a:lnTo>
                  <a:lnTo>
                    <a:pt x="334" y="380"/>
                  </a:lnTo>
                  <a:lnTo>
                    <a:pt x="326" y="394"/>
                  </a:lnTo>
                  <a:lnTo>
                    <a:pt x="322" y="400"/>
                  </a:lnTo>
                  <a:lnTo>
                    <a:pt x="314" y="404"/>
                  </a:lnTo>
                  <a:lnTo>
                    <a:pt x="314" y="404"/>
                  </a:lnTo>
                  <a:lnTo>
                    <a:pt x="314" y="400"/>
                  </a:lnTo>
                  <a:lnTo>
                    <a:pt x="314" y="400"/>
                  </a:lnTo>
                  <a:lnTo>
                    <a:pt x="304" y="392"/>
                  </a:lnTo>
                  <a:lnTo>
                    <a:pt x="304" y="392"/>
                  </a:lnTo>
                  <a:lnTo>
                    <a:pt x="286" y="390"/>
                  </a:lnTo>
                  <a:lnTo>
                    <a:pt x="286" y="390"/>
                  </a:lnTo>
                  <a:lnTo>
                    <a:pt x="274" y="404"/>
                  </a:lnTo>
                  <a:lnTo>
                    <a:pt x="262" y="420"/>
                  </a:lnTo>
                  <a:lnTo>
                    <a:pt x="262" y="420"/>
                  </a:lnTo>
                  <a:lnTo>
                    <a:pt x="250" y="422"/>
                  </a:lnTo>
                  <a:lnTo>
                    <a:pt x="236" y="422"/>
                  </a:lnTo>
                  <a:lnTo>
                    <a:pt x="222" y="420"/>
                  </a:lnTo>
                  <a:lnTo>
                    <a:pt x="214" y="416"/>
                  </a:lnTo>
                  <a:lnTo>
                    <a:pt x="214" y="416"/>
                  </a:lnTo>
                  <a:lnTo>
                    <a:pt x="208" y="404"/>
                  </a:lnTo>
                  <a:lnTo>
                    <a:pt x="208" y="404"/>
                  </a:lnTo>
                  <a:lnTo>
                    <a:pt x="168" y="364"/>
                  </a:lnTo>
                  <a:lnTo>
                    <a:pt x="168" y="364"/>
                  </a:lnTo>
                  <a:lnTo>
                    <a:pt x="142" y="362"/>
                  </a:lnTo>
                  <a:lnTo>
                    <a:pt x="142" y="362"/>
                  </a:lnTo>
                  <a:lnTo>
                    <a:pt x="140" y="370"/>
                  </a:lnTo>
                  <a:lnTo>
                    <a:pt x="138" y="380"/>
                  </a:lnTo>
                  <a:lnTo>
                    <a:pt x="136" y="404"/>
                  </a:lnTo>
                  <a:lnTo>
                    <a:pt x="136" y="404"/>
                  </a:lnTo>
                  <a:lnTo>
                    <a:pt x="126" y="406"/>
                  </a:lnTo>
                  <a:lnTo>
                    <a:pt x="118" y="410"/>
                  </a:lnTo>
                  <a:lnTo>
                    <a:pt x="112" y="414"/>
                  </a:lnTo>
                  <a:lnTo>
                    <a:pt x="108" y="418"/>
                  </a:lnTo>
                  <a:lnTo>
                    <a:pt x="108" y="418"/>
                  </a:lnTo>
                  <a:lnTo>
                    <a:pt x="96" y="420"/>
                  </a:lnTo>
                  <a:lnTo>
                    <a:pt x="86" y="422"/>
                  </a:lnTo>
                  <a:lnTo>
                    <a:pt x="70" y="428"/>
                  </a:lnTo>
                  <a:lnTo>
                    <a:pt x="70" y="42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4" name="Freeform 31">
              <a:extLst>
                <a:ext uri="{FF2B5EF4-FFF2-40B4-BE49-F238E27FC236}">
                  <a16:creationId xmlns:a16="http://schemas.microsoft.com/office/drawing/2014/main" id="{8DD0783F-E261-CD41-87D4-4281F830AE33}"/>
                </a:ext>
              </a:extLst>
            </p:cNvPr>
            <p:cNvSpPr>
              <a:spLocks/>
            </p:cNvSpPr>
            <p:nvPr/>
          </p:nvSpPr>
          <p:spPr bwMode="auto">
            <a:xfrm>
              <a:off x="2550167" y="2728097"/>
              <a:ext cx="249834" cy="389234"/>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430">
                  <a:moveTo>
                    <a:pt x="106" y="398"/>
                  </a:moveTo>
                  <a:lnTo>
                    <a:pt x="106" y="398"/>
                  </a:lnTo>
                  <a:lnTo>
                    <a:pt x="98" y="364"/>
                  </a:lnTo>
                  <a:lnTo>
                    <a:pt x="98" y="364"/>
                  </a:lnTo>
                  <a:lnTo>
                    <a:pt x="96" y="340"/>
                  </a:lnTo>
                  <a:lnTo>
                    <a:pt x="92" y="318"/>
                  </a:lnTo>
                  <a:lnTo>
                    <a:pt x="86" y="280"/>
                  </a:lnTo>
                  <a:lnTo>
                    <a:pt x="86" y="280"/>
                  </a:lnTo>
                  <a:lnTo>
                    <a:pt x="68" y="258"/>
                  </a:lnTo>
                  <a:lnTo>
                    <a:pt x="52" y="240"/>
                  </a:lnTo>
                  <a:lnTo>
                    <a:pt x="36" y="226"/>
                  </a:lnTo>
                  <a:lnTo>
                    <a:pt x="26" y="214"/>
                  </a:lnTo>
                  <a:lnTo>
                    <a:pt x="26" y="214"/>
                  </a:lnTo>
                  <a:lnTo>
                    <a:pt x="0" y="200"/>
                  </a:lnTo>
                  <a:lnTo>
                    <a:pt x="0" y="200"/>
                  </a:lnTo>
                  <a:lnTo>
                    <a:pt x="4" y="196"/>
                  </a:lnTo>
                  <a:lnTo>
                    <a:pt x="10" y="192"/>
                  </a:lnTo>
                  <a:lnTo>
                    <a:pt x="28" y="186"/>
                  </a:lnTo>
                  <a:lnTo>
                    <a:pt x="68" y="180"/>
                  </a:lnTo>
                  <a:lnTo>
                    <a:pt x="68" y="180"/>
                  </a:lnTo>
                  <a:lnTo>
                    <a:pt x="78" y="170"/>
                  </a:lnTo>
                  <a:lnTo>
                    <a:pt x="84" y="166"/>
                  </a:lnTo>
                  <a:lnTo>
                    <a:pt x="94" y="162"/>
                  </a:lnTo>
                  <a:lnTo>
                    <a:pt x="112" y="160"/>
                  </a:lnTo>
                  <a:lnTo>
                    <a:pt x="112" y="160"/>
                  </a:lnTo>
                  <a:lnTo>
                    <a:pt x="130" y="138"/>
                  </a:lnTo>
                  <a:lnTo>
                    <a:pt x="130" y="138"/>
                  </a:lnTo>
                  <a:lnTo>
                    <a:pt x="128" y="98"/>
                  </a:lnTo>
                  <a:lnTo>
                    <a:pt x="128" y="98"/>
                  </a:lnTo>
                  <a:lnTo>
                    <a:pt x="158" y="42"/>
                  </a:lnTo>
                  <a:lnTo>
                    <a:pt x="158" y="42"/>
                  </a:lnTo>
                  <a:lnTo>
                    <a:pt x="162" y="12"/>
                  </a:lnTo>
                  <a:lnTo>
                    <a:pt x="162" y="12"/>
                  </a:lnTo>
                  <a:lnTo>
                    <a:pt x="170" y="10"/>
                  </a:lnTo>
                  <a:lnTo>
                    <a:pt x="176" y="8"/>
                  </a:lnTo>
                  <a:lnTo>
                    <a:pt x="190" y="2"/>
                  </a:lnTo>
                  <a:lnTo>
                    <a:pt x="198" y="0"/>
                  </a:lnTo>
                  <a:lnTo>
                    <a:pt x="204" y="0"/>
                  </a:lnTo>
                  <a:lnTo>
                    <a:pt x="212" y="2"/>
                  </a:lnTo>
                  <a:lnTo>
                    <a:pt x="220" y="6"/>
                  </a:lnTo>
                  <a:lnTo>
                    <a:pt x="220" y="6"/>
                  </a:lnTo>
                  <a:lnTo>
                    <a:pt x="226" y="22"/>
                  </a:lnTo>
                  <a:lnTo>
                    <a:pt x="226" y="22"/>
                  </a:lnTo>
                  <a:lnTo>
                    <a:pt x="218" y="40"/>
                  </a:lnTo>
                  <a:lnTo>
                    <a:pt x="212" y="58"/>
                  </a:lnTo>
                  <a:lnTo>
                    <a:pt x="212" y="58"/>
                  </a:lnTo>
                  <a:lnTo>
                    <a:pt x="198" y="74"/>
                  </a:lnTo>
                  <a:lnTo>
                    <a:pt x="196" y="82"/>
                  </a:lnTo>
                  <a:lnTo>
                    <a:pt x="192" y="90"/>
                  </a:lnTo>
                  <a:lnTo>
                    <a:pt x="192" y="108"/>
                  </a:lnTo>
                  <a:lnTo>
                    <a:pt x="194" y="132"/>
                  </a:lnTo>
                  <a:lnTo>
                    <a:pt x="194" y="132"/>
                  </a:lnTo>
                  <a:lnTo>
                    <a:pt x="232" y="138"/>
                  </a:lnTo>
                  <a:lnTo>
                    <a:pt x="232" y="138"/>
                  </a:lnTo>
                  <a:lnTo>
                    <a:pt x="238" y="146"/>
                  </a:lnTo>
                  <a:lnTo>
                    <a:pt x="248" y="154"/>
                  </a:lnTo>
                  <a:lnTo>
                    <a:pt x="260" y="164"/>
                  </a:lnTo>
                  <a:lnTo>
                    <a:pt x="268" y="168"/>
                  </a:lnTo>
                  <a:lnTo>
                    <a:pt x="276" y="170"/>
                  </a:lnTo>
                  <a:lnTo>
                    <a:pt x="276" y="170"/>
                  </a:lnTo>
                  <a:lnTo>
                    <a:pt x="274" y="176"/>
                  </a:lnTo>
                  <a:lnTo>
                    <a:pt x="270" y="184"/>
                  </a:lnTo>
                  <a:lnTo>
                    <a:pt x="264" y="192"/>
                  </a:lnTo>
                  <a:lnTo>
                    <a:pt x="258" y="198"/>
                  </a:lnTo>
                  <a:lnTo>
                    <a:pt x="258" y="198"/>
                  </a:lnTo>
                  <a:lnTo>
                    <a:pt x="252" y="206"/>
                  </a:lnTo>
                  <a:lnTo>
                    <a:pt x="244" y="214"/>
                  </a:lnTo>
                  <a:lnTo>
                    <a:pt x="228" y="226"/>
                  </a:lnTo>
                  <a:lnTo>
                    <a:pt x="228" y="226"/>
                  </a:lnTo>
                  <a:lnTo>
                    <a:pt x="216" y="228"/>
                  </a:lnTo>
                  <a:lnTo>
                    <a:pt x="206" y="228"/>
                  </a:lnTo>
                  <a:lnTo>
                    <a:pt x="202" y="232"/>
                  </a:lnTo>
                  <a:lnTo>
                    <a:pt x="200" y="236"/>
                  </a:lnTo>
                  <a:lnTo>
                    <a:pt x="202" y="248"/>
                  </a:lnTo>
                  <a:lnTo>
                    <a:pt x="200" y="258"/>
                  </a:lnTo>
                  <a:lnTo>
                    <a:pt x="198" y="270"/>
                  </a:lnTo>
                  <a:lnTo>
                    <a:pt x="198" y="270"/>
                  </a:lnTo>
                  <a:lnTo>
                    <a:pt x="188" y="284"/>
                  </a:lnTo>
                  <a:lnTo>
                    <a:pt x="182" y="296"/>
                  </a:lnTo>
                  <a:lnTo>
                    <a:pt x="180" y="308"/>
                  </a:lnTo>
                  <a:lnTo>
                    <a:pt x="178" y="332"/>
                  </a:lnTo>
                  <a:lnTo>
                    <a:pt x="178" y="332"/>
                  </a:lnTo>
                  <a:lnTo>
                    <a:pt x="194" y="346"/>
                  </a:lnTo>
                  <a:lnTo>
                    <a:pt x="194" y="346"/>
                  </a:lnTo>
                  <a:lnTo>
                    <a:pt x="202" y="348"/>
                  </a:lnTo>
                  <a:lnTo>
                    <a:pt x="214" y="352"/>
                  </a:lnTo>
                  <a:lnTo>
                    <a:pt x="218" y="358"/>
                  </a:lnTo>
                  <a:lnTo>
                    <a:pt x="222" y="364"/>
                  </a:lnTo>
                  <a:lnTo>
                    <a:pt x="224" y="372"/>
                  </a:lnTo>
                  <a:lnTo>
                    <a:pt x="222" y="382"/>
                  </a:lnTo>
                  <a:lnTo>
                    <a:pt x="222" y="382"/>
                  </a:lnTo>
                  <a:lnTo>
                    <a:pt x="216" y="394"/>
                  </a:lnTo>
                  <a:lnTo>
                    <a:pt x="216" y="394"/>
                  </a:lnTo>
                  <a:lnTo>
                    <a:pt x="198" y="400"/>
                  </a:lnTo>
                  <a:lnTo>
                    <a:pt x="184" y="406"/>
                  </a:lnTo>
                  <a:lnTo>
                    <a:pt x="184" y="406"/>
                  </a:lnTo>
                  <a:lnTo>
                    <a:pt x="160" y="426"/>
                  </a:lnTo>
                  <a:lnTo>
                    <a:pt x="154" y="430"/>
                  </a:lnTo>
                  <a:lnTo>
                    <a:pt x="148" y="430"/>
                  </a:lnTo>
                  <a:lnTo>
                    <a:pt x="142" y="428"/>
                  </a:lnTo>
                  <a:lnTo>
                    <a:pt x="134" y="422"/>
                  </a:lnTo>
                  <a:lnTo>
                    <a:pt x="106" y="398"/>
                  </a:lnTo>
                  <a:lnTo>
                    <a:pt x="106" y="39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5" name="Freeform 32">
              <a:extLst>
                <a:ext uri="{FF2B5EF4-FFF2-40B4-BE49-F238E27FC236}">
                  <a16:creationId xmlns:a16="http://schemas.microsoft.com/office/drawing/2014/main" id="{E9347120-4C48-8C40-AF10-12CE53D763A7}"/>
                </a:ext>
              </a:extLst>
            </p:cNvPr>
            <p:cNvSpPr>
              <a:spLocks/>
            </p:cNvSpPr>
            <p:nvPr/>
          </p:nvSpPr>
          <p:spPr bwMode="auto">
            <a:xfrm>
              <a:off x="3292426" y="2326191"/>
              <a:ext cx="485185" cy="695189"/>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6" h="768">
                  <a:moveTo>
                    <a:pt x="192" y="768"/>
                  </a:moveTo>
                  <a:lnTo>
                    <a:pt x="192" y="768"/>
                  </a:lnTo>
                  <a:lnTo>
                    <a:pt x="178" y="754"/>
                  </a:lnTo>
                  <a:lnTo>
                    <a:pt x="178" y="754"/>
                  </a:lnTo>
                  <a:lnTo>
                    <a:pt x="108" y="754"/>
                  </a:lnTo>
                  <a:lnTo>
                    <a:pt x="108" y="754"/>
                  </a:lnTo>
                  <a:lnTo>
                    <a:pt x="44" y="740"/>
                  </a:lnTo>
                  <a:lnTo>
                    <a:pt x="44" y="740"/>
                  </a:lnTo>
                  <a:lnTo>
                    <a:pt x="32" y="730"/>
                  </a:lnTo>
                  <a:lnTo>
                    <a:pt x="22" y="720"/>
                  </a:lnTo>
                  <a:lnTo>
                    <a:pt x="16" y="712"/>
                  </a:lnTo>
                  <a:lnTo>
                    <a:pt x="14" y="708"/>
                  </a:lnTo>
                  <a:lnTo>
                    <a:pt x="14" y="708"/>
                  </a:lnTo>
                  <a:lnTo>
                    <a:pt x="52" y="664"/>
                  </a:lnTo>
                  <a:lnTo>
                    <a:pt x="52" y="664"/>
                  </a:lnTo>
                  <a:lnTo>
                    <a:pt x="62" y="630"/>
                  </a:lnTo>
                  <a:lnTo>
                    <a:pt x="62" y="630"/>
                  </a:lnTo>
                  <a:lnTo>
                    <a:pt x="66" y="608"/>
                  </a:lnTo>
                  <a:lnTo>
                    <a:pt x="64" y="588"/>
                  </a:lnTo>
                  <a:lnTo>
                    <a:pt x="58" y="572"/>
                  </a:lnTo>
                  <a:lnTo>
                    <a:pt x="50" y="558"/>
                  </a:lnTo>
                  <a:lnTo>
                    <a:pt x="42" y="544"/>
                  </a:lnTo>
                  <a:lnTo>
                    <a:pt x="30" y="532"/>
                  </a:lnTo>
                  <a:lnTo>
                    <a:pt x="6" y="508"/>
                  </a:lnTo>
                  <a:lnTo>
                    <a:pt x="6" y="508"/>
                  </a:lnTo>
                  <a:lnTo>
                    <a:pt x="6" y="494"/>
                  </a:lnTo>
                  <a:lnTo>
                    <a:pt x="10" y="482"/>
                  </a:lnTo>
                  <a:lnTo>
                    <a:pt x="16" y="474"/>
                  </a:lnTo>
                  <a:lnTo>
                    <a:pt x="22" y="464"/>
                  </a:lnTo>
                  <a:lnTo>
                    <a:pt x="32" y="458"/>
                  </a:lnTo>
                  <a:lnTo>
                    <a:pt x="40" y="450"/>
                  </a:lnTo>
                  <a:lnTo>
                    <a:pt x="62" y="438"/>
                  </a:lnTo>
                  <a:lnTo>
                    <a:pt x="62" y="438"/>
                  </a:lnTo>
                  <a:lnTo>
                    <a:pt x="78" y="412"/>
                  </a:lnTo>
                  <a:lnTo>
                    <a:pt x="78" y="412"/>
                  </a:lnTo>
                  <a:lnTo>
                    <a:pt x="78" y="382"/>
                  </a:lnTo>
                  <a:lnTo>
                    <a:pt x="78" y="382"/>
                  </a:lnTo>
                  <a:lnTo>
                    <a:pt x="64" y="362"/>
                  </a:lnTo>
                  <a:lnTo>
                    <a:pt x="52" y="346"/>
                  </a:lnTo>
                  <a:lnTo>
                    <a:pt x="40" y="334"/>
                  </a:lnTo>
                  <a:lnTo>
                    <a:pt x="26" y="322"/>
                  </a:lnTo>
                  <a:lnTo>
                    <a:pt x="26" y="322"/>
                  </a:lnTo>
                  <a:lnTo>
                    <a:pt x="18" y="320"/>
                  </a:lnTo>
                  <a:lnTo>
                    <a:pt x="18" y="320"/>
                  </a:lnTo>
                  <a:lnTo>
                    <a:pt x="18" y="316"/>
                  </a:lnTo>
                  <a:lnTo>
                    <a:pt x="18" y="316"/>
                  </a:lnTo>
                  <a:lnTo>
                    <a:pt x="38" y="300"/>
                  </a:lnTo>
                  <a:lnTo>
                    <a:pt x="38" y="300"/>
                  </a:lnTo>
                  <a:lnTo>
                    <a:pt x="44" y="288"/>
                  </a:lnTo>
                  <a:lnTo>
                    <a:pt x="46" y="282"/>
                  </a:lnTo>
                  <a:lnTo>
                    <a:pt x="48" y="276"/>
                  </a:lnTo>
                  <a:lnTo>
                    <a:pt x="48" y="276"/>
                  </a:lnTo>
                  <a:lnTo>
                    <a:pt x="24" y="256"/>
                  </a:lnTo>
                  <a:lnTo>
                    <a:pt x="24" y="256"/>
                  </a:lnTo>
                  <a:lnTo>
                    <a:pt x="24" y="236"/>
                  </a:lnTo>
                  <a:lnTo>
                    <a:pt x="24" y="236"/>
                  </a:lnTo>
                  <a:lnTo>
                    <a:pt x="10" y="220"/>
                  </a:lnTo>
                  <a:lnTo>
                    <a:pt x="0" y="208"/>
                  </a:lnTo>
                  <a:lnTo>
                    <a:pt x="0" y="208"/>
                  </a:lnTo>
                  <a:lnTo>
                    <a:pt x="0" y="164"/>
                  </a:lnTo>
                  <a:lnTo>
                    <a:pt x="0" y="164"/>
                  </a:lnTo>
                  <a:lnTo>
                    <a:pt x="16" y="146"/>
                  </a:lnTo>
                  <a:lnTo>
                    <a:pt x="16" y="146"/>
                  </a:lnTo>
                  <a:lnTo>
                    <a:pt x="22" y="144"/>
                  </a:lnTo>
                  <a:lnTo>
                    <a:pt x="28" y="142"/>
                  </a:lnTo>
                  <a:lnTo>
                    <a:pt x="34" y="140"/>
                  </a:lnTo>
                  <a:lnTo>
                    <a:pt x="34" y="140"/>
                  </a:lnTo>
                  <a:lnTo>
                    <a:pt x="34" y="94"/>
                  </a:lnTo>
                  <a:lnTo>
                    <a:pt x="34" y="94"/>
                  </a:lnTo>
                  <a:lnTo>
                    <a:pt x="44" y="84"/>
                  </a:lnTo>
                  <a:lnTo>
                    <a:pt x="50" y="80"/>
                  </a:lnTo>
                  <a:lnTo>
                    <a:pt x="58" y="78"/>
                  </a:lnTo>
                  <a:lnTo>
                    <a:pt x="58" y="78"/>
                  </a:lnTo>
                  <a:lnTo>
                    <a:pt x="64" y="82"/>
                  </a:lnTo>
                  <a:lnTo>
                    <a:pt x="70" y="88"/>
                  </a:lnTo>
                  <a:lnTo>
                    <a:pt x="76" y="98"/>
                  </a:lnTo>
                  <a:lnTo>
                    <a:pt x="78" y="104"/>
                  </a:lnTo>
                  <a:lnTo>
                    <a:pt x="80" y="112"/>
                  </a:lnTo>
                  <a:lnTo>
                    <a:pt x="80" y="112"/>
                  </a:lnTo>
                  <a:lnTo>
                    <a:pt x="72" y="118"/>
                  </a:lnTo>
                  <a:lnTo>
                    <a:pt x="68" y="124"/>
                  </a:lnTo>
                  <a:lnTo>
                    <a:pt x="68" y="130"/>
                  </a:lnTo>
                  <a:lnTo>
                    <a:pt x="70" y="136"/>
                  </a:lnTo>
                  <a:lnTo>
                    <a:pt x="76" y="142"/>
                  </a:lnTo>
                  <a:lnTo>
                    <a:pt x="82" y="150"/>
                  </a:lnTo>
                  <a:lnTo>
                    <a:pt x="98" y="164"/>
                  </a:lnTo>
                  <a:lnTo>
                    <a:pt x="98" y="164"/>
                  </a:lnTo>
                  <a:lnTo>
                    <a:pt x="108" y="164"/>
                  </a:lnTo>
                  <a:lnTo>
                    <a:pt x="108" y="164"/>
                  </a:lnTo>
                  <a:lnTo>
                    <a:pt x="124" y="154"/>
                  </a:lnTo>
                  <a:lnTo>
                    <a:pt x="124" y="154"/>
                  </a:lnTo>
                  <a:lnTo>
                    <a:pt x="124" y="148"/>
                  </a:lnTo>
                  <a:lnTo>
                    <a:pt x="128" y="142"/>
                  </a:lnTo>
                  <a:lnTo>
                    <a:pt x="132" y="138"/>
                  </a:lnTo>
                  <a:lnTo>
                    <a:pt x="136" y="134"/>
                  </a:lnTo>
                  <a:lnTo>
                    <a:pt x="148" y="126"/>
                  </a:lnTo>
                  <a:lnTo>
                    <a:pt x="162" y="120"/>
                  </a:lnTo>
                  <a:lnTo>
                    <a:pt x="162" y="120"/>
                  </a:lnTo>
                  <a:lnTo>
                    <a:pt x="170" y="110"/>
                  </a:lnTo>
                  <a:lnTo>
                    <a:pt x="180" y="106"/>
                  </a:lnTo>
                  <a:lnTo>
                    <a:pt x="190" y="104"/>
                  </a:lnTo>
                  <a:lnTo>
                    <a:pt x="202" y="102"/>
                  </a:lnTo>
                  <a:lnTo>
                    <a:pt x="228" y="100"/>
                  </a:lnTo>
                  <a:lnTo>
                    <a:pt x="240" y="98"/>
                  </a:lnTo>
                  <a:lnTo>
                    <a:pt x="252" y="92"/>
                  </a:lnTo>
                  <a:lnTo>
                    <a:pt x="252" y="92"/>
                  </a:lnTo>
                  <a:lnTo>
                    <a:pt x="250" y="40"/>
                  </a:lnTo>
                  <a:lnTo>
                    <a:pt x="250" y="40"/>
                  </a:lnTo>
                  <a:lnTo>
                    <a:pt x="258" y="30"/>
                  </a:lnTo>
                  <a:lnTo>
                    <a:pt x="266" y="22"/>
                  </a:lnTo>
                  <a:lnTo>
                    <a:pt x="288" y="8"/>
                  </a:lnTo>
                  <a:lnTo>
                    <a:pt x="288" y="8"/>
                  </a:lnTo>
                  <a:lnTo>
                    <a:pt x="296" y="2"/>
                  </a:lnTo>
                  <a:lnTo>
                    <a:pt x="304" y="0"/>
                  </a:lnTo>
                  <a:lnTo>
                    <a:pt x="310" y="0"/>
                  </a:lnTo>
                  <a:lnTo>
                    <a:pt x="314" y="4"/>
                  </a:lnTo>
                  <a:lnTo>
                    <a:pt x="318" y="10"/>
                  </a:lnTo>
                  <a:lnTo>
                    <a:pt x="322" y="18"/>
                  </a:lnTo>
                  <a:lnTo>
                    <a:pt x="332" y="40"/>
                  </a:lnTo>
                  <a:lnTo>
                    <a:pt x="332" y="40"/>
                  </a:lnTo>
                  <a:lnTo>
                    <a:pt x="370" y="100"/>
                  </a:lnTo>
                  <a:lnTo>
                    <a:pt x="370" y="100"/>
                  </a:lnTo>
                  <a:lnTo>
                    <a:pt x="372" y="112"/>
                  </a:lnTo>
                  <a:lnTo>
                    <a:pt x="374" y="122"/>
                  </a:lnTo>
                  <a:lnTo>
                    <a:pt x="378" y="128"/>
                  </a:lnTo>
                  <a:lnTo>
                    <a:pt x="382" y="132"/>
                  </a:lnTo>
                  <a:lnTo>
                    <a:pt x="388" y="136"/>
                  </a:lnTo>
                  <a:lnTo>
                    <a:pt x="398" y="140"/>
                  </a:lnTo>
                  <a:lnTo>
                    <a:pt x="398" y="140"/>
                  </a:lnTo>
                  <a:lnTo>
                    <a:pt x="424" y="138"/>
                  </a:lnTo>
                  <a:lnTo>
                    <a:pt x="442" y="138"/>
                  </a:lnTo>
                  <a:lnTo>
                    <a:pt x="458" y="140"/>
                  </a:lnTo>
                  <a:lnTo>
                    <a:pt x="458" y="140"/>
                  </a:lnTo>
                  <a:lnTo>
                    <a:pt x="450" y="146"/>
                  </a:lnTo>
                  <a:lnTo>
                    <a:pt x="444" y="152"/>
                  </a:lnTo>
                  <a:lnTo>
                    <a:pt x="436" y="158"/>
                  </a:lnTo>
                  <a:lnTo>
                    <a:pt x="430" y="166"/>
                  </a:lnTo>
                  <a:lnTo>
                    <a:pt x="430" y="166"/>
                  </a:lnTo>
                  <a:lnTo>
                    <a:pt x="430" y="178"/>
                  </a:lnTo>
                  <a:lnTo>
                    <a:pt x="430" y="188"/>
                  </a:lnTo>
                  <a:lnTo>
                    <a:pt x="432" y="192"/>
                  </a:lnTo>
                  <a:lnTo>
                    <a:pt x="436" y="198"/>
                  </a:lnTo>
                  <a:lnTo>
                    <a:pt x="440" y="204"/>
                  </a:lnTo>
                  <a:lnTo>
                    <a:pt x="448" y="210"/>
                  </a:lnTo>
                  <a:lnTo>
                    <a:pt x="448" y="210"/>
                  </a:lnTo>
                  <a:lnTo>
                    <a:pt x="458" y="212"/>
                  </a:lnTo>
                  <a:lnTo>
                    <a:pt x="466" y="216"/>
                  </a:lnTo>
                  <a:lnTo>
                    <a:pt x="482" y="226"/>
                  </a:lnTo>
                  <a:lnTo>
                    <a:pt x="500" y="238"/>
                  </a:lnTo>
                  <a:lnTo>
                    <a:pt x="520" y="250"/>
                  </a:lnTo>
                  <a:lnTo>
                    <a:pt x="520" y="250"/>
                  </a:lnTo>
                  <a:lnTo>
                    <a:pt x="536" y="264"/>
                  </a:lnTo>
                  <a:lnTo>
                    <a:pt x="536" y="264"/>
                  </a:lnTo>
                  <a:lnTo>
                    <a:pt x="488" y="330"/>
                  </a:lnTo>
                  <a:lnTo>
                    <a:pt x="488" y="330"/>
                  </a:lnTo>
                  <a:lnTo>
                    <a:pt x="486" y="336"/>
                  </a:lnTo>
                  <a:lnTo>
                    <a:pt x="482" y="344"/>
                  </a:lnTo>
                  <a:lnTo>
                    <a:pt x="476" y="352"/>
                  </a:lnTo>
                  <a:lnTo>
                    <a:pt x="468" y="358"/>
                  </a:lnTo>
                  <a:lnTo>
                    <a:pt x="450" y="370"/>
                  </a:lnTo>
                  <a:lnTo>
                    <a:pt x="436" y="376"/>
                  </a:lnTo>
                  <a:lnTo>
                    <a:pt x="436" y="376"/>
                  </a:lnTo>
                  <a:lnTo>
                    <a:pt x="416" y="380"/>
                  </a:lnTo>
                  <a:lnTo>
                    <a:pt x="398" y="384"/>
                  </a:lnTo>
                  <a:lnTo>
                    <a:pt x="398" y="384"/>
                  </a:lnTo>
                  <a:lnTo>
                    <a:pt x="382" y="372"/>
                  </a:lnTo>
                  <a:lnTo>
                    <a:pt x="370" y="360"/>
                  </a:lnTo>
                  <a:lnTo>
                    <a:pt x="360" y="348"/>
                  </a:lnTo>
                  <a:lnTo>
                    <a:pt x="350" y="340"/>
                  </a:lnTo>
                  <a:lnTo>
                    <a:pt x="350" y="340"/>
                  </a:lnTo>
                  <a:lnTo>
                    <a:pt x="346" y="332"/>
                  </a:lnTo>
                  <a:lnTo>
                    <a:pt x="346" y="324"/>
                  </a:lnTo>
                  <a:lnTo>
                    <a:pt x="346" y="308"/>
                  </a:lnTo>
                  <a:lnTo>
                    <a:pt x="344" y="294"/>
                  </a:lnTo>
                  <a:lnTo>
                    <a:pt x="344" y="288"/>
                  </a:lnTo>
                  <a:lnTo>
                    <a:pt x="342" y="284"/>
                  </a:lnTo>
                  <a:lnTo>
                    <a:pt x="342" y="284"/>
                  </a:lnTo>
                  <a:lnTo>
                    <a:pt x="310" y="272"/>
                  </a:lnTo>
                  <a:lnTo>
                    <a:pt x="310" y="272"/>
                  </a:lnTo>
                  <a:lnTo>
                    <a:pt x="310" y="252"/>
                  </a:lnTo>
                  <a:lnTo>
                    <a:pt x="312" y="232"/>
                  </a:lnTo>
                  <a:lnTo>
                    <a:pt x="314" y="214"/>
                  </a:lnTo>
                  <a:lnTo>
                    <a:pt x="314" y="202"/>
                  </a:lnTo>
                  <a:lnTo>
                    <a:pt x="314" y="202"/>
                  </a:lnTo>
                  <a:lnTo>
                    <a:pt x="294" y="200"/>
                  </a:lnTo>
                  <a:lnTo>
                    <a:pt x="278" y="198"/>
                  </a:lnTo>
                  <a:lnTo>
                    <a:pt x="270" y="196"/>
                  </a:lnTo>
                  <a:lnTo>
                    <a:pt x="264" y="192"/>
                  </a:lnTo>
                  <a:lnTo>
                    <a:pt x="260" y="188"/>
                  </a:lnTo>
                  <a:lnTo>
                    <a:pt x="258" y="184"/>
                  </a:lnTo>
                  <a:lnTo>
                    <a:pt x="258" y="184"/>
                  </a:lnTo>
                  <a:lnTo>
                    <a:pt x="238" y="184"/>
                  </a:lnTo>
                  <a:lnTo>
                    <a:pt x="232" y="184"/>
                  </a:lnTo>
                  <a:lnTo>
                    <a:pt x="228" y="186"/>
                  </a:lnTo>
                  <a:lnTo>
                    <a:pt x="226" y="190"/>
                  </a:lnTo>
                  <a:lnTo>
                    <a:pt x="224" y="196"/>
                  </a:lnTo>
                  <a:lnTo>
                    <a:pt x="220" y="214"/>
                  </a:lnTo>
                  <a:lnTo>
                    <a:pt x="220" y="214"/>
                  </a:lnTo>
                  <a:lnTo>
                    <a:pt x="206" y="220"/>
                  </a:lnTo>
                  <a:lnTo>
                    <a:pt x="194" y="228"/>
                  </a:lnTo>
                  <a:lnTo>
                    <a:pt x="172" y="244"/>
                  </a:lnTo>
                  <a:lnTo>
                    <a:pt x="172" y="244"/>
                  </a:lnTo>
                  <a:lnTo>
                    <a:pt x="172" y="250"/>
                  </a:lnTo>
                  <a:lnTo>
                    <a:pt x="174" y="258"/>
                  </a:lnTo>
                  <a:lnTo>
                    <a:pt x="178" y="266"/>
                  </a:lnTo>
                  <a:lnTo>
                    <a:pt x="184" y="278"/>
                  </a:lnTo>
                  <a:lnTo>
                    <a:pt x="184" y="278"/>
                  </a:lnTo>
                  <a:lnTo>
                    <a:pt x="182" y="286"/>
                  </a:lnTo>
                  <a:lnTo>
                    <a:pt x="176" y="292"/>
                  </a:lnTo>
                  <a:lnTo>
                    <a:pt x="172" y="298"/>
                  </a:lnTo>
                  <a:lnTo>
                    <a:pt x="164" y="300"/>
                  </a:lnTo>
                  <a:lnTo>
                    <a:pt x="152" y="306"/>
                  </a:lnTo>
                  <a:lnTo>
                    <a:pt x="146" y="310"/>
                  </a:lnTo>
                  <a:lnTo>
                    <a:pt x="142" y="314"/>
                  </a:lnTo>
                  <a:lnTo>
                    <a:pt x="142" y="314"/>
                  </a:lnTo>
                  <a:lnTo>
                    <a:pt x="142" y="326"/>
                  </a:lnTo>
                  <a:lnTo>
                    <a:pt x="140" y="338"/>
                  </a:lnTo>
                  <a:lnTo>
                    <a:pt x="138" y="350"/>
                  </a:lnTo>
                  <a:lnTo>
                    <a:pt x="140" y="356"/>
                  </a:lnTo>
                  <a:lnTo>
                    <a:pt x="142" y="360"/>
                  </a:lnTo>
                  <a:lnTo>
                    <a:pt x="142" y="360"/>
                  </a:lnTo>
                  <a:lnTo>
                    <a:pt x="206" y="360"/>
                  </a:lnTo>
                  <a:lnTo>
                    <a:pt x="206" y="360"/>
                  </a:lnTo>
                  <a:lnTo>
                    <a:pt x="214" y="352"/>
                  </a:lnTo>
                  <a:lnTo>
                    <a:pt x="222" y="346"/>
                  </a:lnTo>
                  <a:lnTo>
                    <a:pt x="228" y="342"/>
                  </a:lnTo>
                  <a:lnTo>
                    <a:pt x="234" y="342"/>
                  </a:lnTo>
                  <a:lnTo>
                    <a:pt x="242" y="340"/>
                  </a:lnTo>
                  <a:lnTo>
                    <a:pt x="252" y="342"/>
                  </a:lnTo>
                  <a:lnTo>
                    <a:pt x="252" y="342"/>
                  </a:lnTo>
                  <a:lnTo>
                    <a:pt x="256" y="348"/>
                  </a:lnTo>
                  <a:lnTo>
                    <a:pt x="260" y="350"/>
                  </a:lnTo>
                  <a:lnTo>
                    <a:pt x="266" y="356"/>
                  </a:lnTo>
                  <a:lnTo>
                    <a:pt x="274" y="360"/>
                  </a:lnTo>
                  <a:lnTo>
                    <a:pt x="274" y="360"/>
                  </a:lnTo>
                  <a:lnTo>
                    <a:pt x="282" y="378"/>
                  </a:lnTo>
                  <a:lnTo>
                    <a:pt x="282" y="378"/>
                  </a:lnTo>
                  <a:lnTo>
                    <a:pt x="290" y="422"/>
                  </a:lnTo>
                  <a:lnTo>
                    <a:pt x="290" y="422"/>
                  </a:lnTo>
                  <a:lnTo>
                    <a:pt x="300" y="436"/>
                  </a:lnTo>
                  <a:lnTo>
                    <a:pt x="314" y="448"/>
                  </a:lnTo>
                  <a:lnTo>
                    <a:pt x="330" y="460"/>
                  </a:lnTo>
                  <a:lnTo>
                    <a:pt x="340" y="464"/>
                  </a:lnTo>
                  <a:lnTo>
                    <a:pt x="352" y="468"/>
                  </a:lnTo>
                  <a:lnTo>
                    <a:pt x="352" y="468"/>
                  </a:lnTo>
                  <a:lnTo>
                    <a:pt x="372" y="502"/>
                  </a:lnTo>
                  <a:lnTo>
                    <a:pt x="372" y="502"/>
                  </a:lnTo>
                  <a:lnTo>
                    <a:pt x="368" y="502"/>
                  </a:lnTo>
                  <a:lnTo>
                    <a:pt x="362" y="504"/>
                  </a:lnTo>
                  <a:lnTo>
                    <a:pt x="354" y="512"/>
                  </a:lnTo>
                  <a:lnTo>
                    <a:pt x="346" y="520"/>
                  </a:lnTo>
                  <a:lnTo>
                    <a:pt x="340" y="526"/>
                  </a:lnTo>
                  <a:lnTo>
                    <a:pt x="340" y="526"/>
                  </a:lnTo>
                  <a:lnTo>
                    <a:pt x="336" y="534"/>
                  </a:lnTo>
                  <a:lnTo>
                    <a:pt x="328" y="540"/>
                  </a:lnTo>
                  <a:lnTo>
                    <a:pt x="312" y="554"/>
                  </a:lnTo>
                  <a:lnTo>
                    <a:pt x="296" y="564"/>
                  </a:lnTo>
                  <a:lnTo>
                    <a:pt x="280" y="570"/>
                  </a:lnTo>
                  <a:lnTo>
                    <a:pt x="280" y="570"/>
                  </a:lnTo>
                  <a:lnTo>
                    <a:pt x="266" y="582"/>
                  </a:lnTo>
                  <a:lnTo>
                    <a:pt x="254" y="592"/>
                  </a:lnTo>
                  <a:lnTo>
                    <a:pt x="244" y="606"/>
                  </a:lnTo>
                  <a:lnTo>
                    <a:pt x="234" y="620"/>
                  </a:lnTo>
                  <a:lnTo>
                    <a:pt x="234" y="620"/>
                  </a:lnTo>
                  <a:lnTo>
                    <a:pt x="202" y="650"/>
                  </a:lnTo>
                  <a:lnTo>
                    <a:pt x="190" y="662"/>
                  </a:lnTo>
                  <a:lnTo>
                    <a:pt x="182" y="676"/>
                  </a:lnTo>
                  <a:lnTo>
                    <a:pt x="176" y="690"/>
                  </a:lnTo>
                  <a:lnTo>
                    <a:pt x="176" y="708"/>
                  </a:lnTo>
                  <a:lnTo>
                    <a:pt x="180" y="730"/>
                  </a:lnTo>
                  <a:lnTo>
                    <a:pt x="190" y="756"/>
                  </a:lnTo>
                  <a:lnTo>
                    <a:pt x="190" y="756"/>
                  </a:lnTo>
                  <a:lnTo>
                    <a:pt x="192" y="768"/>
                  </a:lnTo>
                  <a:lnTo>
                    <a:pt x="192" y="76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6" name="Freeform 33">
              <a:extLst>
                <a:ext uri="{FF2B5EF4-FFF2-40B4-BE49-F238E27FC236}">
                  <a16:creationId xmlns:a16="http://schemas.microsoft.com/office/drawing/2014/main" id="{EC69A0CE-B7D4-7446-97E5-03A7A48E5649}"/>
                </a:ext>
              </a:extLst>
            </p:cNvPr>
            <p:cNvSpPr>
              <a:spLocks/>
            </p:cNvSpPr>
            <p:nvPr/>
          </p:nvSpPr>
          <p:spPr bwMode="auto">
            <a:xfrm>
              <a:off x="126056" y="1607466"/>
              <a:ext cx="1792287" cy="1372275"/>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0" h="1516">
                  <a:moveTo>
                    <a:pt x="1416" y="1516"/>
                  </a:moveTo>
                  <a:lnTo>
                    <a:pt x="1416" y="1516"/>
                  </a:lnTo>
                  <a:lnTo>
                    <a:pt x="1402" y="1508"/>
                  </a:lnTo>
                  <a:lnTo>
                    <a:pt x="1402" y="1508"/>
                  </a:lnTo>
                  <a:lnTo>
                    <a:pt x="1378" y="1484"/>
                  </a:lnTo>
                  <a:lnTo>
                    <a:pt x="1378" y="1484"/>
                  </a:lnTo>
                  <a:lnTo>
                    <a:pt x="1362" y="1484"/>
                  </a:lnTo>
                  <a:lnTo>
                    <a:pt x="1352" y="1484"/>
                  </a:lnTo>
                  <a:lnTo>
                    <a:pt x="1348" y="1486"/>
                  </a:lnTo>
                  <a:lnTo>
                    <a:pt x="1346" y="1488"/>
                  </a:lnTo>
                  <a:lnTo>
                    <a:pt x="1340" y="1502"/>
                  </a:lnTo>
                  <a:lnTo>
                    <a:pt x="1340" y="1502"/>
                  </a:lnTo>
                  <a:lnTo>
                    <a:pt x="1330" y="1498"/>
                  </a:lnTo>
                  <a:lnTo>
                    <a:pt x="1330" y="1498"/>
                  </a:lnTo>
                  <a:lnTo>
                    <a:pt x="1304" y="1500"/>
                  </a:lnTo>
                  <a:lnTo>
                    <a:pt x="1304" y="1500"/>
                  </a:lnTo>
                  <a:lnTo>
                    <a:pt x="1298" y="1490"/>
                  </a:lnTo>
                  <a:lnTo>
                    <a:pt x="1296" y="1480"/>
                  </a:lnTo>
                  <a:lnTo>
                    <a:pt x="1294" y="1466"/>
                  </a:lnTo>
                  <a:lnTo>
                    <a:pt x="1294" y="1466"/>
                  </a:lnTo>
                  <a:lnTo>
                    <a:pt x="1276" y="1458"/>
                  </a:lnTo>
                  <a:lnTo>
                    <a:pt x="1276" y="1458"/>
                  </a:lnTo>
                  <a:lnTo>
                    <a:pt x="1252" y="1438"/>
                  </a:lnTo>
                  <a:lnTo>
                    <a:pt x="1242" y="1430"/>
                  </a:lnTo>
                  <a:lnTo>
                    <a:pt x="1230" y="1424"/>
                  </a:lnTo>
                  <a:lnTo>
                    <a:pt x="1218" y="1420"/>
                  </a:lnTo>
                  <a:lnTo>
                    <a:pt x="1206" y="1418"/>
                  </a:lnTo>
                  <a:lnTo>
                    <a:pt x="1194" y="1418"/>
                  </a:lnTo>
                  <a:lnTo>
                    <a:pt x="1180" y="1422"/>
                  </a:lnTo>
                  <a:lnTo>
                    <a:pt x="1180" y="1422"/>
                  </a:lnTo>
                  <a:lnTo>
                    <a:pt x="1142" y="1428"/>
                  </a:lnTo>
                  <a:lnTo>
                    <a:pt x="1122" y="1428"/>
                  </a:lnTo>
                  <a:lnTo>
                    <a:pt x="1104" y="1428"/>
                  </a:lnTo>
                  <a:lnTo>
                    <a:pt x="1104" y="1428"/>
                  </a:lnTo>
                  <a:lnTo>
                    <a:pt x="1068" y="1416"/>
                  </a:lnTo>
                  <a:lnTo>
                    <a:pt x="1068" y="1416"/>
                  </a:lnTo>
                  <a:lnTo>
                    <a:pt x="1038" y="1416"/>
                  </a:lnTo>
                  <a:lnTo>
                    <a:pt x="1038" y="1416"/>
                  </a:lnTo>
                  <a:lnTo>
                    <a:pt x="1018" y="1426"/>
                  </a:lnTo>
                  <a:lnTo>
                    <a:pt x="1000" y="1436"/>
                  </a:lnTo>
                  <a:lnTo>
                    <a:pt x="984" y="1450"/>
                  </a:lnTo>
                  <a:lnTo>
                    <a:pt x="978" y="1458"/>
                  </a:lnTo>
                  <a:lnTo>
                    <a:pt x="972" y="1466"/>
                  </a:lnTo>
                  <a:lnTo>
                    <a:pt x="972" y="1466"/>
                  </a:lnTo>
                  <a:lnTo>
                    <a:pt x="938" y="1464"/>
                  </a:lnTo>
                  <a:lnTo>
                    <a:pt x="938" y="1464"/>
                  </a:lnTo>
                  <a:lnTo>
                    <a:pt x="906" y="1450"/>
                  </a:lnTo>
                  <a:lnTo>
                    <a:pt x="906" y="1450"/>
                  </a:lnTo>
                  <a:lnTo>
                    <a:pt x="884" y="1450"/>
                  </a:lnTo>
                  <a:lnTo>
                    <a:pt x="876" y="1452"/>
                  </a:lnTo>
                  <a:lnTo>
                    <a:pt x="870" y="1458"/>
                  </a:lnTo>
                  <a:lnTo>
                    <a:pt x="870" y="1458"/>
                  </a:lnTo>
                  <a:lnTo>
                    <a:pt x="842" y="1464"/>
                  </a:lnTo>
                  <a:lnTo>
                    <a:pt x="842" y="1464"/>
                  </a:lnTo>
                  <a:lnTo>
                    <a:pt x="826" y="1466"/>
                  </a:lnTo>
                  <a:lnTo>
                    <a:pt x="814" y="1470"/>
                  </a:lnTo>
                  <a:lnTo>
                    <a:pt x="802" y="1476"/>
                  </a:lnTo>
                  <a:lnTo>
                    <a:pt x="788" y="1480"/>
                  </a:lnTo>
                  <a:lnTo>
                    <a:pt x="788" y="1480"/>
                  </a:lnTo>
                  <a:lnTo>
                    <a:pt x="776" y="1480"/>
                  </a:lnTo>
                  <a:lnTo>
                    <a:pt x="764" y="1476"/>
                  </a:lnTo>
                  <a:lnTo>
                    <a:pt x="740" y="1468"/>
                  </a:lnTo>
                  <a:lnTo>
                    <a:pt x="720" y="1458"/>
                  </a:lnTo>
                  <a:lnTo>
                    <a:pt x="708" y="1448"/>
                  </a:lnTo>
                  <a:lnTo>
                    <a:pt x="708" y="1448"/>
                  </a:lnTo>
                  <a:lnTo>
                    <a:pt x="706" y="1428"/>
                  </a:lnTo>
                  <a:lnTo>
                    <a:pt x="704" y="1424"/>
                  </a:lnTo>
                  <a:lnTo>
                    <a:pt x="702" y="1420"/>
                  </a:lnTo>
                  <a:lnTo>
                    <a:pt x="694" y="1414"/>
                  </a:lnTo>
                  <a:lnTo>
                    <a:pt x="684" y="1406"/>
                  </a:lnTo>
                  <a:lnTo>
                    <a:pt x="684" y="1406"/>
                  </a:lnTo>
                  <a:lnTo>
                    <a:pt x="664" y="1408"/>
                  </a:lnTo>
                  <a:lnTo>
                    <a:pt x="658" y="1408"/>
                  </a:lnTo>
                  <a:lnTo>
                    <a:pt x="654" y="1410"/>
                  </a:lnTo>
                  <a:lnTo>
                    <a:pt x="646" y="1418"/>
                  </a:lnTo>
                  <a:lnTo>
                    <a:pt x="634" y="1434"/>
                  </a:lnTo>
                  <a:lnTo>
                    <a:pt x="634" y="1434"/>
                  </a:lnTo>
                  <a:lnTo>
                    <a:pt x="618" y="1438"/>
                  </a:lnTo>
                  <a:lnTo>
                    <a:pt x="602" y="1440"/>
                  </a:lnTo>
                  <a:lnTo>
                    <a:pt x="586" y="1442"/>
                  </a:lnTo>
                  <a:lnTo>
                    <a:pt x="580" y="1446"/>
                  </a:lnTo>
                  <a:lnTo>
                    <a:pt x="572" y="1448"/>
                  </a:lnTo>
                  <a:lnTo>
                    <a:pt x="572" y="1448"/>
                  </a:lnTo>
                  <a:lnTo>
                    <a:pt x="566" y="1448"/>
                  </a:lnTo>
                  <a:lnTo>
                    <a:pt x="566" y="1448"/>
                  </a:lnTo>
                  <a:lnTo>
                    <a:pt x="562" y="1438"/>
                  </a:lnTo>
                  <a:lnTo>
                    <a:pt x="562" y="1438"/>
                  </a:lnTo>
                  <a:lnTo>
                    <a:pt x="550" y="1428"/>
                  </a:lnTo>
                  <a:lnTo>
                    <a:pt x="540" y="1420"/>
                  </a:lnTo>
                  <a:lnTo>
                    <a:pt x="528" y="1412"/>
                  </a:lnTo>
                  <a:lnTo>
                    <a:pt x="516" y="1406"/>
                  </a:lnTo>
                  <a:lnTo>
                    <a:pt x="504" y="1400"/>
                  </a:lnTo>
                  <a:lnTo>
                    <a:pt x="492" y="1398"/>
                  </a:lnTo>
                  <a:lnTo>
                    <a:pt x="482" y="1396"/>
                  </a:lnTo>
                  <a:lnTo>
                    <a:pt x="470" y="1398"/>
                  </a:lnTo>
                  <a:lnTo>
                    <a:pt x="470" y="1398"/>
                  </a:lnTo>
                  <a:lnTo>
                    <a:pt x="448" y="1414"/>
                  </a:lnTo>
                  <a:lnTo>
                    <a:pt x="432" y="1428"/>
                  </a:lnTo>
                  <a:lnTo>
                    <a:pt x="420" y="1446"/>
                  </a:lnTo>
                  <a:lnTo>
                    <a:pt x="408" y="1468"/>
                  </a:lnTo>
                  <a:lnTo>
                    <a:pt x="408" y="1468"/>
                  </a:lnTo>
                  <a:lnTo>
                    <a:pt x="398" y="1480"/>
                  </a:lnTo>
                  <a:lnTo>
                    <a:pt x="388" y="1488"/>
                  </a:lnTo>
                  <a:lnTo>
                    <a:pt x="376" y="1494"/>
                  </a:lnTo>
                  <a:lnTo>
                    <a:pt x="362" y="1498"/>
                  </a:lnTo>
                  <a:lnTo>
                    <a:pt x="362" y="1498"/>
                  </a:lnTo>
                  <a:lnTo>
                    <a:pt x="332" y="1490"/>
                  </a:lnTo>
                  <a:lnTo>
                    <a:pt x="332" y="1490"/>
                  </a:lnTo>
                  <a:lnTo>
                    <a:pt x="322" y="1484"/>
                  </a:lnTo>
                  <a:lnTo>
                    <a:pt x="318" y="1482"/>
                  </a:lnTo>
                  <a:lnTo>
                    <a:pt x="312" y="1482"/>
                  </a:lnTo>
                  <a:lnTo>
                    <a:pt x="312" y="1482"/>
                  </a:lnTo>
                  <a:lnTo>
                    <a:pt x="308" y="1472"/>
                  </a:lnTo>
                  <a:lnTo>
                    <a:pt x="304" y="1464"/>
                  </a:lnTo>
                  <a:lnTo>
                    <a:pt x="298" y="1456"/>
                  </a:lnTo>
                  <a:lnTo>
                    <a:pt x="292" y="1452"/>
                  </a:lnTo>
                  <a:lnTo>
                    <a:pt x="278" y="1444"/>
                  </a:lnTo>
                  <a:lnTo>
                    <a:pt x="264" y="1438"/>
                  </a:lnTo>
                  <a:lnTo>
                    <a:pt x="264" y="1438"/>
                  </a:lnTo>
                  <a:lnTo>
                    <a:pt x="252" y="1420"/>
                  </a:lnTo>
                  <a:lnTo>
                    <a:pt x="252" y="1420"/>
                  </a:lnTo>
                  <a:lnTo>
                    <a:pt x="252" y="1378"/>
                  </a:lnTo>
                  <a:lnTo>
                    <a:pt x="252" y="1378"/>
                  </a:lnTo>
                  <a:lnTo>
                    <a:pt x="256" y="1372"/>
                  </a:lnTo>
                  <a:lnTo>
                    <a:pt x="256" y="1364"/>
                  </a:lnTo>
                  <a:lnTo>
                    <a:pt x="256" y="1350"/>
                  </a:lnTo>
                  <a:lnTo>
                    <a:pt x="256" y="1350"/>
                  </a:lnTo>
                  <a:lnTo>
                    <a:pt x="250" y="1340"/>
                  </a:lnTo>
                  <a:lnTo>
                    <a:pt x="244" y="1332"/>
                  </a:lnTo>
                  <a:lnTo>
                    <a:pt x="234" y="1326"/>
                  </a:lnTo>
                  <a:lnTo>
                    <a:pt x="226" y="1324"/>
                  </a:lnTo>
                  <a:lnTo>
                    <a:pt x="206" y="1322"/>
                  </a:lnTo>
                  <a:lnTo>
                    <a:pt x="198" y="1320"/>
                  </a:lnTo>
                  <a:lnTo>
                    <a:pt x="190" y="1318"/>
                  </a:lnTo>
                  <a:lnTo>
                    <a:pt x="190" y="1318"/>
                  </a:lnTo>
                  <a:lnTo>
                    <a:pt x="174" y="1302"/>
                  </a:lnTo>
                  <a:lnTo>
                    <a:pt x="174" y="1302"/>
                  </a:lnTo>
                  <a:lnTo>
                    <a:pt x="150" y="1258"/>
                  </a:lnTo>
                  <a:lnTo>
                    <a:pt x="150" y="1258"/>
                  </a:lnTo>
                  <a:lnTo>
                    <a:pt x="114" y="1250"/>
                  </a:lnTo>
                  <a:lnTo>
                    <a:pt x="114" y="1250"/>
                  </a:lnTo>
                  <a:lnTo>
                    <a:pt x="112" y="1242"/>
                  </a:lnTo>
                  <a:lnTo>
                    <a:pt x="112" y="1232"/>
                  </a:lnTo>
                  <a:lnTo>
                    <a:pt x="112" y="1224"/>
                  </a:lnTo>
                  <a:lnTo>
                    <a:pt x="114" y="1216"/>
                  </a:lnTo>
                  <a:lnTo>
                    <a:pt x="120" y="1200"/>
                  </a:lnTo>
                  <a:lnTo>
                    <a:pt x="126" y="1186"/>
                  </a:lnTo>
                  <a:lnTo>
                    <a:pt x="126" y="1186"/>
                  </a:lnTo>
                  <a:lnTo>
                    <a:pt x="124" y="1174"/>
                  </a:lnTo>
                  <a:lnTo>
                    <a:pt x="122" y="1162"/>
                  </a:lnTo>
                  <a:lnTo>
                    <a:pt x="118" y="1152"/>
                  </a:lnTo>
                  <a:lnTo>
                    <a:pt x="112" y="1144"/>
                  </a:lnTo>
                  <a:lnTo>
                    <a:pt x="98" y="1128"/>
                  </a:lnTo>
                  <a:lnTo>
                    <a:pt x="84" y="1114"/>
                  </a:lnTo>
                  <a:lnTo>
                    <a:pt x="84" y="1114"/>
                  </a:lnTo>
                  <a:lnTo>
                    <a:pt x="38" y="1092"/>
                  </a:lnTo>
                  <a:lnTo>
                    <a:pt x="38" y="1092"/>
                  </a:lnTo>
                  <a:lnTo>
                    <a:pt x="32" y="1084"/>
                  </a:lnTo>
                  <a:lnTo>
                    <a:pt x="32" y="1084"/>
                  </a:lnTo>
                  <a:lnTo>
                    <a:pt x="32" y="1062"/>
                  </a:lnTo>
                  <a:lnTo>
                    <a:pt x="32" y="1056"/>
                  </a:lnTo>
                  <a:lnTo>
                    <a:pt x="36" y="1054"/>
                  </a:lnTo>
                  <a:lnTo>
                    <a:pt x="40" y="1050"/>
                  </a:lnTo>
                  <a:lnTo>
                    <a:pt x="46" y="1048"/>
                  </a:lnTo>
                  <a:lnTo>
                    <a:pt x="66" y="1038"/>
                  </a:lnTo>
                  <a:lnTo>
                    <a:pt x="66" y="1038"/>
                  </a:lnTo>
                  <a:lnTo>
                    <a:pt x="78" y="1028"/>
                  </a:lnTo>
                  <a:lnTo>
                    <a:pt x="82" y="1024"/>
                  </a:lnTo>
                  <a:lnTo>
                    <a:pt x="86" y="1018"/>
                  </a:lnTo>
                  <a:lnTo>
                    <a:pt x="86" y="1018"/>
                  </a:lnTo>
                  <a:lnTo>
                    <a:pt x="86" y="920"/>
                  </a:lnTo>
                  <a:lnTo>
                    <a:pt x="86" y="920"/>
                  </a:lnTo>
                  <a:lnTo>
                    <a:pt x="82" y="904"/>
                  </a:lnTo>
                  <a:lnTo>
                    <a:pt x="76" y="894"/>
                  </a:lnTo>
                  <a:lnTo>
                    <a:pt x="68" y="888"/>
                  </a:lnTo>
                  <a:lnTo>
                    <a:pt x="60" y="886"/>
                  </a:lnTo>
                  <a:lnTo>
                    <a:pt x="50" y="884"/>
                  </a:lnTo>
                  <a:lnTo>
                    <a:pt x="40" y="884"/>
                  </a:lnTo>
                  <a:lnTo>
                    <a:pt x="20" y="884"/>
                  </a:lnTo>
                  <a:lnTo>
                    <a:pt x="20" y="884"/>
                  </a:lnTo>
                  <a:lnTo>
                    <a:pt x="14" y="888"/>
                  </a:lnTo>
                  <a:lnTo>
                    <a:pt x="10" y="894"/>
                  </a:lnTo>
                  <a:lnTo>
                    <a:pt x="10" y="894"/>
                  </a:lnTo>
                  <a:lnTo>
                    <a:pt x="8" y="894"/>
                  </a:lnTo>
                  <a:lnTo>
                    <a:pt x="8" y="898"/>
                  </a:lnTo>
                  <a:lnTo>
                    <a:pt x="8" y="898"/>
                  </a:lnTo>
                  <a:lnTo>
                    <a:pt x="2" y="882"/>
                  </a:lnTo>
                  <a:lnTo>
                    <a:pt x="0" y="872"/>
                  </a:lnTo>
                  <a:lnTo>
                    <a:pt x="0" y="864"/>
                  </a:lnTo>
                  <a:lnTo>
                    <a:pt x="2" y="856"/>
                  </a:lnTo>
                  <a:lnTo>
                    <a:pt x="2" y="856"/>
                  </a:lnTo>
                  <a:lnTo>
                    <a:pt x="26" y="844"/>
                  </a:lnTo>
                  <a:lnTo>
                    <a:pt x="26" y="844"/>
                  </a:lnTo>
                  <a:lnTo>
                    <a:pt x="26" y="820"/>
                  </a:lnTo>
                  <a:lnTo>
                    <a:pt x="26" y="820"/>
                  </a:lnTo>
                  <a:lnTo>
                    <a:pt x="18" y="808"/>
                  </a:lnTo>
                  <a:lnTo>
                    <a:pt x="12" y="802"/>
                  </a:lnTo>
                  <a:lnTo>
                    <a:pt x="8" y="798"/>
                  </a:lnTo>
                  <a:lnTo>
                    <a:pt x="8" y="796"/>
                  </a:lnTo>
                  <a:lnTo>
                    <a:pt x="16" y="792"/>
                  </a:lnTo>
                  <a:lnTo>
                    <a:pt x="26" y="786"/>
                  </a:lnTo>
                  <a:lnTo>
                    <a:pt x="40" y="778"/>
                  </a:lnTo>
                  <a:lnTo>
                    <a:pt x="40" y="778"/>
                  </a:lnTo>
                  <a:lnTo>
                    <a:pt x="64" y="742"/>
                  </a:lnTo>
                  <a:lnTo>
                    <a:pt x="64" y="742"/>
                  </a:lnTo>
                  <a:lnTo>
                    <a:pt x="106" y="726"/>
                  </a:lnTo>
                  <a:lnTo>
                    <a:pt x="106" y="726"/>
                  </a:lnTo>
                  <a:lnTo>
                    <a:pt x="136" y="724"/>
                  </a:lnTo>
                  <a:lnTo>
                    <a:pt x="160" y="722"/>
                  </a:lnTo>
                  <a:lnTo>
                    <a:pt x="186" y="716"/>
                  </a:lnTo>
                  <a:lnTo>
                    <a:pt x="214" y="704"/>
                  </a:lnTo>
                  <a:lnTo>
                    <a:pt x="214" y="704"/>
                  </a:lnTo>
                  <a:lnTo>
                    <a:pt x="232" y="704"/>
                  </a:lnTo>
                  <a:lnTo>
                    <a:pt x="232" y="704"/>
                  </a:lnTo>
                  <a:lnTo>
                    <a:pt x="232" y="716"/>
                  </a:lnTo>
                  <a:lnTo>
                    <a:pt x="236" y="732"/>
                  </a:lnTo>
                  <a:lnTo>
                    <a:pt x="240" y="738"/>
                  </a:lnTo>
                  <a:lnTo>
                    <a:pt x="246" y="746"/>
                  </a:lnTo>
                  <a:lnTo>
                    <a:pt x="254" y="752"/>
                  </a:lnTo>
                  <a:lnTo>
                    <a:pt x="262" y="756"/>
                  </a:lnTo>
                  <a:lnTo>
                    <a:pt x="262" y="756"/>
                  </a:lnTo>
                  <a:lnTo>
                    <a:pt x="274" y="756"/>
                  </a:lnTo>
                  <a:lnTo>
                    <a:pt x="284" y="754"/>
                  </a:lnTo>
                  <a:lnTo>
                    <a:pt x="296" y="752"/>
                  </a:lnTo>
                  <a:lnTo>
                    <a:pt x="308" y="746"/>
                  </a:lnTo>
                  <a:lnTo>
                    <a:pt x="308" y="746"/>
                  </a:lnTo>
                  <a:lnTo>
                    <a:pt x="338" y="706"/>
                  </a:lnTo>
                  <a:lnTo>
                    <a:pt x="338" y="706"/>
                  </a:lnTo>
                  <a:lnTo>
                    <a:pt x="362" y="708"/>
                  </a:lnTo>
                  <a:lnTo>
                    <a:pt x="374" y="708"/>
                  </a:lnTo>
                  <a:lnTo>
                    <a:pt x="388" y="706"/>
                  </a:lnTo>
                  <a:lnTo>
                    <a:pt x="388" y="706"/>
                  </a:lnTo>
                  <a:lnTo>
                    <a:pt x="402" y="694"/>
                  </a:lnTo>
                  <a:lnTo>
                    <a:pt x="418" y="684"/>
                  </a:lnTo>
                  <a:lnTo>
                    <a:pt x="418" y="684"/>
                  </a:lnTo>
                  <a:lnTo>
                    <a:pt x="436" y="682"/>
                  </a:lnTo>
                  <a:lnTo>
                    <a:pt x="436" y="682"/>
                  </a:lnTo>
                  <a:lnTo>
                    <a:pt x="458" y="690"/>
                  </a:lnTo>
                  <a:lnTo>
                    <a:pt x="472" y="694"/>
                  </a:lnTo>
                  <a:lnTo>
                    <a:pt x="488" y="696"/>
                  </a:lnTo>
                  <a:lnTo>
                    <a:pt x="488" y="696"/>
                  </a:lnTo>
                  <a:lnTo>
                    <a:pt x="498" y="692"/>
                  </a:lnTo>
                  <a:lnTo>
                    <a:pt x="510" y="688"/>
                  </a:lnTo>
                  <a:lnTo>
                    <a:pt x="536" y="686"/>
                  </a:lnTo>
                  <a:lnTo>
                    <a:pt x="562" y="682"/>
                  </a:lnTo>
                  <a:lnTo>
                    <a:pt x="576" y="678"/>
                  </a:lnTo>
                  <a:lnTo>
                    <a:pt x="588" y="674"/>
                  </a:lnTo>
                  <a:lnTo>
                    <a:pt x="588" y="674"/>
                  </a:lnTo>
                  <a:lnTo>
                    <a:pt x="628" y="650"/>
                  </a:lnTo>
                  <a:lnTo>
                    <a:pt x="628" y="650"/>
                  </a:lnTo>
                  <a:lnTo>
                    <a:pt x="638" y="620"/>
                  </a:lnTo>
                  <a:lnTo>
                    <a:pt x="638" y="620"/>
                  </a:lnTo>
                  <a:lnTo>
                    <a:pt x="648" y="616"/>
                  </a:lnTo>
                  <a:lnTo>
                    <a:pt x="656" y="608"/>
                  </a:lnTo>
                  <a:lnTo>
                    <a:pt x="662" y="600"/>
                  </a:lnTo>
                  <a:lnTo>
                    <a:pt x="668" y="590"/>
                  </a:lnTo>
                  <a:lnTo>
                    <a:pt x="676" y="568"/>
                  </a:lnTo>
                  <a:lnTo>
                    <a:pt x="682" y="550"/>
                  </a:lnTo>
                  <a:lnTo>
                    <a:pt x="682" y="550"/>
                  </a:lnTo>
                  <a:lnTo>
                    <a:pt x="700" y="542"/>
                  </a:lnTo>
                  <a:lnTo>
                    <a:pt x="708" y="536"/>
                  </a:lnTo>
                  <a:lnTo>
                    <a:pt x="716" y="528"/>
                  </a:lnTo>
                  <a:lnTo>
                    <a:pt x="716" y="528"/>
                  </a:lnTo>
                  <a:lnTo>
                    <a:pt x="730" y="496"/>
                  </a:lnTo>
                  <a:lnTo>
                    <a:pt x="730" y="496"/>
                  </a:lnTo>
                  <a:lnTo>
                    <a:pt x="732" y="438"/>
                  </a:lnTo>
                  <a:lnTo>
                    <a:pt x="732" y="438"/>
                  </a:lnTo>
                  <a:lnTo>
                    <a:pt x="726" y="414"/>
                  </a:lnTo>
                  <a:lnTo>
                    <a:pt x="726" y="414"/>
                  </a:lnTo>
                  <a:lnTo>
                    <a:pt x="728" y="392"/>
                  </a:lnTo>
                  <a:lnTo>
                    <a:pt x="732" y="370"/>
                  </a:lnTo>
                  <a:lnTo>
                    <a:pt x="732" y="358"/>
                  </a:lnTo>
                  <a:lnTo>
                    <a:pt x="732" y="350"/>
                  </a:lnTo>
                  <a:lnTo>
                    <a:pt x="730" y="342"/>
                  </a:lnTo>
                  <a:lnTo>
                    <a:pt x="726" y="334"/>
                  </a:lnTo>
                  <a:lnTo>
                    <a:pt x="726" y="334"/>
                  </a:lnTo>
                  <a:lnTo>
                    <a:pt x="722" y="324"/>
                  </a:lnTo>
                  <a:lnTo>
                    <a:pt x="722" y="324"/>
                  </a:lnTo>
                  <a:lnTo>
                    <a:pt x="772" y="326"/>
                  </a:lnTo>
                  <a:lnTo>
                    <a:pt x="798" y="328"/>
                  </a:lnTo>
                  <a:lnTo>
                    <a:pt x="824" y="332"/>
                  </a:lnTo>
                  <a:lnTo>
                    <a:pt x="824" y="332"/>
                  </a:lnTo>
                  <a:lnTo>
                    <a:pt x="834" y="334"/>
                  </a:lnTo>
                  <a:lnTo>
                    <a:pt x="842" y="338"/>
                  </a:lnTo>
                  <a:lnTo>
                    <a:pt x="860" y="340"/>
                  </a:lnTo>
                  <a:lnTo>
                    <a:pt x="882" y="344"/>
                  </a:lnTo>
                  <a:lnTo>
                    <a:pt x="892" y="350"/>
                  </a:lnTo>
                  <a:lnTo>
                    <a:pt x="904" y="356"/>
                  </a:lnTo>
                  <a:lnTo>
                    <a:pt x="904" y="356"/>
                  </a:lnTo>
                  <a:lnTo>
                    <a:pt x="918" y="356"/>
                  </a:lnTo>
                  <a:lnTo>
                    <a:pt x="918" y="356"/>
                  </a:lnTo>
                  <a:lnTo>
                    <a:pt x="932" y="342"/>
                  </a:lnTo>
                  <a:lnTo>
                    <a:pt x="932" y="342"/>
                  </a:lnTo>
                  <a:lnTo>
                    <a:pt x="932" y="328"/>
                  </a:lnTo>
                  <a:lnTo>
                    <a:pt x="932" y="328"/>
                  </a:lnTo>
                  <a:lnTo>
                    <a:pt x="928" y="314"/>
                  </a:lnTo>
                  <a:lnTo>
                    <a:pt x="926" y="302"/>
                  </a:lnTo>
                  <a:lnTo>
                    <a:pt x="930" y="290"/>
                  </a:lnTo>
                  <a:lnTo>
                    <a:pt x="934" y="280"/>
                  </a:lnTo>
                  <a:lnTo>
                    <a:pt x="934" y="280"/>
                  </a:lnTo>
                  <a:lnTo>
                    <a:pt x="972" y="234"/>
                  </a:lnTo>
                  <a:lnTo>
                    <a:pt x="972" y="234"/>
                  </a:lnTo>
                  <a:lnTo>
                    <a:pt x="978" y="214"/>
                  </a:lnTo>
                  <a:lnTo>
                    <a:pt x="984" y="200"/>
                  </a:lnTo>
                  <a:lnTo>
                    <a:pt x="994" y="186"/>
                  </a:lnTo>
                  <a:lnTo>
                    <a:pt x="1008" y="172"/>
                  </a:lnTo>
                  <a:lnTo>
                    <a:pt x="1008" y="172"/>
                  </a:lnTo>
                  <a:lnTo>
                    <a:pt x="1012" y="160"/>
                  </a:lnTo>
                  <a:lnTo>
                    <a:pt x="1016" y="154"/>
                  </a:lnTo>
                  <a:lnTo>
                    <a:pt x="1018" y="152"/>
                  </a:lnTo>
                  <a:lnTo>
                    <a:pt x="1022" y="150"/>
                  </a:lnTo>
                  <a:lnTo>
                    <a:pt x="1034" y="150"/>
                  </a:lnTo>
                  <a:lnTo>
                    <a:pt x="1034" y="150"/>
                  </a:lnTo>
                  <a:lnTo>
                    <a:pt x="1092" y="186"/>
                  </a:lnTo>
                  <a:lnTo>
                    <a:pt x="1092" y="186"/>
                  </a:lnTo>
                  <a:lnTo>
                    <a:pt x="1104" y="188"/>
                  </a:lnTo>
                  <a:lnTo>
                    <a:pt x="1118" y="190"/>
                  </a:lnTo>
                  <a:lnTo>
                    <a:pt x="1134" y="194"/>
                  </a:lnTo>
                  <a:lnTo>
                    <a:pt x="1142" y="198"/>
                  </a:lnTo>
                  <a:lnTo>
                    <a:pt x="1150" y="204"/>
                  </a:lnTo>
                  <a:lnTo>
                    <a:pt x="1150" y="204"/>
                  </a:lnTo>
                  <a:lnTo>
                    <a:pt x="1172" y="204"/>
                  </a:lnTo>
                  <a:lnTo>
                    <a:pt x="1184" y="204"/>
                  </a:lnTo>
                  <a:lnTo>
                    <a:pt x="1196" y="202"/>
                  </a:lnTo>
                  <a:lnTo>
                    <a:pt x="1208" y="198"/>
                  </a:lnTo>
                  <a:lnTo>
                    <a:pt x="1218" y="194"/>
                  </a:lnTo>
                  <a:lnTo>
                    <a:pt x="1226" y="186"/>
                  </a:lnTo>
                  <a:lnTo>
                    <a:pt x="1232" y="174"/>
                  </a:lnTo>
                  <a:lnTo>
                    <a:pt x="1232" y="174"/>
                  </a:lnTo>
                  <a:lnTo>
                    <a:pt x="1226" y="106"/>
                  </a:lnTo>
                  <a:lnTo>
                    <a:pt x="1226" y="106"/>
                  </a:lnTo>
                  <a:lnTo>
                    <a:pt x="1236" y="88"/>
                  </a:lnTo>
                  <a:lnTo>
                    <a:pt x="1246" y="76"/>
                  </a:lnTo>
                  <a:lnTo>
                    <a:pt x="1258" y="68"/>
                  </a:lnTo>
                  <a:lnTo>
                    <a:pt x="1270" y="62"/>
                  </a:lnTo>
                  <a:lnTo>
                    <a:pt x="1284" y="58"/>
                  </a:lnTo>
                  <a:lnTo>
                    <a:pt x="1298" y="56"/>
                  </a:lnTo>
                  <a:lnTo>
                    <a:pt x="1336" y="52"/>
                  </a:lnTo>
                  <a:lnTo>
                    <a:pt x="1336" y="52"/>
                  </a:lnTo>
                  <a:lnTo>
                    <a:pt x="1340" y="50"/>
                  </a:lnTo>
                  <a:lnTo>
                    <a:pt x="1344" y="46"/>
                  </a:lnTo>
                  <a:lnTo>
                    <a:pt x="1352" y="36"/>
                  </a:lnTo>
                  <a:lnTo>
                    <a:pt x="1360" y="14"/>
                  </a:lnTo>
                  <a:lnTo>
                    <a:pt x="1360" y="14"/>
                  </a:lnTo>
                  <a:lnTo>
                    <a:pt x="1374" y="0"/>
                  </a:lnTo>
                  <a:lnTo>
                    <a:pt x="1374" y="0"/>
                  </a:lnTo>
                  <a:lnTo>
                    <a:pt x="1418" y="0"/>
                  </a:lnTo>
                  <a:lnTo>
                    <a:pt x="1418" y="0"/>
                  </a:lnTo>
                  <a:lnTo>
                    <a:pt x="1420" y="2"/>
                  </a:lnTo>
                  <a:lnTo>
                    <a:pt x="1424" y="8"/>
                  </a:lnTo>
                  <a:lnTo>
                    <a:pt x="1426" y="22"/>
                  </a:lnTo>
                  <a:lnTo>
                    <a:pt x="1430" y="40"/>
                  </a:lnTo>
                  <a:lnTo>
                    <a:pt x="1436" y="58"/>
                  </a:lnTo>
                  <a:lnTo>
                    <a:pt x="1436" y="58"/>
                  </a:lnTo>
                  <a:lnTo>
                    <a:pt x="1480" y="124"/>
                  </a:lnTo>
                  <a:lnTo>
                    <a:pt x="1480" y="124"/>
                  </a:lnTo>
                  <a:lnTo>
                    <a:pt x="1504" y="134"/>
                  </a:lnTo>
                  <a:lnTo>
                    <a:pt x="1538" y="144"/>
                  </a:lnTo>
                  <a:lnTo>
                    <a:pt x="1538" y="144"/>
                  </a:lnTo>
                  <a:lnTo>
                    <a:pt x="1568" y="164"/>
                  </a:lnTo>
                  <a:lnTo>
                    <a:pt x="1568" y="164"/>
                  </a:lnTo>
                  <a:lnTo>
                    <a:pt x="1584" y="190"/>
                  </a:lnTo>
                  <a:lnTo>
                    <a:pt x="1584" y="190"/>
                  </a:lnTo>
                  <a:lnTo>
                    <a:pt x="1590" y="242"/>
                  </a:lnTo>
                  <a:lnTo>
                    <a:pt x="1590" y="242"/>
                  </a:lnTo>
                  <a:lnTo>
                    <a:pt x="1610" y="280"/>
                  </a:lnTo>
                  <a:lnTo>
                    <a:pt x="1610" y="280"/>
                  </a:lnTo>
                  <a:lnTo>
                    <a:pt x="1612" y="298"/>
                  </a:lnTo>
                  <a:lnTo>
                    <a:pt x="1612" y="320"/>
                  </a:lnTo>
                  <a:lnTo>
                    <a:pt x="1612" y="332"/>
                  </a:lnTo>
                  <a:lnTo>
                    <a:pt x="1610" y="342"/>
                  </a:lnTo>
                  <a:lnTo>
                    <a:pt x="1606" y="354"/>
                  </a:lnTo>
                  <a:lnTo>
                    <a:pt x="1602" y="364"/>
                  </a:lnTo>
                  <a:lnTo>
                    <a:pt x="1602" y="364"/>
                  </a:lnTo>
                  <a:lnTo>
                    <a:pt x="1580" y="378"/>
                  </a:lnTo>
                  <a:lnTo>
                    <a:pt x="1574" y="382"/>
                  </a:lnTo>
                  <a:lnTo>
                    <a:pt x="1572" y="386"/>
                  </a:lnTo>
                  <a:lnTo>
                    <a:pt x="1568" y="390"/>
                  </a:lnTo>
                  <a:lnTo>
                    <a:pt x="1568" y="396"/>
                  </a:lnTo>
                  <a:lnTo>
                    <a:pt x="1566" y="420"/>
                  </a:lnTo>
                  <a:lnTo>
                    <a:pt x="1566" y="420"/>
                  </a:lnTo>
                  <a:lnTo>
                    <a:pt x="1570" y="440"/>
                  </a:lnTo>
                  <a:lnTo>
                    <a:pt x="1574" y="452"/>
                  </a:lnTo>
                  <a:lnTo>
                    <a:pt x="1582" y="466"/>
                  </a:lnTo>
                  <a:lnTo>
                    <a:pt x="1582" y="466"/>
                  </a:lnTo>
                  <a:lnTo>
                    <a:pt x="1614" y="488"/>
                  </a:lnTo>
                  <a:lnTo>
                    <a:pt x="1614" y="488"/>
                  </a:lnTo>
                  <a:lnTo>
                    <a:pt x="1662" y="500"/>
                  </a:lnTo>
                  <a:lnTo>
                    <a:pt x="1662" y="500"/>
                  </a:lnTo>
                  <a:lnTo>
                    <a:pt x="1674" y="506"/>
                  </a:lnTo>
                  <a:lnTo>
                    <a:pt x="1688" y="512"/>
                  </a:lnTo>
                  <a:lnTo>
                    <a:pt x="1700" y="516"/>
                  </a:lnTo>
                  <a:lnTo>
                    <a:pt x="1714" y="520"/>
                  </a:lnTo>
                  <a:lnTo>
                    <a:pt x="1744" y="524"/>
                  </a:lnTo>
                  <a:lnTo>
                    <a:pt x="1778" y="526"/>
                  </a:lnTo>
                  <a:lnTo>
                    <a:pt x="1778" y="526"/>
                  </a:lnTo>
                  <a:lnTo>
                    <a:pt x="1790" y="534"/>
                  </a:lnTo>
                  <a:lnTo>
                    <a:pt x="1806" y="546"/>
                  </a:lnTo>
                  <a:lnTo>
                    <a:pt x="1836" y="576"/>
                  </a:lnTo>
                  <a:lnTo>
                    <a:pt x="1836" y="576"/>
                  </a:lnTo>
                  <a:lnTo>
                    <a:pt x="1882" y="614"/>
                  </a:lnTo>
                  <a:lnTo>
                    <a:pt x="1882" y="614"/>
                  </a:lnTo>
                  <a:lnTo>
                    <a:pt x="1894" y="616"/>
                  </a:lnTo>
                  <a:lnTo>
                    <a:pt x="1906" y="620"/>
                  </a:lnTo>
                  <a:lnTo>
                    <a:pt x="1918" y="628"/>
                  </a:lnTo>
                  <a:lnTo>
                    <a:pt x="1930" y="640"/>
                  </a:lnTo>
                  <a:lnTo>
                    <a:pt x="1930" y="640"/>
                  </a:lnTo>
                  <a:lnTo>
                    <a:pt x="1938" y="672"/>
                  </a:lnTo>
                  <a:lnTo>
                    <a:pt x="1944" y="690"/>
                  </a:lnTo>
                  <a:lnTo>
                    <a:pt x="1952" y="710"/>
                  </a:lnTo>
                  <a:lnTo>
                    <a:pt x="1952" y="710"/>
                  </a:lnTo>
                  <a:lnTo>
                    <a:pt x="1964" y="718"/>
                  </a:lnTo>
                  <a:lnTo>
                    <a:pt x="1968" y="724"/>
                  </a:lnTo>
                  <a:lnTo>
                    <a:pt x="1974" y="736"/>
                  </a:lnTo>
                  <a:lnTo>
                    <a:pt x="1974" y="736"/>
                  </a:lnTo>
                  <a:lnTo>
                    <a:pt x="1972" y="766"/>
                  </a:lnTo>
                  <a:lnTo>
                    <a:pt x="1972" y="766"/>
                  </a:lnTo>
                  <a:lnTo>
                    <a:pt x="1980" y="788"/>
                  </a:lnTo>
                  <a:lnTo>
                    <a:pt x="1980" y="788"/>
                  </a:lnTo>
                  <a:lnTo>
                    <a:pt x="1968" y="796"/>
                  </a:lnTo>
                  <a:lnTo>
                    <a:pt x="1960" y="804"/>
                  </a:lnTo>
                  <a:lnTo>
                    <a:pt x="1956" y="814"/>
                  </a:lnTo>
                  <a:lnTo>
                    <a:pt x="1952" y="832"/>
                  </a:lnTo>
                  <a:lnTo>
                    <a:pt x="1952" y="832"/>
                  </a:lnTo>
                  <a:lnTo>
                    <a:pt x="1952" y="864"/>
                  </a:lnTo>
                  <a:lnTo>
                    <a:pt x="1952" y="864"/>
                  </a:lnTo>
                  <a:lnTo>
                    <a:pt x="1958" y="902"/>
                  </a:lnTo>
                  <a:lnTo>
                    <a:pt x="1958" y="902"/>
                  </a:lnTo>
                  <a:lnTo>
                    <a:pt x="1952" y="906"/>
                  </a:lnTo>
                  <a:lnTo>
                    <a:pt x="1952" y="906"/>
                  </a:lnTo>
                  <a:lnTo>
                    <a:pt x="1878" y="908"/>
                  </a:lnTo>
                  <a:lnTo>
                    <a:pt x="1878" y="908"/>
                  </a:lnTo>
                  <a:lnTo>
                    <a:pt x="1844" y="914"/>
                  </a:lnTo>
                  <a:lnTo>
                    <a:pt x="1830" y="918"/>
                  </a:lnTo>
                  <a:lnTo>
                    <a:pt x="1818" y="922"/>
                  </a:lnTo>
                  <a:lnTo>
                    <a:pt x="1808" y="930"/>
                  </a:lnTo>
                  <a:lnTo>
                    <a:pt x="1798" y="940"/>
                  </a:lnTo>
                  <a:lnTo>
                    <a:pt x="1792" y="952"/>
                  </a:lnTo>
                  <a:lnTo>
                    <a:pt x="1786" y="968"/>
                  </a:lnTo>
                  <a:lnTo>
                    <a:pt x="1786" y="968"/>
                  </a:lnTo>
                  <a:lnTo>
                    <a:pt x="1774" y="980"/>
                  </a:lnTo>
                  <a:lnTo>
                    <a:pt x="1766" y="990"/>
                  </a:lnTo>
                  <a:lnTo>
                    <a:pt x="1760" y="1002"/>
                  </a:lnTo>
                  <a:lnTo>
                    <a:pt x="1754" y="1018"/>
                  </a:lnTo>
                  <a:lnTo>
                    <a:pt x="1754" y="1018"/>
                  </a:lnTo>
                  <a:lnTo>
                    <a:pt x="1744" y="1024"/>
                  </a:lnTo>
                  <a:lnTo>
                    <a:pt x="1732" y="1028"/>
                  </a:lnTo>
                  <a:lnTo>
                    <a:pt x="1710" y="1032"/>
                  </a:lnTo>
                  <a:lnTo>
                    <a:pt x="1690" y="1034"/>
                  </a:lnTo>
                  <a:lnTo>
                    <a:pt x="1672" y="1034"/>
                  </a:lnTo>
                  <a:lnTo>
                    <a:pt x="1672" y="1034"/>
                  </a:lnTo>
                  <a:lnTo>
                    <a:pt x="1670" y="1044"/>
                  </a:lnTo>
                  <a:lnTo>
                    <a:pt x="1664" y="1056"/>
                  </a:lnTo>
                  <a:lnTo>
                    <a:pt x="1656" y="1066"/>
                  </a:lnTo>
                  <a:lnTo>
                    <a:pt x="1648" y="1074"/>
                  </a:lnTo>
                  <a:lnTo>
                    <a:pt x="1648" y="1074"/>
                  </a:lnTo>
                  <a:lnTo>
                    <a:pt x="1644" y="1082"/>
                  </a:lnTo>
                  <a:lnTo>
                    <a:pt x="1644" y="1090"/>
                  </a:lnTo>
                  <a:lnTo>
                    <a:pt x="1646" y="1106"/>
                  </a:lnTo>
                  <a:lnTo>
                    <a:pt x="1652" y="1124"/>
                  </a:lnTo>
                  <a:lnTo>
                    <a:pt x="1658" y="1146"/>
                  </a:lnTo>
                  <a:lnTo>
                    <a:pt x="1658" y="1146"/>
                  </a:lnTo>
                  <a:lnTo>
                    <a:pt x="1660" y="1170"/>
                  </a:lnTo>
                  <a:lnTo>
                    <a:pt x="1660" y="1170"/>
                  </a:lnTo>
                  <a:lnTo>
                    <a:pt x="1604" y="1182"/>
                  </a:lnTo>
                  <a:lnTo>
                    <a:pt x="1604" y="1182"/>
                  </a:lnTo>
                  <a:lnTo>
                    <a:pt x="1592" y="1188"/>
                  </a:lnTo>
                  <a:lnTo>
                    <a:pt x="1580" y="1194"/>
                  </a:lnTo>
                  <a:lnTo>
                    <a:pt x="1560" y="1206"/>
                  </a:lnTo>
                  <a:lnTo>
                    <a:pt x="1560" y="1206"/>
                  </a:lnTo>
                  <a:lnTo>
                    <a:pt x="1526" y="1214"/>
                  </a:lnTo>
                  <a:lnTo>
                    <a:pt x="1490" y="1220"/>
                  </a:lnTo>
                  <a:lnTo>
                    <a:pt x="1458" y="1224"/>
                  </a:lnTo>
                  <a:lnTo>
                    <a:pt x="1426" y="1224"/>
                  </a:lnTo>
                  <a:lnTo>
                    <a:pt x="1426" y="1224"/>
                  </a:lnTo>
                  <a:lnTo>
                    <a:pt x="1408" y="1228"/>
                  </a:lnTo>
                  <a:lnTo>
                    <a:pt x="1396" y="1236"/>
                  </a:lnTo>
                  <a:lnTo>
                    <a:pt x="1396" y="1236"/>
                  </a:lnTo>
                  <a:lnTo>
                    <a:pt x="1396" y="1244"/>
                  </a:lnTo>
                  <a:lnTo>
                    <a:pt x="1398" y="1250"/>
                  </a:lnTo>
                  <a:lnTo>
                    <a:pt x="1402" y="1258"/>
                  </a:lnTo>
                  <a:lnTo>
                    <a:pt x="1412" y="1272"/>
                  </a:lnTo>
                  <a:lnTo>
                    <a:pt x="1412" y="1272"/>
                  </a:lnTo>
                  <a:lnTo>
                    <a:pt x="1406" y="1280"/>
                  </a:lnTo>
                  <a:lnTo>
                    <a:pt x="1404" y="1288"/>
                  </a:lnTo>
                  <a:lnTo>
                    <a:pt x="1404" y="1294"/>
                  </a:lnTo>
                  <a:lnTo>
                    <a:pt x="1408" y="1302"/>
                  </a:lnTo>
                  <a:lnTo>
                    <a:pt x="1412" y="1308"/>
                  </a:lnTo>
                  <a:lnTo>
                    <a:pt x="1420" y="1314"/>
                  </a:lnTo>
                  <a:lnTo>
                    <a:pt x="1438" y="1328"/>
                  </a:lnTo>
                  <a:lnTo>
                    <a:pt x="1438" y="1328"/>
                  </a:lnTo>
                  <a:lnTo>
                    <a:pt x="1460" y="1360"/>
                  </a:lnTo>
                  <a:lnTo>
                    <a:pt x="1460" y="1360"/>
                  </a:lnTo>
                  <a:lnTo>
                    <a:pt x="1468" y="1364"/>
                  </a:lnTo>
                  <a:lnTo>
                    <a:pt x="1474" y="1370"/>
                  </a:lnTo>
                  <a:lnTo>
                    <a:pt x="1476" y="1374"/>
                  </a:lnTo>
                  <a:lnTo>
                    <a:pt x="1476" y="1380"/>
                  </a:lnTo>
                  <a:lnTo>
                    <a:pt x="1476" y="1396"/>
                  </a:lnTo>
                  <a:lnTo>
                    <a:pt x="1476" y="1396"/>
                  </a:lnTo>
                  <a:lnTo>
                    <a:pt x="1464" y="1408"/>
                  </a:lnTo>
                  <a:lnTo>
                    <a:pt x="1464" y="1408"/>
                  </a:lnTo>
                  <a:lnTo>
                    <a:pt x="1444" y="1418"/>
                  </a:lnTo>
                  <a:lnTo>
                    <a:pt x="1438" y="1422"/>
                  </a:lnTo>
                  <a:lnTo>
                    <a:pt x="1434" y="1426"/>
                  </a:lnTo>
                  <a:lnTo>
                    <a:pt x="1430" y="1432"/>
                  </a:lnTo>
                  <a:lnTo>
                    <a:pt x="1428" y="1438"/>
                  </a:lnTo>
                  <a:lnTo>
                    <a:pt x="1428" y="1460"/>
                  </a:lnTo>
                  <a:lnTo>
                    <a:pt x="1428" y="1460"/>
                  </a:lnTo>
                  <a:lnTo>
                    <a:pt x="1434" y="1466"/>
                  </a:lnTo>
                  <a:lnTo>
                    <a:pt x="1442" y="1476"/>
                  </a:lnTo>
                  <a:lnTo>
                    <a:pt x="1448" y="1488"/>
                  </a:lnTo>
                  <a:lnTo>
                    <a:pt x="1450" y="1496"/>
                  </a:lnTo>
                  <a:lnTo>
                    <a:pt x="1450" y="1504"/>
                  </a:lnTo>
                  <a:lnTo>
                    <a:pt x="1450" y="1504"/>
                  </a:lnTo>
                  <a:lnTo>
                    <a:pt x="1440" y="1510"/>
                  </a:lnTo>
                  <a:lnTo>
                    <a:pt x="1430" y="1512"/>
                  </a:lnTo>
                  <a:lnTo>
                    <a:pt x="1416" y="1516"/>
                  </a:lnTo>
                  <a:lnTo>
                    <a:pt x="1416" y="1516"/>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7" name="Freeform 34">
              <a:extLst>
                <a:ext uri="{FF2B5EF4-FFF2-40B4-BE49-F238E27FC236}">
                  <a16:creationId xmlns:a16="http://schemas.microsoft.com/office/drawing/2014/main" id="{2517005B-3D73-6049-BD99-8A263F6ED696}"/>
                </a:ext>
              </a:extLst>
            </p:cNvPr>
            <p:cNvSpPr>
              <a:spLocks/>
            </p:cNvSpPr>
            <p:nvPr/>
          </p:nvSpPr>
          <p:spPr bwMode="auto">
            <a:xfrm>
              <a:off x="2023343" y="1223663"/>
              <a:ext cx="1975135" cy="1690905"/>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2" h="1868">
                  <a:moveTo>
                    <a:pt x="556" y="1868"/>
                  </a:moveTo>
                  <a:lnTo>
                    <a:pt x="556" y="1868"/>
                  </a:lnTo>
                  <a:lnTo>
                    <a:pt x="518" y="1832"/>
                  </a:lnTo>
                  <a:lnTo>
                    <a:pt x="518" y="1832"/>
                  </a:lnTo>
                  <a:lnTo>
                    <a:pt x="498" y="1792"/>
                  </a:lnTo>
                  <a:lnTo>
                    <a:pt x="498" y="1792"/>
                  </a:lnTo>
                  <a:lnTo>
                    <a:pt x="500" y="1764"/>
                  </a:lnTo>
                  <a:lnTo>
                    <a:pt x="502" y="1754"/>
                  </a:lnTo>
                  <a:lnTo>
                    <a:pt x="506" y="1744"/>
                  </a:lnTo>
                  <a:lnTo>
                    <a:pt x="512" y="1736"/>
                  </a:lnTo>
                  <a:lnTo>
                    <a:pt x="518" y="1728"/>
                  </a:lnTo>
                  <a:lnTo>
                    <a:pt x="528" y="1720"/>
                  </a:lnTo>
                  <a:lnTo>
                    <a:pt x="538" y="1714"/>
                  </a:lnTo>
                  <a:lnTo>
                    <a:pt x="538" y="1714"/>
                  </a:lnTo>
                  <a:lnTo>
                    <a:pt x="556" y="1698"/>
                  </a:lnTo>
                  <a:lnTo>
                    <a:pt x="556" y="1698"/>
                  </a:lnTo>
                  <a:lnTo>
                    <a:pt x="572" y="1674"/>
                  </a:lnTo>
                  <a:lnTo>
                    <a:pt x="572" y="1674"/>
                  </a:lnTo>
                  <a:lnTo>
                    <a:pt x="570" y="1658"/>
                  </a:lnTo>
                  <a:lnTo>
                    <a:pt x="570" y="1658"/>
                  </a:lnTo>
                  <a:lnTo>
                    <a:pt x="562" y="1646"/>
                  </a:lnTo>
                  <a:lnTo>
                    <a:pt x="556" y="1638"/>
                  </a:lnTo>
                  <a:lnTo>
                    <a:pt x="548" y="1634"/>
                  </a:lnTo>
                  <a:lnTo>
                    <a:pt x="542" y="1632"/>
                  </a:lnTo>
                  <a:lnTo>
                    <a:pt x="534" y="1630"/>
                  </a:lnTo>
                  <a:lnTo>
                    <a:pt x="526" y="1632"/>
                  </a:lnTo>
                  <a:lnTo>
                    <a:pt x="506" y="1638"/>
                  </a:lnTo>
                  <a:lnTo>
                    <a:pt x="506" y="1638"/>
                  </a:lnTo>
                  <a:lnTo>
                    <a:pt x="482" y="1658"/>
                  </a:lnTo>
                  <a:lnTo>
                    <a:pt x="482" y="1658"/>
                  </a:lnTo>
                  <a:lnTo>
                    <a:pt x="448" y="1674"/>
                  </a:lnTo>
                  <a:lnTo>
                    <a:pt x="448" y="1674"/>
                  </a:lnTo>
                  <a:lnTo>
                    <a:pt x="442" y="1668"/>
                  </a:lnTo>
                  <a:lnTo>
                    <a:pt x="436" y="1664"/>
                  </a:lnTo>
                  <a:lnTo>
                    <a:pt x="426" y="1658"/>
                  </a:lnTo>
                  <a:lnTo>
                    <a:pt x="426" y="1658"/>
                  </a:lnTo>
                  <a:lnTo>
                    <a:pt x="384" y="1658"/>
                  </a:lnTo>
                  <a:lnTo>
                    <a:pt x="370" y="1660"/>
                  </a:lnTo>
                  <a:lnTo>
                    <a:pt x="362" y="1664"/>
                  </a:lnTo>
                  <a:lnTo>
                    <a:pt x="356" y="1672"/>
                  </a:lnTo>
                  <a:lnTo>
                    <a:pt x="352" y="1682"/>
                  </a:lnTo>
                  <a:lnTo>
                    <a:pt x="350" y="1700"/>
                  </a:lnTo>
                  <a:lnTo>
                    <a:pt x="348" y="1722"/>
                  </a:lnTo>
                  <a:lnTo>
                    <a:pt x="348" y="1722"/>
                  </a:lnTo>
                  <a:lnTo>
                    <a:pt x="342" y="1726"/>
                  </a:lnTo>
                  <a:lnTo>
                    <a:pt x="336" y="1726"/>
                  </a:lnTo>
                  <a:lnTo>
                    <a:pt x="330" y="1726"/>
                  </a:lnTo>
                  <a:lnTo>
                    <a:pt x="324" y="1724"/>
                  </a:lnTo>
                  <a:lnTo>
                    <a:pt x="314" y="1718"/>
                  </a:lnTo>
                  <a:lnTo>
                    <a:pt x="306" y="1716"/>
                  </a:lnTo>
                  <a:lnTo>
                    <a:pt x="306" y="1716"/>
                  </a:lnTo>
                  <a:lnTo>
                    <a:pt x="286" y="1690"/>
                  </a:lnTo>
                  <a:lnTo>
                    <a:pt x="270" y="1674"/>
                  </a:lnTo>
                  <a:lnTo>
                    <a:pt x="270" y="1674"/>
                  </a:lnTo>
                  <a:lnTo>
                    <a:pt x="262" y="1654"/>
                  </a:lnTo>
                  <a:lnTo>
                    <a:pt x="252" y="1638"/>
                  </a:lnTo>
                  <a:lnTo>
                    <a:pt x="248" y="1632"/>
                  </a:lnTo>
                  <a:lnTo>
                    <a:pt x="242" y="1626"/>
                  </a:lnTo>
                  <a:lnTo>
                    <a:pt x="234" y="1624"/>
                  </a:lnTo>
                  <a:lnTo>
                    <a:pt x="226" y="1620"/>
                  </a:lnTo>
                  <a:lnTo>
                    <a:pt x="226" y="1620"/>
                  </a:lnTo>
                  <a:lnTo>
                    <a:pt x="190" y="1582"/>
                  </a:lnTo>
                  <a:lnTo>
                    <a:pt x="190" y="1582"/>
                  </a:lnTo>
                  <a:lnTo>
                    <a:pt x="168" y="1576"/>
                  </a:lnTo>
                  <a:lnTo>
                    <a:pt x="168" y="1576"/>
                  </a:lnTo>
                  <a:lnTo>
                    <a:pt x="170" y="1568"/>
                  </a:lnTo>
                  <a:lnTo>
                    <a:pt x="172" y="1560"/>
                  </a:lnTo>
                  <a:lnTo>
                    <a:pt x="178" y="1554"/>
                  </a:lnTo>
                  <a:lnTo>
                    <a:pt x="184" y="1548"/>
                  </a:lnTo>
                  <a:lnTo>
                    <a:pt x="198" y="1538"/>
                  </a:lnTo>
                  <a:lnTo>
                    <a:pt x="206" y="1532"/>
                  </a:lnTo>
                  <a:lnTo>
                    <a:pt x="212" y="1526"/>
                  </a:lnTo>
                  <a:lnTo>
                    <a:pt x="212" y="1526"/>
                  </a:lnTo>
                  <a:lnTo>
                    <a:pt x="226" y="1496"/>
                  </a:lnTo>
                  <a:lnTo>
                    <a:pt x="226" y="1496"/>
                  </a:lnTo>
                  <a:lnTo>
                    <a:pt x="226" y="1484"/>
                  </a:lnTo>
                  <a:lnTo>
                    <a:pt x="224" y="1474"/>
                  </a:lnTo>
                  <a:lnTo>
                    <a:pt x="220" y="1468"/>
                  </a:lnTo>
                  <a:lnTo>
                    <a:pt x="216" y="1464"/>
                  </a:lnTo>
                  <a:lnTo>
                    <a:pt x="216" y="1464"/>
                  </a:lnTo>
                  <a:lnTo>
                    <a:pt x="182" y="1464"/>
                  </a:lnTo>
                  <a:lnTo>
                    <a:pt x="150" y="1468"/>
                  </a:lnTo>
                  <a:lnTo>
                    <a:pt x="120" y="1474"/>
                  </a:lnTo>
                  <a:lnTo>
                    <a:pt x="92" y="1484"/>
                  </a:lnTo>
                  <a:lnTo>
                    <a:pt x="92" y="1484"/>
                  </a:lnTo>
                  <a:lnTo>
                    <a:pt x="84" y="1490"/>
                  </a:lnTo>
                  <a:lnTo>
                    <a:pt x="76" y="1492"/>
                  </a:lnTo>
                  <a:lnTo>
                    <a:pt x="70" y="1492"/>
                  </a:lnTo>
                  <a:lnTo>
                    <a:pt x="64" y="1492"/>
                  </a:lnTo>
                  <a:lnTo>
                    <a:pt x="64" y="1492"/>
                  </a:lnTo>
                  <a:lnTo>
                    <a:pt x="66" y="1450"/>
                  </a:lnTo>
                  <a:lnTo>
                    <a:pt x="66" y="1450"/>
                  </a:lnTo>
                  <a:lnTo>
                    <a:pt x="50" y="1428"/>
                  </a:lnTo>
                  <a:lnTo>
                    <a:pt x="50" y="1428"/>
                  </a:lnTo>
                  <a:lnTo>
                    <a:pt x="14" y="1398"/>
                  </a:lnTo>
                  <a:lnTo>
                    <a:pt x="14" y="1398"/>
                  </a:lnTo>
                  <a:lnTo>
                    <a:pt x="14" y="1386"/>
                  </a:lnTo>
                  <a:lnTo>
                    <a:pt x="18" y="1376"/>
                  </a:lnTo>
                  <a:lnTo>
                    <a:pt x="26" y="1358"/>
                  </a:lnTo>
                  <a:lnTo>
                    <a:pt x="26" y="1358"/>
                  </a:lnTo>
                  <a:lnTo>
                    <a:pt x="24" y="1328"/>
                  </a:lnTo>
                  <a:lnTo>
                    <a:pt x="24" y="1316"/>
                  </a:lnTo>
                  <a:lnTo>
                    <a:pt x="20" y="1304"/>
                  </a:lnTo>
                  <a:lnTo>
                    <a:pt x="20" y="1304"/>
                  </a:lnTo>
                  <a:lnTo>
                    <a:pt x="0" y="1278"/>
                  </a:lnTo>
                  <a:lnTo>
                    <a:pt x="0" y="1278"/>
                  </a:lnTo>
                  <a:lnTo>
                    <a:pt x="0" y="1244"/>
                  </a:lnTo>
                  <a:lnTo>
                    <a:pt x="0" y="1244"/>
                  </a:lnTo>
                  <a:lnTo>
                    <a:pt x="100" y="1268"/>
                  </a:lnTo>
                  <a:lnTo>
                    <a:pt x="100" y="1268"/>
                  </a:lnTo>
                  <a:lnTo>
                    <a:pt x="274" y="1270"/>
                  </a:lnTo>
                  <a:lnTo>
                    <a:pt x="274" y="1270"/>
                  </a:lnTo>
                  <a:lnTo>
                    <a:pt x="306" y="1278"/>
                  </a:lnTo>
                  <a:lnTo>
                    <a:pt x="326" y="1284"/>
                  </a:lnTo>
                  <a:lnTo>
                    <a:pt x="344" y="1290"/>
                  </a:lnTo>
                  <a:lnTo>
                    <a:pt x="344" y="1290"/>
                  </a:lnTo>
                  <a:lnTo>
                    <a:pt x="400" y="1336"/>
                  </a:lnTo>
                  <a:lnTo>
                    <a:pt x="400" y="1336"/>
                  </a:lnTo>
                  <a:lnTo>
                    <a:pt x="414" y="1342"/>
                  </a:lnTo>
                  <a:lnTo>
                    <a:pt x="414" y="1342"/>
                  </a:lnTo>
                  <a:lnTo>
                    <a:pt x="466" y="1350"/>
                  </a:lnTo>
                  <a:lnTo>
                    <a:pt x="466" y="1350"/>
                  </a:lnTo>
                  <a:lnTo>
                    <a:pt x="490" y="1366"/>
                  </a:lnTo>
                  <a:lnTo>
                    <a:pt x="490" y="1366"/>
                  </a:lnTo>
                  <a:lnTo>
                    <a:pt x="556" y="1388"/>
                  </a:lnTo>
                  <a:lnTo>
                    <a:pt x="556" y="1388"/>
                  </a:lnTo>
                  <a:lnTo>
                    <a:pt x="562" y="1392"/>
                  </a:lnTo>
                  <a:lnTo>
                    <a:pt x="568" y="1398"/>
                  </a:lnTo>
                  <a:lnTo>
                    <a:pt x="584" y="1412"/>
                  </a:lnTo>
                  <a:lnTo>
                    <a:pt x="594" y="1418"/>
                  </a:lnTo>
                  <a:lnTo>
                    <a:pt x="604" y="1420"/>
                  </a:lnTo>
                  <a:lnTo>
                    <a:pt x="614" y="1418"/>
                  </a:lnTo>
                  <a:lnTo>
                    <a:pt x="628" y="1412"/>
                  </a:lnTo>
                  <a:lnTo>
                    <a:pt x="628" y="1412"/>
                  </a:lnTo>
                  <a:lnTo>
                    <a:pt x="632" y="1406"/>
                  </a:lnTo>
                  <a:lnTo>
                    <a:pt x="638" y="1400"/>
                  </a:lnTo>
                  <a:lnTo>
                    <a:pt x="650" y="1392"/>
                  </a:lnTo>
                  <a:lnTo>
                    <a:pt x="666" y="1386"/>
                  </a:lnTo>
                  <a:lnTo>
                    <a:pt x="680" y="1380"/>
                  </a:lnTo>
                  <a:lnTo>
                    <a:pt x="680" y="1380"/>
                  </a:lnTo>
                  <a:lnTo>
                    <a:pt x="696" y="1368"/>
                  </a:lnTo>
                  <a:lnTo>
                    <a:pt x="708" y="1360"/>
                  </a:lnTo>
                  <a:lnTo>
                    <a:pt x="724" y="1354"/>
                  </a:lnTo>
                  <a:lnTo>
                    <a:pt x="746" y="1350"/>
                  </a:lnTo>
                  <a:lnTo>
                    <a:pt x="746" y="1350"/>
                  </a:lnTo>
                  <a:lnTo>
                    <a:pt x="746" y="1346"/>
                  </a:lnTo>
                  <a:lnTo>
                    <a:pt x="750" y="1344"/>
                  </a:lnTo>
                  <a:lnTo>
                    <a:pt x="758" y="1340"/>
                  </a:lnTo>
                  <a:lnTo>
                    <a:pt x="768" y="1336"/>
                  </a:lnTo>
                  <a:lnTo>
                    <a:pt x="778" y="1332"/>
                  </a:lnTo>
                  <a:lnTo>
                    <a:pt x="778" y="1332"/>
                  </a:lnTo>
                  <a:lnTo>
                    <a:pt x="784" y="1332"/>
                  </a:lnTo>
                  <a:lnTo>
                    <a:pt x="792" y="1328"/>
                  </a:lnTo>
                  <a:lnTo>
                    <a:pt x="806" y="1320"/>
                  </a:lnTo>
                  <a:lnTo>
                    <a:pt x="820" y="1310"/>
                  </a:lnTo>
                  <a:lnTo>
                    <a:pt x="828" y="1308"/>
                  </a:lnTo>
                  <a:lnTo>
                    <a:pt x="836" y="1306"/>
                  </a:lnTo>
                  <a:lnTo>
                    <a:pt x="836" y="1306"/>
                  </a:lnTo>
                  <a:lnTo>
                    <a:pt x="848" y="1300"/>
                  </a:lnTo>
                  <a:lnTo>
                    <a:pt x="862" y="1296"/>
                  </a:lnTo>
                  <a:lnTo>
                    <a:pt x="876" y="1296"/>
                  </a:lnTo>
                  <a:lnTo>
                    <a:pt x="894" y="1296"/>
                  </a:lnTo>
                  <a:lnTo>
                    <a:pt x="894" y="1296"/>
                  </a:lnTo>
                  <a:lnTo>
                    <a:pt x="918" y="1302"/>
                  </a:lnTo>
                  <a:lnTo>
                    <a:pt x="952" y="1306"/>
                  </a:lnTo>
                  <a:lnTo>
                    <a:pt x="970" y="1306"/>
                  </a:lnTo>
                  <a:lnTo>
                    <a:pt x="986" y="1306"/>
                  </a:lnTo>
                  <a:lnTo>
                    <a:pt x="1000" y="1302"/>
                  </a:lnTo>
                  <a:lnTo>
                    <a:pt x="1006" y="1300"/>
                  </a:lnTo>
                  <a:lnTo>
                    <a:pt x="1010" y="1296"/>
                  </a:lnTo>
                  <a:lnTo>
                    <a:pt x="1010" y="1296"/>
                  </a:lnTo>
                  <a:lnTo>
                    <a:pt x="1028" y="1294"/>
                  </a:lnTo>
                  <a:lnTo>
                    <a:pt x="1044" y="1286"/>
                  </a:lnTo>
                  <a:lnTo>
                    <a:pt x="1060" y="1278"/>
                  </a:lnTo>
                  <a:lnTo>
                    <a:pt x="1074" y="1266"/>
                  </a:lnTo>
                  <a:lnTo>
                    <a:pt x="1086" y="1254"/>
                  </a:lnTo>
                  <a:lnTo>
                    <a:pt x="1100" y="1240"/>
                  </a:lnTo>
                  <a:lnTo>
                    <a:pt x="1122" y="1212"/>
                  </a:lnTo>
                  <a:lnTo>
                    <a:pt x="1122" y="1212"/>
                  </a:lnTo>
                  <a:lnTo>
                    <a:pt x="1156" y="1182"/>
                  </a:lnTo>
                  <a:lnTo>
                    <a:pt x="1156" y="1182"/>
                  </a:lnTo>
                  <a:lnTo>
                    <a:pt x="1170" y="1170"/>
                  </a:lnTo>
                  <a:lnTo>
                    <a:pt x="1186" y="1158"/>
                  </a:lnTo>
                  <a:lnTo>
                    <a:pt x="1186" y="1158"/>
                  </a:lnTo>
                  <a:lnTo>
                    <a:pt x="1202" y="1150"/>
                  </a:lnTo>
                  <a:lnTo>
                    <a:pt x="1210" y="1146"/>
                  </a:lnTo>
                  <a:lnTo>
                    <a:pt x="1218" y="1138"/>
                  </a:lnTo>
                  <a:lnTo>
                    <a:pt x="1218" y="1138"/>
                  </a:lnTo>
                  <a:lnTo>
                    <a:pt x="1216" y="1112"/>
                  </a:lnTo>
                  <a:lnTo>
                    <a:pt x="1216" y="1112"/>
                  </a:lnTo>
                  <a:lnTo>
                    <a:pt x="1182" y="1080"/>
                  </a:lnTo>
                  <a:lnTo>
                    <a:pt x="1182" y="1080"/>
                  </a:lnTo>
                  <a:lnTo>
                    <a:pt x="1176" y="1058"/>
                  </a:lnTo>
                  <a:lnTo>
                    <a:pt x="1176" y="1058"/>
                  </a:lnTo>
                  <a:lnTo>
                    <a:pt x="1178" y="1032"/>
                  </a:lnTo>
                  <a:lnTo>
                    <a:pt x="1180" y="1020"/>
                  </a:lnTo>
                  <a:lnTo>
                    <a:pt x="1182" y="1010"/>
                  </a:lnTo>
                  <a:lnTo>
                    <a:pt x="1186" y="1002"/>
                  </a:lnTo>
                  <a:lnTo>
                    <a:pt x="1192" y="994"/>
                  </a:lnTo>
                  <a:lnTo>
                    <a:pt x="1200" y="986"/>
                  </a:lnTo>
                  <a:lnTo>
                    <a:pt x="1212" y="982"/>
                  </a:lnTo>
                  <a:lnTo>
                    <a:pt x="1212" y="982"/>
                  </a:lnTo>
                  <a:lnTo>
                    <a:pt x="1214" y="978"/>
                  </a:lnTo>
                  <a:lnTo>
                    <a:pt x="1216" y="976"/>
                  </a:lnTo>
                  <a:lnTo>
                    <a:pt x="1220" y="978"/>
                  </a:lnTo>
                  <a:lnTo>
                    <a:pt x="1226" y="982"/>
                  </a:lnTo>
                  <a:lnTo>
                    <a:pt x="1260" y="1006"/>
                  </a:lnTo>
                  <a:lnTo>
                    <a:pt x="1260" y="1006"/>
                  </a:lnTo>
                  <a:lnTo>
                    <a:pt x="1286" y="1014"/>
                  </a:lnTo>
                  <a:lnTo>
                    <a:pt x="1286" y="1014"/>
                  </a:lnTo>
                  <a:lnTo>
                    <a:pt x="1314" y="1014"/>
                  </a:lnTo>
                  <a:lnTo>
                    <a:pt x="1314" y="1014"/>
                  </a:lnTo>
                  <a:lnTo>
                    <a:pt x="1326" y="1010"/>
                  </a:lnTo>
                  <a:lnTo>
                    <a:pt x="1336" y="1002"/>
                  </a:lnTo>
                  <a:lnTo>
                    <a:pt x="1348" y="992"/>
                  </a:lnTo>
                  <a:lnTo>
                    <a:pt x="1358" y="980"/>
                  </a:lnTo>
                  <a:lnTo>
                    <a:pt x="1380" y="956"/>
                  </a:lnTo>
                  <a:lnTo>
                    <a:pt x="1398" y="932"/>
                  </a:lnTo>
                  <a:lnTo>
                    <a:pt x="1398" y="932"/>
                  </a:lnTo>
                  <a:lnTo>
                    <a:pt x="1404" y="928"/>
                  </a:lnTo>
                  <a:lnTo>
                    <a:pt x="1410" y="924"/>
                  </a:lnTo>
                  <a:lnTo>
                    <a:pt x="1416" y="924"/>
                  </a:lnTo>
                  <a:lnTo>
                    <a:pt x="1424" y="922"/>
                  </a:lnTo>
                  <a:lnTo>
                    <a:pt x="1438" y="924"/>
                  </a:lnTo>
                  <a:lnTo>
                    <a:pt x="1454" y="926"/>
                  </a:lnTo>
                  <a:lnTo>
                    <a:pt x="1454" y="926"/>
                  </a:lnTo>
                  <a:lnTo>
                    <a:pt x="1464" y="918"/>
                  </a:lnTo>
                  <a:lnTo>
                    <a:pt x="1472" y="914"/>
                  </a:lnTo>
                  <a:lnTo>
                    <a:pt x="1492" y="906"/>
                  </a:lnTo>
                  <a:lnTo>
                    <a:pt x="1492" y="906"/>
                  </a:lnTo>
                  <a:lnTo>
                    <a:pt x="1518" y="882"/>
                  </a:lnTo>
                  <a:lnTo>
                    <a:pt x="1518" y="882"/>
                  </a:lnTo>
                  <a:lnTo>
                    <a:pt x="1522" y="880"/>
                  </a:lnTo>
                  <a:lnTo>
                    <a:pt x="1524" y="876"/>
                  </a:lnTo>
                  <a:lnTo>
                    <a:pt x="1530" y="866"/>
                  </a:lnTo>
                  <a:lnTo>
                    <a:pt x="1534" y="848"/>
                  </a:lnTo>
                  <a:lnTo>
                    <a:pt x="1534" y="848"/>
                  </a:lnTo>
                  <a:lnTo>
                    <a:pt x="1540" y="832"/>
                  </a:lnTo>
                  <a:lnTo>
                    <a:pt x="1546" y="822"/>
                  </a:lnTo>
                  <a:lnTo>
                    <a:pt x="1554" y="816"/>
                  </a:lnTo>
                  <a:lnTo>
                    <a:pt x="1562" y="812"/>
                  </a:lnTo>
                  <a:lnTo>
                    <a:pt x="1580" y="806"/>
                  </a:lnTo>
                  <a:lnTo>
                    <a:pt x="1594" y="804"/>
                  </a:lnTo>
                  <a:lnTo>
                    <a:pt x="1610" y="798"/>
                  </a:lnTo>
                  <a:lnTo>
                    <a:pt x="1610" y="798"/>
                  </a:lnTo>
                  <a:lnTo>
                    <a:pt x="1620" y="786"/>
                  </a:lnTo>
                  <a:lnTo>
                    <a:pt x="1632" y="776"/>
                  </a:lnTo>
                  <a:lnTo>
                    <a:pt x="1646" y="768"/>
                  </a:lnTo>
                  <a:lnTo>
                    <a:pt x="1660" y="760"/>
                  </a:lnTo>
                  <a:lnTo>
                    <a:pt x="1660" y="760"/>
                  </a:lnTo>
                  <a:lnTo>
                    <a:pt x="1670" y="754"/>
                  </a:lnTo>
                  <a:lnTo>
                    <a:pt x="1680" y="752"/>
                  </a:lnTo>
                  <a:lnTo>
                    <a:pt x="1696" y="750"/>
                  </a:lnTo>
                  <a:lnTo>
                    <a:pt x="1712" y="750"/>
                  </a:lnTo>
                  <a:lnTo>
                    <a:pt x="1746" y="752"/>
                  </a:lnTo>
                  <a:lnTo>
                    <a:pt x="1776" y="756"/>
                  </a:lnTo>
                  <a:lnTo>
                    <a:pt x="1776" y="756"/>
                  </a:lnTo>
                  <a:lnTo>
                    <a:pt x="1792" y="748"/>
                  </a:lnTo>
                  <a:lnTo>
                    <a:pt x="1792" y="748"/>
                  </a:lnTo>
                  <a:lnTo>
                    <a:pt x="1798" y="740"/>
                  </a:lnTo>
                  <a:lnTo>
                    <a:pt x="1802" y="730"/>
                  </a:lnTo>
                  <a:lnTo>
                    <a:pt x="1804" y="720"/>
                  </a:lnTo>
                  <a:lnTo>
                    <a:pt x="1804" y="712"/>
                  </a:lnTo>
                  <a:lnTo>
                    <a:pt x="1802" y="702"/>
                  </a:lnTo>
                  <a:lnTo>
                    <a:pt x="1798" y="694"/>
                  </a:lnTo>
                  <a:lnTo>
                    <a:pt x="1790" y="680"/>
                  </a:lnTo>
                  <a:lnTo>
                    <a:pt x="1790" y="680"/>
                  </a:lnTo>
                  <a:lnTo>
                    <a:pt x="1764" y="656"/>
                  </a:lnTo>
                  <a:lnTo>
                    <a:pt x="1764" y="656"/>
                  </a:lnTo>
                  <a:lnTo>
                    <a:pt x="1718" y="628"/>
                  </a:lnTo>
                  <a:lnTo>
                    <a:pt x="1718" y="628"/>
                  </a:lnTo>
                  <a:lnTo>
                    <a:pt x="1716" y="622"/>
                  </a:lnTo>
                  <a:lnTo>
                    <a:pt x="1712" y="614"/>
                  </a:lnTo>
                  <a:lnTo>
                    <a:pt x="1702" y="604"/>
                  </a:lnTo>
                  <a:lnTo>
                    <a:pt x="1688" y="590"/>
                  </a:lnTo>
                  <a:lnTo>
                    <a:pt x="1688" y="590"/>
                  </a:lnTo>
                  <a:lnTo>
                    <a:pt x="1656" y="590"/>
                  </a:lnTo>
                  <a:lnTo>
                    <a:pt x="1656" y="590"/>
                  </a:lnTo>
                  <a:lnTo>
                    <a:pt x="1640" y="608"/>
                  </a:lnTo>
                  <a:lnTo>
                    <a:pt x="1640" y="608"/>
                  </a:lnTo>
                  <a:lnTo>
                    <a:pt x="1610" y="608"/>
                  </a:lnTo>
                  <a:lnTo>
                    <a:pt x="1610" y="608"/>
                  </a:lnTo>
                  <a:lnTo>
                    <a:pt x="1604" y="644"/>
                  </a:lnTo>
                  <a:lnTo>
                    <a:pt x="1604" y="644"/>
                  </a:lnTo>
                  <a:lnTo>
                    <a:pt x="1596" y="646"/>
                  </a:lnTo>
                  <a:lnTo>
                    <a:pt x="1586" y="646"/>
                  </a:lnTo>
                  <a:lnTo>
                    <a:pt x="1578" y="644"/>
                  </a:lnTo>
                  <a:lnTo>
                    <a:pt x="1570" y="642"/>
                  </a:lnTo>
                  <a:lnTo>
                    <a:pt x="1554" y="634"/>
                  </a:lnTo>
                  <a:lnTo>
                    <a:pt x="1544" y="630"/>
                  </a:lnTo>
                  <a:lnTo>
                    <a:pt x="1544" y="630"/>
                  </a:lnTo>
                  <a:lnTo>
                    <a:pt x="1516" y="630"/>
                  </a:lnTo>
                  <a:lnTo>
                    <a:pt x="1516" y="630"/>
                  </a:lnTo>
                  <a:lnTo>
                    <a:pt x="1504" y="634"/>
                  </a:lnTo>
                  <a:lnTo>
                    <a:pt x="1494" y="640"/>
                  </a:lnTo>
                  <a:lnTo>
                    <a:pt x="1476" y="654"/>
                  </a:lnTo>
                  <a:lnTo>
                    <a:pt x="1476" y="654"/>
                  </a:lnTo>
                  <a:lnTo>
                    <a:pt x="1466" y="654"/>
                  </a:lnTo>
                  <a:lnTo>
                    <a:pt x="1456" y="650"/>
                  </a:lnTo>
                  <a:lnTo>
                    <a:pt x="1450" y="646"/>
                  </a:lnTo>
                  <a:lnTo>
                    <a:pt x="1446" y="640"/>
                  </a:lnTo>
                  <a:lnTo>
                    <a:pt x="1442" y="634"/>
                  </a:lnTo>
                  <a:lnTo>
                    <a:pt x="1440" y="628"/>
                  </a:lnTo>
                  <a:lnTo>
                    <a:pt x="1440" y="616"/>
                  </a:lnTo>
                  <a:lnTo>
                    <a:pt x="1440" y="616"/>
                  </a:lnTo>
                  <a:lnTo>
                    <a:pt x="1470" y="588"/>
                  </a:lnTo>
                  <a:lnTo>
                    <a:pt x="1470" y="588"/>
                  </a:lnTo>
                  <a:lnTo>
                    <a:pt x="1468" y="556"/>
                  </a:lnTo>
                  <a:lnTo>
                    <a:pt x="1470" y="544"/>
                  </a:lnTo>
                  <a:lnTo>
                    <a:pt x="1470" y="532"/>
                  </a:lnTo>
                  <a:lnTo>
                    <a:pt x="1470" y="532"/>
                  </a:lnTo>
                  <a:lnTo>
                    <a:pt x="1480" y="512"/>
                  </a:lnTo>
                  <a:lnTo>
                    <a:pt x="1488" y="494"/>
                  </a:lnTo>
                  <a:lnTo>
                    <a:pt x="1488" y="494"/>
                  </a:lnTo>
                  <a:lnTo>
                    <a:pt x="1488" y="472"/>
                  </a:lnTo>
                  <a:lnTo>
                    <a:pt x="1490" y="456"/>
                  </a:lnTo>
                  <a:lnTo>
                    <a:pt x="1494" y="440"/>
                  </a:lnTo>
                  <a:lnTo>
                    <a:pt x="1502" y="426"/>
                  </a:lnTo>
                  <a:lnTo>
                    <a:pt x="1502" y="426"/>
                  </a:lnTo>
                  <a:lnTo>
                    <a:pt x="1522" y="426"/>
                  </a:lnTo>
                  <a:lnTo>
                    <a:pt x="1522" y="426"/>
                  </a:lnTo>
                  <a:lnTo>
                    <a:pt x="1546" y="430"/>
                  </a:lnTo>
                  <a:lnTo>
                    <a:pt x="1574" y="432"/>
                  </a:lnTo>
                  <a:lnTo>
                    <a:pt x="1588" y="430"/>
                  </a:lnTo>
                  <a:lnTo>
                    <a:pt x="1602" y="428"/>
                  </a:lnTo>
                  <a:lnTo>
                    <a:pt x="1616" y="424"/>
                  </a:lnTo>
                  <a:lnTo>
                    <a:pt x="1628" y="416"/>
                  </a:lnTo>
                  <a:lnTo>
                    <a:pt x="1628" y="416"/>
                  </a:lnTo>
                  <a:lnTo>
                    <a:pt x="1642" y="404"/>
                  </a:lnTo>
                  <a:lnTo>
                    <a:pt x="1658" y="390"/>
                  </a:lnTo>
                  <a:lnTo>
                    <a:pt x="1672" y="376"/>
                  </a:lnTo>
                  <a:lnTo>
                    <a:pt x="1684" y="362"/>
                  </a:lnTo>
                  <a:lnTo>
                    <a:pt x="1684" y="362"/>
                  </a:lnTo>
                  <a:lnTo>
                    <a:pt x="1684" y="332"/>
                  </a:lnTo>
                  <a:lnTo>
                    <a:pt x="1686" y="296"/>
                  </a:lnTo>
                  <a:lnTo>
                    <a:pt x="1688" y="278"/>
                  </a:lnTo>
                  <a:lnTo>
                    <a:pt x="1692" y="262"/>
                  </a:lnTo>
                  <a:lnTo>
                    <a:pt x="1698" y="250"/>
                  </a:lnTo>
                  <a:lnTo>
                    <a:pt x="1702" y="246"/>
                  </a:lnTo>
                  <a:lnTo>
                    <a:pt x="1708" y="242"/>
                  </a:lnTo>
                  <a:lnTo>
                    <a:pt x="1708" y="242"/>
                  </a:lnTo>
                  <a:lnTo>
                    <a:pt x="1714" y="232"/>
                  </a:lnTo>
                  <a:lnTo>
                    <a:pt x="1720" y="220"/>
                  </a:lnTo>
                  <a:lnTo>
                    <a:pt x="1724" y="198"/>
                  </a:lnTo>
                  <a:lnTo>
                    <a:pt x="1730" y="176"/>
                  </a:lnTo>
                  <a:lnTo>
                    <a:pt x="1736" y="166"/>
                  </a:lnTo>
                  <a:lnTo>
                    <a:pt x="1742" y="158"/>
                  </a:lnTo>
                  <a:lnTo>
                    <a:pt x="1742" y="158"/>
                  </a:lnTo>
                  <a:lnTo>
                    <a:pt x="1742" y="116"/>
                  </a:lnTo>
                  <a:lnTo>
                    <a:pt x="1742" y="116"/>
                  </a:lnTo>
                  <a:lnTo>
                    <a:pt x="1738" y="108"/>
                  </a:lnTo>
                  <a:lnTo>
                    <a:pt x="1738" y="108"/>
                  </a:lnTo>
                  <a:lnTo>
                    <a:pt x="1716" y="82"/>
                  </a:lnTo>
                  <a:lnTo>
                    <a:pt x="1716" y="82"/>
                  </a:lnTo>
                  <a:lnTo>
                    <a:pt x="1696" y="72"/>
                  </a:lnTo>
                  <a:lnTo>
                    <a:pt x="1696" y="72"/>
                  </a:lnTo>
                  <a:lnTo>
                    <a:pt x="1696" y="62"/>
                  </a:lnTo>
                  <a:lnTo>
                    <a:pt x="1698" y="54"/>
                  </a:lnTo>
                  <a:lnTo>
                    <a:pt x="1702" y="46"/>
                  </a:lnTo>
                  <a:lnTo>
                    <a:pt x="1706" y="40"/>
                  </a:lnTo>
                  <a:lnTo>
                    <a:pt x="1712" y="34"/>
                  </a:lnTo>
                  <a:lnTo>
                    <a:pt x="1720" y="28"/>
                  </a:lnTo>
                  <a:lnTo>
                    <a:pt x="1736" y="20"/>
                  </a:lnTo>
                  <a:lnTo>
                    <a:pt x="1736" y="20"/>
                  </a:lnTo>
                  <a:lnTo>
                    <a:pt x="1744" y="20"/>
                  </a:lnTo>
                  <a:lnTo>
                    <a:pt x="1750" y="16"/>
                  </a:lnTo>
                  <a:lnTo>
                    <a:pt x="1764" y="10"/>
                  </a:lnTo>
                  <a:lnTo>
                    <a:pt x="1778" y="4"/>
                  </a:lnTo>
                  <a:lnTo>
                    <a:pt x="1784" y="2"/>
                  </a:lnTo>
                  <a:lnTo>
                    <a:pt x="1794" y="0"/>
                  </a:lnTo>
                  <a:lnTo>
                    <a:pt x="1794" y="0"/>
                  </a:lnTo>
                  <a:lnTo>
                    <a:pt x="1794" y="6"/>
                  </a:lnTo>
                  <a:lnTo>
                    <a:pt x="1796" y="8"/>
                  </a:lnTo>
                  <a:lnTo>
                    <a:pt x="1804" y="16"/>
                  </a:lnTo>
                  <a:lnTo>
                    <a:pt x="1804" y="16"/>
                  </a:lnTo>
                  <a:lnTo>
                    <a:pt x="1800" y="42"/>
                  </a:lnTo>
                  <a:lnTo>
                    <a:pt x="1800" y="42"/>
                  </a:lnTo>
                  <a:lnTo>
                    <a:pt x="1792" y="52"/>
                  </a:lnTo>
                  <a:lnTo>
                    <a:pt x="1786" y="58"/>
                  </a:lnTo>
                  <a:lnTo>
                    <a:pt x="1782" y="66"/>
                  </a:lnTo>
                  <a:lnTo>
                    <a:pt x="1780" y="78"/>
                  </a:lnTo>
                  <a:lnTo>
                    <a:pt x="1780" y="78"/>
                  </a:lnTo>
                  <a:lnTo>
                    <a:pt x="1804" y="96"/>
                  </a:lnTo>
                  <a:lnTo>
                    <a:pt x="1804" y="96"/>
                  </a:lnTo>
                  <a:lnTo>
                    <a:pt x="1810" y="104"/>
                  </a:lnTo>
                  <a:lnTo>
                    <a:pt x="1816" y="110"/>
                  </a:lnTo>
                  <a:lnTo>
                    <a:pt x="1826" y="114"/>
                  </a:lnTo>
                  <a:lnTo>
                    <a:pt x="1842" y="116"/>
                  </a:lnTo>
                  <a:lnTo>
                    <a:pt x="1842" y="116"/>
                  </a:lnTo>
                  <a:lnTo>
                    <a:pt x="1848" y="80"/>
                  </a:lnTo>
                  <a:lnTo>
                    <a:pt x="1848" y="80"/>
                  </a:lnTo>
                  <a:lnTo>
                    <a:pt x="1856" y="80"/>
                  </a:lnTo>
                  <a:lnTo>
                    <a:pt x="1866" y="80"/>
                  </a:lnTo>
                  <a:lnTo>
                    <a:pt x="1878" y="84"/>
                  </a:lnTo>
                  <a:lnTo>
                    <a:pt x="1892" y="92"/>
                  </a:lnTo>
                  <a:lnTo>
                    <a:pt x="1892" y="92"/>
                  </a:lnTo>
                  <a:lnTo>
                    <a:pt x="1900" y="104"/>
                  </a:lnTo>
                  <a:lnTo>
                    <a:pt x="1900" y="104"/>
                  </a:lnTo>
                  <a:lnTo>
                    <a:pt x="1904" y="122"/>
                  </a:lnTo>
                  <a:lnTo>
                    <a:pt x="1908" y="140"/>
                  </a:lnTo>
                  <a:lnTo>
                    <a:pt x="1914" y="160"/>
                  </a:lnTo>
                  <a:lnTo>
                    <a:pt x="1920" y="168"/>
                  </a:lnTo>
                  <a:lnTo>
                    <a:pt x="1926" y="178"/>
                  </a:lnTo>
                  <a:lnTo>
                    <a:pt x="1926" y="178"/>
                  </a:lnTo>
                  <a:lnTo>
                    <a:pt x="1938" y="184"/>
                  </a:lnTo>
                  <a:lnTo>
                    <a:pt x="1938" y="184"/>
                  </a:lnTo>
                  <a:lnTo>
                    <a:pt x="1968" y="182"/>
                  </a:lnTo>
                  <a:lnTo>
                    <a:pt x="1968" y="182"/>
                  </a:lnTo>
                  <a:lnTo>
                    <a:pt x="1978" y="178"/>
                  </a:lnTo>
                  <a:lnTo>
                    <a:pt x="1988" y="174"/>
                  </a:lnTo>
                  <a:lnTo>
                    <a:pt x="2010" y="172"/>
                  </a:lnTo>
                  <a:lnTo>
                    <a:pt x="2022" y="168"/>
                  </a:lnTo>
                  <a:lnTo>
                    <a:pt x="2032" y="166"/>
                  </a:lnTo>
                  <a:lnTo>
                    <a:pt x="2042" y="160"/>
                  </a:lnTo>
                  <a:lnTo>
                    <a:pt x="2052" y="152"/>
                  </a:lnTo>
                  <a:lnTo>
                    <a:pt x="2052" y="152"/>
                  </a:lnTo>
                  <a:lnTo>
                    <a:pt x="2060" y="138"/>
                  </a:lnTo>
                  <a:lnTo>
                    <a:pt x="2068" y="128"/>
                  </a:lnTo>
                  <a:lnTo>
                    <a:pt x="2076" y="122"/>
                  </a:lnTo>
                  <a:lnTo>
                    <a:pt x="2084" y="118"/>
                  </a:lnTo>
                  <a:lnTo>
                    <a:pt x="2094" y="120"/>
                  </a:lnTo>
                  <a:lnTo>
                    <a:pt x="2104" y="124"/>
                  </a:lnTo>
                  <a:lnTo>
                    <a:pt x="2114" y="132"/>
                  </a:lnTo>
                  <a:lnTo>
                    <a:pt x="2126" y="146"/>
                  </a:lnTo>
                  <a:lnTo>
                    <a:pt x="2126" y="146"/>
                  </a:lnTo>
                  <a:lnTo>
                    <a:pt x="2146" y="200"/>
                  </a:lnTo>
                  <a:lnTo>
                    <a:pt x="2146" y="200"/>
                  </a:lnTo>
                  <a:lnTo>
                    <a:pt x="2142" y="220"/>
                  </a:lnTo>
                  <a:lnTo>
                    <a:pt x="2136" y="246"/>
                  </a:lnTo>
                  <a:lnTo>
                    <a:pt x="2128" y="274"/>
                  </a:lnTo>
                  <a:lnTo>
                    <a:pt x="2118" y="296"/>
                  </a:lnTo>
                  <a:lnTo>
                    <a:pt x="2118" y="296"/>
                  </a:lnTo>
                  <a:lnTo>
                    <a:pt x="2118" y="320"/>
                  </a:lnTo>
                  <a:lnTo>
                    <a:pt x="2118" y="320"/>
                  </a:lnTo>
                  <a:lnTo>
                    <a:pt x="2142" y="366"/>
                  </a:lnTo>
                  <a:lnTo>
                    <a:pt x="2142" y="366"/>
                  </a:lnTo>
                  <a:lnTo>
                    <a:pt x="2140" y="374"/>
                  </a:lnTo>
                  <a:lnTo>
                    <a:pt x="2138" y="384"/>
                  </a:lnTo>
                  <a:lnTo>
                    <a:pt x="2130" y="406"/>
                  </a:lnTo>
                  <a:lnTo>
                    <a:pt x="2128" y="418"/>
                  </a:lnTo>
                  <a:lnTo>
                    <a:pt x="2130" y="428"/>
                  </a:lnTo>
                  <a:lnTo>
                    <a:pt x="2136" y="440"/>
                  </a:lnTo>
                  <a:lnTo>
                    <a:pt x="2140" y="444"/>
                  </a:lnTo>
                  <a:lnTo>
                    <a:pt x="2148" y="450"/>
                  </a:lnTo>
                  <a:lnTo>
                    <a:pt x="2148" y="450"/>
                  </a:lnTo>
                  <a:lnTo>
                    <a:pt x="2150" y="462"/>
                  </a:lnTo>
                  <a:lnTo>
                    <a:pt x="2150" y="476"/>
                  </a:lnTo>
                  <a:lnTo>
                    <a:pt x="2148" y="510"/>
                  </a:lnTo>
                  <a:lnTo>
                    <a:pt x="2148" y="510"/>
                  </a:lnTo>
                  <a:lnTo>
                    <a:pt x="2126" y="514"/>
                  </a:lnTo>
                  <a:lnTo>
                    <a:pt x="2126" y="514"/>
                  </a:lnTo>
                  <a:lnTo>
                    <a:pt x="2122" y="508"/>
                  </a:lnTo>
                  <a:lnTo>
                    <a:pt x="2118" y="502"/>
                  </a:lnTo>
                  <a:lnTo>
                    <a:pt x="2116" y="492"/>
                  </a:lnTo>
                  <a:lnTo>
                    <a:pt x="2118" y="476"/>
                  </a:lnTo>
                  <a:lnTo>
                    <a:pt x="2118" y="476"/>
                  </a:lnTo>
                  <a:lnTo>
                    <a:pt x="2114" y="466"/>
                  </a:lnTo>
                  <a:lnTo>
                    <a:pt x="2108" y="458"/>
                  </a:lnTo>
                  <a:lnTo>
                    <a:pt x="2108" y="458"/>
                  </a:lnTo>
                  <a:lnTo>
                    <a:pt x="2094" y="460"/>
                  </a:lnTo>
                  <a:lnTo>
                    <a:pt x="2086" y="462"/>
                  </a:lnTo>
                  <a:lnTo>
                    <a:pt x="2084" y="466"/>
                  </a:lnTo>
                  <a:lnTo>
                    <a:pt x="2082" y="470"/>
                  </a:lnTo>
                  <a:lnTo>
                    <a:pt x="2084" y="484"/>
                  </a:lnTo>
                  <a:lnTo>
                    <a:pt x="2082" y="492"/>
                  </a:lnTo>
                  <a:lnTo>
                    <a:pt x="2078" y="500"/>
                  </a:lnTo>
                  <a:lnTo>
                    <a:pt x="2078" y="500"/>
                  </a:lnTo>
                  <a:lnTo>
                    <a:pt x="2064" y="514"/>
                  </a:lnTo>
                  <a:lnTo>
                    <a:pt x="2054" y="528"/>
                  </a:lnTo>
                  <a:lnTo>
                    <a:pt x="2046" y="544"/>
                  </a:lnTo>
                  <a:lnTo>
                    <a:pt x="2042" y="564"/>
                  </a:lnTo>
                  <a:lnTo>
                    <a:pt x="2042" y="564"/>
                  </a:lnTo>
                  <a:lnTo>
                    <a:pt x="2034" y="576"/>
                  </a:lnTo>
                  <a:lnTo>
                    <a:pt x="2024" y="586"/>
                  </a:lnTo>
                  <a:lnTo>
                    <a:pt x="2012" y="598"/>
                  </a:lnTo>
                  <a:lnTo>
                    <a:pt x="2002" y="606"/>
                  </a:lnTo>
                  <a:lnTo>
                    <a:pt x="2002" y="606"/>
                  </a:lnTo>
                  <a:lnTo>
                    <a:pt x="2000" y="642"/>
                  </a:lnTo>
                  <a:lnTo>
                    <a:pt x="2000" y="642"/>
                  </a:lnTo>
                  <a:lnTo>
                    <a:pt x="2008" y="654"/>
                  </a:lnTo>
                  <a:lnTo>
                    <a:pt x="2020" y="674"/>
                  </a:lnTo>
                  <a:lnTo>
                    <a:pt x="2020" y="674"/>
                  </a:lnTo>
                  <a:lnTo>
                    <a:pt x="2054" y="694"/>
                  </a:lnTo>
                  <a:lnTo>
                    <a:pt x="2054" y="694"/>
                  </a:lnTo>
                  <a:lnTo>
                    <a:pt x="2078" y="692"/>
                  </a:lnTo>
                  <a:lnTo>
                    <a:pt x="2078" y="692"/>
                  </a:lnTo>
                  <a:lnTo>
                    <a:pt x="2094" y="668"/>
                  </a:lnTo>
                  <a:lnTo>
                    <a:pt x="2094" y="668"/>
                  </a:lnTo>
                  <a:lnTo>
                    <a:pt x="2100" y="680"/>
                  </a:lnTo>
                  <a:lnTo>
                    <a:pt x="2104" y="690"/>
                  </a:lnTo>
                  <a:lnTo>
                    <a:pt x="2106" y="702"/>
                  </a:lnTo>
                  <a:lnTo>
                    <a:pt x="2106" y="702"/>
                  </a:lnTo>
                  <a:lnTo>
                    <a:pt x="2086" y="708"/>
                  </a:lnTo>
                  <a:lnTo>
                    <a:pt x="2068" y="716"/>
                  </a:lnTo>
                  <a:lnTo>
                    <a:pt x="2068" y="716"/>
                  </a:lnTo>
                  <a:lnTo>
                    <a:pt x="2068" y="724"/>
                  </a:lnTo>
                  <a:lnTo>
                    <a:pt x="2070" y="732"/>
                  </a:lnTo>
                  <a:lnTo>
                    <a:pt x="2070" y="738"/>
                  </a:lnTo>
                  <a:lnTo>
                    <a:pt x="2074" y="742"/>
                  </a:lnTo>
                  <a:lnTo>
                    <a:pt x="2078" y="748"/>
                  </a:lnTo>
                  <a:lnTo>
                    <a:pt x="2084" y="750"/>
                  </a:lnTo>
                  <a:lnTo>
                    <a:pt x="2084" y="750"/>
                  </a:lnTo>
                  <a:lnTo>
                    <a:pt x="2064" y="778"/>
                  </a:lnTo>
                  <a:lnTo>
                    <a:pt x="2052" y="790"/>
                  </a:lnTo>
                  <a:lnTo>
                    <a:pt x="2040" y="800"/>
                  </a:lnTo>
                  <a:lnTo>
                    <a:pt x="2040" y="800"/>
                  </a:lnTo>
                  <a:lnTo>
                    <a:pt x="2026" y="796"/>
                  </a:lnTo>
                  <a:lnTo>
                    <a:pt x="2026" y="796"/>
                  </a:lnTo>
                  <a:lnTo>
                    <a:pt x="1986" y="770"/>
                  </a:lnTo>
                  <a:lnTo>
                    <a:pt x="1986" y="770"/>
                  </a:lnTo>
                  <a:lnTo>
                    <a:pt x="1968" y="770"/>
                  </a:lnTo>
                  <a:lnTo>
                    <a:pt x="1968" y="770"/>
                  </a:lnTo>
                  <a:lnTo>
                    <a:pt x="1960" y="780"/>
                  </a:lnTo>
                  <a:lnTo>
                    <a:pt x="1958" y="786"/>
                  </a:lnTo>
                  <a:lnTo>
                    <a:pt x="1956" y="792"/>
                  </a:lnTo>
                  <a:lnTo>
                    <a:pt x="1956" y="792"/>
                  </a:lnTo>
                  <a:lnTo>
                    <a:pt x="1958" y="818"/>
                  </a:lnTo>
                  <a:lnTo>
                    <a:pt x="1958" y="818"/>
                  </a:lnTo>
                  <a:lnTo>
                    <a:pt x="1962" y="824"/>
                  </a:lnTo>
                  <a:lnTo>
                    <a:pt x="1968" y="828"/>
                  </a:lnTo>
                  <a:lnTo>
                    <a:pt x="1982" y="838"/>
                  </a:lnTo>
                  <a:lnTo>
                    <a:pt x="2000" y="852"/>
                  </a:lnTo>
                  <a:lnTo>
                    <a:pt x="2008" y="860"/>
                  </a:lnTo>
                  <a:lnTo>
                    <a:pt x="2016" y="870"/>
                  </a:lnTo>
                  <a:lnTo>
                    <a:pt x="2016" y="870"/>
                  </a:lnTo>
                  <a:lnTo>
                    <a:pt x="2016" y="908"/>
                  </a:lnTo>
                  <a:lnTo>
                    <a:pt x="2016" y="908"/>
                  </a:lnTo>
                  <a:lnTo>
                    <a:pt x="2024" y="920"/>
                  </a:lnTo>
                  <a:lnTo>
                    <a:pt x="2032" y="938"/>
                  </a:lnTo>
                  <a:lnTo>
                    <a:pt x="2046" y="976"/>
                  </a:lnTo>
                  <a:lnTo>
                    <a:pt x="2046" y="976"/>
                  </a:lnTo>
                  <a:lnTo>
                    <a:pt x="2054" y="986"/>
                  </a:lnTo>
                  <a:lnTo>
                    <a:pt x="2054" y="986"/>
                  </a:lnTo>
                  <a:lnTo>
                    <a:pt x="2070" y="986"/>
                  </a:lnTo>
                  <a:lnTo>
                    <a:pt x="2070" y="986"/>
                  </a:lnTo>
                  <a:lnTo>
                    <a:pt x="2084" y="958"/>
                  </a:lnTo>
                  <a:lnTo>
                    <a:pt x="2084" y="958"/>
                  </a:lnTo>
                  <a:lnTo>
                    <a:pt x="2110" y="940"/>
                  </a:lnTo>
                  <a:lnTo>
                    <a:pt x="2110" y="940"/>
                  </a:lnTo>
                  <a:lnTo>
                    <a:pt x="2124" y="962"/>
                  </a:lnTo>
                  <a:lnTo>
                    <a:pt x="2134" y="976"/>
                  </a:lnTo>
                  <a:lnTo>
                    <a:pt x="2142" y="994"/>
                  </a:lnTo>
                  <a:lnTo>
                    <a:pt x="2142" y="994"/>
                  </a:lnTo>
                  <a:lnTo>
                    <a:pt x="2144" y="1010"/>
                  </a:lnTo>
                  <a:lnTo>
                    <a:pt x="2150" y="1026"/>
                  </a:lnTo>
                  <a:lnTo>
                    <a:pt x="2154" y="1034"/>
                  </a:lnTo>
                  <a:lnTo>
                    <a:pt x="2160" y="1040"/>
                  </a:lnTo>
                  <a:lnTo>
                    <a:pt x="2168" y="1048"/>
                  </a:lnTo>
                  <a:lnTo>
                    <a:pt x="2178" y="1054"/>
                  </a:lnTo>
                  <a:lnTo>
                    <a:pt x="2178" y="1054"/>
                  </a:lnTo>
                  <a:lnTo>
                    <a:pt x="2182" y="1062"/>
                  </a:lnTo>
                  <a:lnTo>
                    <a:pt x="2182" y="1062"/>
                  </a:lnTo>
                  <a:lnTo>
                    <a:pt x="2180" y="1074"/>
                  </a:lnTo>
                  <a:lnTo>
                    <a:pt x="2180" y="1088"/>
                  </a:lnTo>
                  <a:lnTo>
                    <a:pt x="2180" y="1120"/>
                  </a:lnTo>
                  <a:lnTo>
                    <a:pt x="2180" y="1120"/>
                  </a:lnTo>
                  <a:lnTo>
                    <a:pt x="2168" y="1132"/>
                  </a:lnTo>
                  <a:lnTo>
                    <a:pt x="2168" y="1132"/>
                  </a:lnTo>
                  <a:lnTo>
                    <a:pt x="2156" y="1130"/>
                  </a:lnTo>
                  <a:lnTo>
                    <a:pt x="2150" y="1126"/>
                  </a:lnTo>
                  <a:lnTo>
                    <a:pt x="2138" y="1120"/>
                  </a:lnTo>
                  <a:lnTo>
                    <a:pt x="2138" y="1120"/>
                  </a:lnTo>
                  <a:lnTo>
                    <a:pt x="2108" y="1122"/>
                  </a:lnTo>
                  <a:lnTo>
                    <a:pt x="2096" y="1124"/>
                  </a:lnTo>
                  <a:lnTo>
                    <a:pt x="2088" y="1128"/>
                  </a:lnTo>
                  <a:lnTo>
                    <a:pt x="2080" y="1134"/>
                  </a:lnTo>
                  <a:lnTo>
                    <a:pt x="2074" y="1140"/>
                  </a:lnTo>
                  <a:lnTo>
                    <a:pt x="2062" y="1162"/>
                  </a:lnTo>
                  <a:lnTo>
                    <a:pt x="2062" y="1162"/>
                  </a:lnTo>
                  <a:lnTo>
                    <a:pt x="2058" y="1166"/>
                  </a:lnTo>
                  <a:lnTo>
                    <a:pt x="2054" y="1170"/>
                  </a:lnTo>
                  <a:lnTo>
                    <a:pt x="2054" y="1170"/>
                  </a:lnTo>
                  <a:lnTo>
                    <a:pt x="2052" y="1176"/>
                  </a:lnTo>
                  <a:lnTo>
                    <a:pt x="2046" y="1182"/>
                  </a:lnTo>
                  <a:lnTo>
                    <a:pt x="2028" y="1196"/>
                  </a:lnTo>
                  <a:lnTo>
                    <a:pt x="1994" y="1218"/>
                  </a:lnTo>
                  <a:lnTo>
                    <a:pt x="1994" y="1218"/>
                  </a:lnTo>
                  <a:lnTo>
                    <a:pt x="1988" y="1228"/>
                  </a:lnTo>
                  <a:lnTo>
                    <a:pt x="1974" y="1238"/>
                  </a:lnTo>
                  <a:lnTo>
                    <a:pt x="1948" y="1256"/>
                  </a:lnTo>
                  <a:lnTo>
                    <a:pt x="1948" y="1256"/>
                  </a:lnTo>
                  <a:lnTo>
                    <a:pt x="1938" y="1268"/>
                  </a:lnTo>
                  <a:lnTo>
                    <a:pt x="1938" y="1268"/>
                  </a:lnTo>
                  <a:lnTo>
                    <a:pt x="1920" y="1272"/>
                  </a:lnTo>
                  <a:lnTo>
                    <a:pt x="1920" y="1272"/>
                  </a:lnTo>
                  <a:lnTo>
                    <a:pt x="1902" y="1254"/>
                  </a:lnTo>
                  <a:lnTo>
                    <a:pt x="1902" y="1254"/>
                  </a:lnTo>
                  <a:lnTo>
                    <a:pt x="1894" y="1236"/>
                  </a:lnTo>
                  <a:lnTo>
                    <a:pt x="1890" y="1230"/>
                  </a:lnTo>
                  <a:lnTo>
                    <a:pt x="1884" y="1226"/>
                  </a:lnTo>
                  <a:lnTo>
                    <a:pt x="1880" y="1222"/>
                  </a:lnTo>
                  <a:lnTo>
                    <a:pt x="1874" y="1222"/>
                  </a:lnTo>
                  <a:lnTo>
                    <a:pt x="1860" y="1220"/>
                  </a:lnTo>
                  <a:lnTo>
                    <a:pt x="1860" y="1220"/>
                  </a:lnTo>
                  <a:lnTo>
                    <a:pt x="1856" y="1228"/>
                  </a:lnTo>
                  <a:lnTo>
                    <a:pt x="1854" y="1238"/>
                  </a:lnTo>
                  <a:lnTo>
                    <a:pt x="1852" y="1248"/>
                  </a:lnTo>
                  <a:lnTo>
                    <a:pt x="1850" y="1260"/>
                  </a:lnTo>
                  <a:lnTo>
                    <a:pt x="1852" y="1270"/>
                  </a:lnTo>
                  <a:lnTo>
                    <a:pt x="1854" y="1282"/>
                  </a:lnTo>
                  <a:lnTo>
                    <a:pt x="1860" y="1292"/>
                  </a:lnTo>
                  <a:lnTo>
                    <a:pt x="1868" y="1302"/>
                  </a:lnTo>
                  <a:lnTo>
                    <a:pt x="1868" y="1302"/>
                  </a:lnTo>
                  <a:lnTo>
                    <a:pt x="1872" y="1344"/>
                  </a:lnTo>
                  <a:lnTo>
                    <a:pt x="1872" y="1344"/>
                  </a:lnTo>
                  <a:lnTo>
                    <a:pt x="1846" y="1346"/>
                  </a:lnTo>
                  <a:lnTo>
                    <a:pt x="1824" y="1348"/>
                  </a:lnTo>
                  <a:lnTo>
                    <a:pt x="1812" y="1346"/>
                  </a:lnTo>
                  <a:lnTo>
                    <a:pt x="1802" y="1344"/>
                  </a:lnTo>
                  <a:lnTo>
                    <a:pt x="1794" y="1342"/>
                  </a:lnTo>
                  <a:lnTo>
                    <a:pt x="1786" y="1338"/>
                  </a:lnTo>
                  <a:lnTo>
                    <a:pt x="1786" y="1338"/>
                  </a:lnTo>
                  <a:lnTo>
                    <a:pt x="1782" y="1316"/>
                  </a:lnTo>
                  <a:lnTo>
                    <a:pt x="1776" y="1302"/>
                  </a:lnTo>
                  <a:lnTo>
                    <a:pt x="1768" y="1292"/>
                  </a:lnTo>
                  <a:lnTo>
                    <a:pt x="1758" y="1280"/>
                  </a:lnTo>
                  <a:lnTo>
                    <a:pt x="1758" y="1280"/>
                  </a:lnTo>
                  <a:lnTo>
                    <a:pt x="1732" y="1222"/>
                  </a:lnTo>
                  <a:lnTo>
                    <a:pt x="1732" y="1222"/>
                  </a:lnTo>
                  <a:lnTo>
                    <a:pt x="1720" y="1210"/>
                  </a:lnTo>
                  <a:lnTo>
                    <a:pt x="1712" y="1206"/>
                  </a:lnTo>
                  <a:lnTo>
                    <a:pt x="1706" y="1206"/>
                  </a:lnTo>
                  <a:lnTo>
                    <a:pt x="1696" y="1206"/>
                  </a:lnTo>
                  <a:lnTo>
                    <a:pt x="1696" y="1206"/>
                  </a:lnTo>
                  <a:lnTo>
                    <a:pt x="1684" y="1216"/>
                  </a:lnTo>
                  <a:lnTo>
                    <a:pt x="1670" y="1226"/>
                  </a:lnTo>
                  <a:lnTo>
                    <a:pt x="1658" y="1234"/>
                  </a:lnTo>
                  <a:lnTo>
                    <a:pt x="1646" y="1244"/>
                  </a:lnTo>
                  <a:lnTo>
                    <a:pt x="1646" y="1244"/>
                  </a:lnTo>
                  <a:lnTo>
                    <a:pt x="1642" y="1256"/>
                  </a:lnTo>
                  <a:lnTo>
                    <a:pt x="1640" y="1270"/>
                  </a:lnTo>
                  <a:lnTo>
                    <a:pt x="1640" y="1288"/>
                  </a:lnTo>
                  <a:lnTo>
                    <a:pt x="1644" y="1306"/>
                  </a:lnTo>
                  <a:lnTo>
                    <a:pt x="1644" y="1306"/>
                  </a:lnTo>
                  <a:lnTo>
                    <a:pt x="1580" y="1312"/>
                  </a:lnTo>
                  <a:lnTo>
                    <a:pt x="1580" y="1312"/>
                  </a:lnTo>
                  <a:lnTo>
                    <a:pt x="1524" y="1346"/>
                  </a:lnTo>
                  <a:lnTo>
                    <a:pt x="1524" y="1346"/>
                  </a:lnTo>
                  <a:lnTo>
                    <a:pt x="1516" y="1362"/>
                  </a:lnTo>
                  <a:lnTo>
                    <a:pt x="1510" y="1368"/>
                  </a:lnTo>
                  <a:lnTo>
                    <a:pt x="1508" y="1370"/>
                  </a:lnTo>
                  <a:lnTo>
                    <a:pt x="1504" y="1370"/>
                  </a:lnTo>
                  <a:lnTo>
                    <a:pt x="1504" y="1370"/>
                  </a:lnTo>
                  <a:lnTo>
                    <a:pt x="1492" y="1362"/>
                  </a:lnTo>
                  <a:lnTo>
                    <a:pt x="1486" y="1356"/>
                  </a:lnTo>
                  <a:lnTo>
                    <a:pt x="1484" y="1348"/>
                  </a:lnTo>
                  <a:lnTo>
                    <a:pt x="1482" y="1342"/>
                  </a:lnTo>
                  <a:lnTo>
                    <a:pt x="1482" y="1342"/>
                  </a:lnTo>
                  <a:lnTo>
                    <a:pt x="1494" y="1334"/>
                  </a:lnTo>
                  <a:lnTo>
                    <a:pt x="1494" y="1334"/>
                  </a:lnTo>
                  <a:lnTo>
                    <a:pt x="1492" y="1322"/>
                  </a:lnTo>
                  <a:lnTo>
                    <a:pt x="1490" y="1312"/>
                  </a:lnTo>
                  <a:lnTo>
                    <a:pt x="1486" y="1304"/>
                  </a:lnTo>
                  <a:lnTo>
                    <a:pt x="1480" y="1298"/>
                  </a:lnTo>
                  <a:lnTo>
                    <a:pt x="1474" y="1292"/>
                  </a:lnTo>
                  <a:lnTo>
                    <a:pt x="1466" y="1288"/>
                  </a:lnTo>
                  <a:lnTo>
                    <a:pt x="1458" y="1286"/>
                  </a:lnTo>
                  <a:lnTo>
                    <a:pt x="1450" y="1286"/>
                  </a:lnTo>
                  <a:lnTo>
                    <a:pt x="1450" y="1286"/>
                  </a:lnTo>
                  <a:lnTo>
                    <a:pt x="1440" y="1290"/>
                  </a:lnTo>
                  <a:lnTo>
                    <a:pt x="1434" y="1296"/>
                  </a:lnTo>
                  <a:lnTo>
                    <a:pt x="1428" y="1302"/>
                  </a:lnTo>
                  <a:lnTo>
                    <a:pt x="1424" y="1310"/>
                  </a:lnTo>
                  <a:lnTo>
                    <a:pt x="1424" y="1318"/>
                  </a:lnTo>
                  <a:lnTo>
                    <a:pt x="1424" y="1328"/>
                  </a:lnTo>
                  <a:lnTo>
                    <a:pt x="1428" y="1352"/>
                  </a:lnTo>
                  <a:lnTo>
                    <a:pt x="1428" y="1352"/>
                  </a:lnTo>
                  <a:lnTo>
                    <a:pt x="1408" y="1356"/>
                  </a:lnTo>
                  <a:lnTo>
                    <a:pt x="1408" y="1356"/>
                  </a:lnTo>
                  <a:lnTo>
                    <a:pt x="1404" y="1362"/>
                  </a:lnTo>
                  <a:lnTo>
                    <a:pt x="1402" y="1370"/>
                  </a:lnTo>
                  <a:lnTo>
                    <a:pt x="1402" y="1370"/>
                  </a:lnTo>
                  <a:lnTo>
                    <a:pt x="1392" y="1374"/>
                  </a:lnTo>
                  <a:lnTo>
                    <a:pt x="1392" y="1374"/>
                  </a:lnTo>
                  <a:lnTo>
                    <a:pt x="1392" y="1430"/>
                  </a:lnTo>
                  <a:lnTo>
                    <a:pt x="1392" y="1430"/>
                  </a:lnTo>
                  <a:lnTo>
                    <a:pt x="1412" y="1454"/>
                  </a:lnTo>
                  <a:lnTo>
                    <a:pt x="1412" y="1454"/>
                  </a:lnTo>
                  <a:lnTo>
                    <a:pt x="1412" y="1472"/>
                  </a:lnTo>
                  <a:lnTo>
                    <a:pt x="1412" y="1472"/>
                  </a:lnTo>
                  <a:lnTo>
                    <a:pt x="1402" y="1490"/>
                  </a:lnTo>
                  <a:lnTo>
                    <a:pt x="1402" y="1490"/>
                  </a:lnTo>
                  <a:lnTo>
                    <a:pt x="1380" y="1504"/>
                  </a:lnTo>
                  <a:lnTo>
                    <a:pt x="1356" y="1510"/>
                  </a:lnTo>
                  <a:lnTo>
                    <a:pt x="1336" y="1514"/>
                  </a:lnTo>
                  <a:lnTo>
                    <a:pt x="1314" y="1514"/>
                  </a:lnTo>
                  <a:lnTo>
                    <a:pt x="1314" y="1514"/>
                  </a:lnTo>
                  <a:lnTo>
                    <a:pt x="1298" y="1516"/>
                  </a:lnTo>
                  <a:lnTo>
                    <a:pt x="1288" y="1520"/>
                  </a:lnTo>
                  <a:lnTo>
                    <a:pt x="1280" y="1526"/>
                  </a:lnTo>
                  <a:lnTo>
                    <a:pt x="1270" y="1534"/>
                  </a:lnTo>
                  <a:lnTo>
                    <a:pt x="1270" y="1534"/>
                  </a:lnTo>
                  <a:lnTo>
                    <a:pt x="1256" y="1546"/>
                  </a:lnTo>
                  <a:lnTo>
                    <a:pt x="1256" y="1546"/>
                  </a:lnTo>
                  <a:lnTo>
                    <a:pt x="1244" y="1566"/>
                  </a:lnTo>
                  <a:lnTo>
                    <a:pt x="1228" y="1586"/>
                  </a:lnTo>
                  <a:lnTo>
                    <a:pt x="1192" y="1626"/>
                  </a:lnTo>
                  <a:lnTo>
                    <a:pt x="1192" y="1626"/>
                  </a:lnTo>
                  <a:lnTo>
                    <a:pt x="1168" y="1610"/>
                  </a:lnTo>
                  <a:lnTo>
                    <a:pt x="1168" y="1610"/>
                  </a:lnTo>
                  <a:lnTo>
                    <a:pt x="1140" y="1612"/>
                  </a:lnTo>
                  <a:lnTo>
                    <a:pt x="1140" y="1612"/>
                  </a:lnTo>
                  <a:lnTo>
                    <a:pt x="1136" y="1626"/>
                  </a:lnTo>
                  <a:lnTo>
                    <a:pt x="1132" y="1632"/>
                  </a:lnTo>
                  <a:lnTo>
                    <a:pt x="1128" y="1636"/>
                  </a:lnTo>
                  <a:lnTo>
                    <a:pt x="1128" y="1636"/>
                  </a:lnTo>
                  <a:lnTo>
                    <a:pt x="1124" y="1630"/>
                  </a:lnTo>
                  <a:lnTo>
                    <a:pt x="1118" y="1626"/>
                  </a:lnTo>
                  <a:lnTo>
                    <a:pt x="1108" y="1622"/>
                  </a:lnTo>
                  <a:lnTo>
                    <a:pt x="1100" y="1622"/>
                  </a:lnTo>
                  <a:lnTo>
                    <a:pt x="1092" y="1622"/>
                  </a:lnTo>
                  <a:lnTo>
                    <a:pt x="1092" y="1622"/>
                  </a:lnTo>
                  <a:lnTo>
                    <a:pt x="1088" y="1632"/>
                  </a:lnTo>
                  <a:lnTo>
                    <a:pt x="1082" y="1640"/>
                  </a:lnTo>
                  <a:lnTo>
                    <a:pt x="1076" y="1650"/>
                  </a:lnTo>
                  <a:lnTo>
                    <a:pt x="1066" y="1658"/>
                  </a:lnTo>
                  <a:lnTo>
                    <a:pt x="1066" y="1658"/>
                  </a:lnTo>
                  <a:lnTo>
                    <a:pt x="1056" y="1664"/>
                  </a:lnTo>
                  <a:lnTo>
                    <a:pt x="1046" y="1674"/>
                  </a:lnTo>
                  <a:lnTo>
                    <a:pt x="1038" y="1684"/>
                  </a:lnTo>
                  <a:lnTo>
                    <a:pt x="1030" y="1696"/>
                  </a:lnTo>
                  <a:lnTo>
                    <a:pt x="1014" y="1718"/>
                  </a:lnTo>
                  <a:lnTo>
                    <a:pt x="1004" y="1728"/>
                  </a:lnTo>
                  <a:lnTo>
                    <a:pt x="994" y="1736"/>
                  </a:lnTo>
                  <a:lnTo>
                    <a:pt x="994" y="1736"/>
                  </a:lnTo>
                  <a:lnTo>
                    <a:pt x="990" y="1748"/>
                  </a:lnTo>
                  <a:lnTo>
                    <a:pt x="988" y="1760"/>
                  </a:lnTo>
                  <a:lnTo>
                    <a:pt x="988" y="1790"/>
                  </a:lnTo>
                  <a:lnTo>
                    <a:pt x="988" y="1790"/>
                  </a:lnTo>
                  <a:lnTo>
                    <a:pt x="988" y="1798"/>
                  </a:lnTo>
                  <a:lnTo>
                    <a:pt x="988" y="1812"/>
                  </a:lnTo>
                  <a:lnTo>
                    <a:pt x="982" y="1836"/>
                  </a:lnTo>
                  <a:lnTo>
                    <a:pt x="982" y="1836"/>
                  </a:lnTo>
                  <a:lnTo>
                    <a:pt x="976" y="1840"/>
                  </a:lnTo>
                  <a:lnTo>
                    <a:pt x="976" y="1840"/>
                  </a:lnTo>
                  <a:lnTo>
                    <a:pt x="946" y="1838"/>
                  </a:lnTo>
                  <a:lnTo>
                    <a:pt x="920" y="1834"/>
                  </a:lnTo>
                  <a:lnTo>
                    <a:pt x="870" y="1826"/>
                  </a:lnTo>
                  <a:lnTo>
                    <a:pt x="870" y="1826"/>
                  </a:lnTo>
                  <a:lnTo>
                    <a:pt x="838" y="1810"/>
                  </a:lnTo>
                  <a:lnTo>
                    <a:pt x="838" y="1810"/>
                  </a:lnTo>
                  <a:lnTo>
                    <a:pt x="820" y="1790"/>
                  </a:lnTo>
                  <a:lnTo>
                    <a:pt x="820" y="1790"/>
                  </a:lnTo>
                  <a:lnTo>
                    <a:pt x="784" y="1782"/>
                  </a:lnTo>
                  <a:lnTo>
                    <a:pt x="784" y="1782"/>
                  </a:lnTo>
                  <a:lnTo>
                    <a:pt x="784" y="1752"/>
                  </a:lnTo>
                  <a:lnTo>
                    <a:pt x="784" y="1752"/>
                  </a:lnTo>
                  <a:lnTo>
                    <a:pt x="796" y="1734"/>
                  </a:lnTo>
                  <a:lnTo>
                    <a:pt x="808" y="1716"/>
                  </a:lnTo>
                  <a:lnTo>
                    <a:pt x="816" y="1696"/>
                  </a:lnTo>
                  <a:lnTo>
                    <a:pt x="818" y="1686"/>
                  </a:lnTo>
                  <a:lnTo>
                    <a:pt x="818" y="1676"/>
                  </a:lnTo>
                  <a:lnTo>
                    <a:pt x="818" y="1676"/>
                  </a:lnTo>
                  <a:lnTo>
                    <a:pt x="814" y="1666"/>
                  </a:lnTo>
                  <a:lnTo>
                    <a:pt x="810" y="1660"/>
                  </a:lnTo>
                  <a:lnTo>
                    <a:pt x="804" y="1656"/>
                  </a:lnTo>
                  <a:lnTo>
                    <a:pt x="798" y="1652"/>
                  </a:lnTo>
                  <a:lnTo>
                    <a:pt x="784" y="1652"/>
                  </a:lnTo>
                  <a:lnTo>
                    <a:pt x="772" y="1652"/>
                  </a:lnTo>
                  <a:lnTo>
                    <a:pt x="772" y="1652"/>
                  </a:lnTo>
                  <a:lnTo>
                    <a:pt x="764" y="1656"/>
                  </a:lnTo>
                  <a:lnTo>
                    <a:pt x="758" y="1660"/>
                  </a:lnTo>
                  <a:lnTo>
                    <a:pt x="758" y="1660"/>
                  </a:lnTo>
                  <a:lnTo>
                    <a:pt x="740" y="1662"/>
                  </a:lnTo>
                  <a:lnTo>
                    <a:pt x="734" y="1664"/>
                  </a:lnTo>
                  <a:lnTo>
                    <a:pt x="732" y="1668"/>
                  </a:lnTo>
                  <a:lnTo>
                    <a:pt x="732" y="1678"/>
                  </a:lnTo>
                  <a:lnTo>
                    <a:pt x="730" y="1700"/>
                  </a:lnTo>
                  <a:lnTo>
                    <a:pt x="730" y="1700"/>
                  </a:lnTo>
                  <a:lnTo>
                    <a:pt x="722" y="1708"/>
                  </a:lnTo>
                  <a:lnTo>
                    <a:pt x="718" y="1720"/>
                  </a:lnTo>
                  <a:lnTo>
                    <a:pt x="718" y="1720"/>
                  </a:lnTo>
                  <a:lnTo>
                    <a:pt x="698" y="1756"/>
                  </a:lnTo>
                  <a:lnTo>
                    <a:pt x="698" y="1756"/>
                  </a:lnTo>
                  <a:lnTo>
                    <a:pt x="700" y="1796"/>
                  </a:lnTo>
                  <a:lnTo>
                    <a:pt x="700" y="1796"/>
                  </a:lnTo>
                  <a:lnTo>
                    <a:pt x="688" y="1810"/>
                  </a:lnTo>
                  <a:lnTo>
                    <a:pt x="688" y="1810"/>
                  </a:lnTo>
                  <a:lnTo>
                    <a:pt x="672" y="1814"/>
                  </a:lnTo>
                  <a:lnTo>
                    <a:pt x="662" y="1816"/>
                  </a:lnTo>
                  <a:lnTo>
                    <a:pt x="654" y="1822"/>
                  </a:lnTo>
                  <a:lnTo>
                    <a:pt x="644" y="1830"/>
                  </a:lnTo>
                  <a:lnTo>
                    <a:pt x="644" y="1830"/>
                  </a:lnTo>
                  <a:lnTo>
                    <a:pt x="618" y="1836"/>
                  </a:lnTo>
                  <a:lnTo>
                    <a:pt x="590" y="1842"/>
                  </a:lnTo>
                  <a:lnTo>
                    <a:pt x="590" y="1842"/>
                  </a:lnTo>
                  <a:lnTo>
                    <a:pt x="580" y="1850"/>
                  </a:lnTo>
                  <a:lnTo>
                    <a:pt x="572" y="1856"/>
                  </a:lnTo>
                  <a:lnTo>
                    <a:pt x="566" y="1864"/>
                  </a:lnTo>
                  <a:lnTo>
                    <a:pt x="556" y="1868"/>
                  </a:lnTo>
                  <a:lnTo>
                    <a:pt x="556" y="1868"/>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8" name="Freeform 35">
              <a:extLst>
                <a:ext uri="{FF2B5EF4-FFF2-40B4-BE49-F238E27FC236}">
                  <a16:creationId xmlns:a16="http://schemas.microsoft.com/office/drawing/2014/main" id="{BF8CBBA4-0E86-3147-99F8-7A0961FF2027}"/>
                </a:ext>
              </a:extLst>
            </p:cNvPr>
            <p:cNvSpPr>
              <a:spLocks/>
            </p:cNvSpPr>
            <p:nvPr/>
          </p:nvSpPr>
          <p:spPr bwMode="auto">
            <a:xfrm>
              <a:off x="3428206" y="2499988"/>
              <a:ext cx="210005" cy="238971"/>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2" h="264">
                  <a:moveTo>
                    <a:pt x="196" y="264"/>
                  </a:moveTo>
                  <a:lnTo>
                    <a:pt x="196" y="264"/>
                  </a:lnTo>
                  <a:lnTo>
                    <a:pt x="182" y="256"/>
                  </a:lnTo>
                  <a:lnTo>
                    <a:pt x="170" y="248"/>
                  </a:lnTo>
                  <a:lnTo>
                    <a:pt x="158" y="238"/>
                  </a:lnTo>
                  <a:lnTo>
                    <a:pt x="158" y="238"/>
                  </a:lnTo>
                  <a:lnTo>
                    <a:pt x="152" y="228"/>
                  </a:lnTo>
                  <a:lnTo>
                    <a:pt x="148" y="218"/>
                  </a:lnTo>
                  <a:lnTo>
                    <a:pt x="146" y="202"/>
                  </a:lnTo>
                  <a:lnTo>
                    <a:pt x="144" y="186"/>
                  </a:lnTo>
                  <a:lnTo>
                    <a:pt x="142" y="182"/>
                  </a:lnTo>
                  <a:lnTo>
                    <a:pt x="140" y="178"/>
                  </a:lnTo>
                  <a:lnTo>
                    <a:pt x="140" y="178"/>
                  </a:lnTo>
                  <a:lnTo>
                    <a:pt x="136" y="166"/>
                  </a:lnTo>
                  <a:lnTo>
                    <a:pt x="136" y="166"/>
                  </a:lnTo>
                  <a:lnTo>
                    <a:pt x="116" y="148"/>
                  </a:lnTo>
                  <a:lnTo>
                    <a:pt x="108" y="144"/>
                  </a:lnTo>
                  <a:lnTo>
                    <a:pt x="100" y="140"/>
                  </a:lnTo>
                  <a:lnTo>
                    <a:pt x="92" y="138"/>
                  </a:lnTo>
                  <a:lnTo>
                    <a:pt x="82" y="140"/>
                  </a:lnTo>
                  <a:lnTo>
                    <a:pt x="62" y="144"/>
                  </a:lnTo>
                  <a:lnTo>
                    <a:pt x="62" y="144"/>
                  </a:lnTo>
                  <a:lnTo>
                    <a:pt x="56" y="152"/>
                  </a:lnTo>
                  <a:lnTo>
                    <a:pt x="50" y="158"/>
                  </a:lnTo>
                  <a:lnTo>
                    <a:pt x="50" y="158"/>
                  </a:lnTo>
                  <a:lnTo>
                    <a:pt x="0" y="160"/>
                  </a:lnTo>
                  <a:lnTo>
                    <a:pt x="0" y="160"/>
                  </a:lnTo>
                  <a:lnTo>
                    <a:pt x="0" y="146"/>
                  </a:lnTo>
                  <a:lnTo>
                    <a:pt x="2" y="134"/>
                  </a:lnTo>
                  <a:lnTo>
                    <a:pt x="2" y="130"/>
                  </a:lnTo>
                  <a:lnTo>
                    <a:pt x="6" y="126"/>
                  </a:lnTo>
                  <a:lnTo>
                    <a:pt x="10" y="124"/>
                  </a:lnTo>
                  <a:lnTo>
                    <a:pt x="18" y="122"/>
                  </a:lnTo>
                  <a:lnTo>
                    <a:pt x="18" y="122"/>
                  </a:lnTo>
                  <a:lnTo>
                    <a:pt x="40" y="104"/>
                  </a:lnTo>
                  <a:lnTo>
                    <a:pt x="40" y="104"/>
                  </a:lnTo>
                  <a:lnTo>
                    <a:pt x="42" y="96"/>
                  </a:lnTo>
                  <a:lnTo>
                    <a:pt x="44" y="88"/>
                  </a:lnTo>
                  <a:lnTo>
                    <a:pt x="44" y="82"/>
                  </a:lnTo>
                  <a:lnTo>
                    <a:pt x="42" y="76"/>
                  </a:lnTo>
                  <a:lnTo>
                    <a:pt x="36" y="66"/>
                  </a:lnTo>
                  <a:lnTo>
                    <a:pt x="34" y="60"/>
                  </a:lnTo>
                  <a:lnTo>
                    <a:pt x="34" y="56"/>
                  </a:lnTo>
                  <a:lnTo>
                    <a:pt x="34" y="56"/>
                  </a:lnTo>
                  <a:lnTo>
                    <a:pt x="58" y="42"/>
                  </a:lnTo>
                  <a:lnTo>
                    <a:pt x="70" y="32"/>
                  </a:lnTo>
                  <a:lnTo>
                    <a:pt x="82" y="22"/>
                  </a:lnTo>
                  <a:lnTo>
                    <a:pt x="82" y="22"/>
                  </a:lnTo>
                  <a:lnTo>
                    <a:pt x="84" y="12"/>
                  </a:lnTo>
                  <a:lnTo>
                    <a:pt x="86" y="6"/>
                  </a:lnTo>
                  <a:lnTo>
                    <a:pt x="90" y="2"/>
                  </a:lnTo>
                  <a:lnTo>
                    <a:pt x="100" y="0"/>
                  </a:lnTo>
                  <a:lnTo>
                    <a:pt x="100" y="0"/>
                  </a:lnTo>
                  <a:lnTo>
                    <a:pt x="118" y="16"/>
                  </a:lnTo>
                  <a:lnTo>
                    <a:pt x="118" y="16"/>
                  </a:lnTo>
                  <a:lnTo>
                    <a:pt x="154" y="20"/>
                  </a:lnTo>
                  <a:lnTo>
                    <a:pt x="154" y="20"/>
                  </a:lnTo>
                  <a:lnTo>
                    <a:pt x="150" y="32"/>
                  </a:lnTo>
                  <a:lnTo>
                    <a:pt x="148" y="52"/>
                  </a:lnTo>
                  <a:lnTo>
                    <a:pt x="150" y="74"/>
                  </a:lnTo>
                  <a:lnTo>
                    <a:pt x="152" y="84"/>
                  </a:lnTo>
                  <a:lnTo>
                    <a:pt x="156" y="94"/>
                  </a:lnTo>
                  <a:lnTo>
                    <a:pt x="156" y="94"/>
                  </a:lnTo>
                  <a:lnTo>
                    <a:pt x="174" y="96"/>
                  </a:lnTo>
                  <a:lnTo>
                    <a:pt x="174" y="96"/>
                  </a:lnTo>
                  <a:lnTo>
                    <a:pt x="186" y="104"/>
                  </a:lnTo>
                  <a:lnTo>
                    <a:pt x="186" y="104"/>
                  </a:lnTo>
                  <a:lnTo>
                    <a:pt x="184" y="124"/>
                  </a:lnTo>
                  <a:lnTo>
                    <a:pt x="184" y="132"/>
                  </a:lnTo>
                  <a:lnTo>
                    <a:pt x="186" y="140"/>
                  </a:lnTo>
                  <a:lnTo>
                    <a:pt x="188" y="146"/>
                  </a:lnTo>
                  <a:lnTo>
                    <a:pt x="194" y="154"/>
                  </a:lnTo>
                  <a:lnTo>
                    <a:pt x="200" y="162"/>
                  </a:lnTo>
                  <a:lnTo>
                    <a:pt x="212" y="170"/>
                  </a:lnTo>
                  <a:lnTo>
                    <a:pt x="212" y="170"/>
                  </a:lnTo>
                  <a:lnTo>
                    <a:pt x="232" y="196"/>
                  </a:lnTo>
                  <a:lnTo>
                    <a:pt x="232" y="196"/>
                  </a:lnTo>
                  <a:lnTo>
                    <a:pt x="208" y="208"/>
                  </a:lnTo>
                  <a:lnTo>
                    <a:pt x="200" y="214"/>
                  </a:lnTo>
                  <a:lnTo>
                    <a:pt x="194" y="224"/>
                  </a:lnTo>
                  <a:lnTo>
                    <a:pt x="194" y="224"/>
                  </a:lnTo>
                  <a:lnTo>
                    <a:pt x="196" y="264"/>
                  </a:lnTo>
                  <a:lnTo>
                    <a:pt x="196" y="264"/>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39" name="Freeform 36">
              <a:extLst>
                <a:ext uri="{FF2B5EF4-FFF2-40B4-BE49-F238E27FC236}">
                  <a16:creationId xmlns:a16="http://schemas.microsoft.com/office/drawing/2014/main" id="{7678A685-8BD4-2B4C-8606-AE387FDB5D9F}"/>
                </a:ext>
              </a:extLst>
            </p:cNvPr>
            <p:cNvSpPr>
              <a:spLocks/>
            </p:cNvSpPr>
            <p:nvPr/>
          </p:nvSpPr>
          <p:spPr bwMode="auto">
            <a:xfrm>
              <a:off x="3690712" y="2181360"/>
              <a:ext cx="532254" cy="501478"/>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8" h="554">
                  <a:moveTo>
                    <a:pt x="236" y="554"/>
                  </a:moveTo>
                  <a:lnTo>
                    <a:pt x="236" y="554"/>
                  </a:lnTo>
                  <a:lnTo>
                    <a:pt x="234" y="550"/>
                  </a:lnTo>
                  <a:lnTo>
                    <a:pt x="234" y="550"/>
                  </a:lnTo>
                  <a:lnTo>
                    <a:pt x="240" y="536"/>
                  </a:lnTo>
                  <a:lnTo>
                    <a:pt x="248" y="530"/>
                  </a:lnTo>
                  <a:lnTo>
                    <a:pt x="254" y="524"/>
                  </a:lnTo>
                  <a:lnTo>
                    <a:pt x="264" y="516"/>
                  </a:lnTo>
                  <a:lnTo>
                    <a:pt x="264" y="516"/>
                  </a:lnTo>
                  <a:lnTo>
                    <a:pt x="274" y="496"/>
                  </a:lnTo>
                  <a:lnTo>
                    <a:pt x="274" y="496"/>
                  </a:lnTo>
                  <a:lnTo>
                    <a:pt x="274" y="480"/>
                  </a:lnTo>
                  <a:lnTo>
                    <a:pt x="274" y="480"/>
                  </a:lnTo>
                  <a:lnTo>
                    <a:pt x="252" y="468"/>
                  </a:lnTo>
                  <a:lnTo>
                    <a:pt x="252" y="468"/>
                  </a:lnTo>
                  <a:lnTo>
                    <a:pt x="250" y="456"/>
                  </a:lnTo>
                  <a:lnTo>
                    <a:pt x="250" y="446"/>
                  </a:lnTo>
                  <a:lnTo>
                    <a:pt x="252" y="438"/>
                  </a:lnTo>
                  <a:lnTo>
                    <a:pt x="256" y="430"/>
                  </a:lnTo>
                  <a:lnTo>
                    <a:pt x="266" y="416"/>
                  </a:lnTo>
                  <a:lnTo>
                    <a:pt x="280" y="404"/>
                  </a:lnTo>
                  <a:lnTo>
                    <a:pt x="280" y="404"/>
                  </a:lnTo>
                  <a:lnTo>
                    <a:pt x="284" y="396"/>
                  </a:lnTo>
                  <a:lnTo>
                    <a:pt x="288" y="388"/>
                  </a:lnTo>
                  <a:lnTo>
                    <a:pt x="290" y="370"/>
                  </a:lnTo>
                  <a:lnTo>
                    <a:pt x="290" y="356"/>
                  </a:lnTo>
                  <a:lnTo>
                    <a:pt x="290" y="342"/>
                  </a:lnTo>
                  <a:lnTo>
                    <a:pt x="290" y="342"/>
                  </a:lnTo>
                  <a:lnTo>
                    <a:pt x="252" y="300"/>
                  </a:lnTo>
                  <a:lnTo>
                    <a:pt x="252" y="300"/>
                  </a:lnTo>
                  <a:lnTo>
                    <a:pt x="234" y="298"/>
                  </a:lnTo>
                  <a:lnTo>
                    <a:pt x="234" y="298"/>
                  </a:lnTo>
                  <a:lnTo>
                    <a:pt x="200" y="304"/>
                  </a:lnTo>
                  <a:lnTo>
                    <a:pt x="200" y="304"/>
                  </a:lnTo>
                  <a:lnTo>
                    <a:pt x="186" y="316"/>
                  </a:lnTo>
                  <a:lnTo>
                    <a:pt x="174" y="330"/>
                  </a:lnTo>
                  <a:lnTo>
                    <a:pt x="148" y="360"/>
                  </a:lnTo>
                  <a:lnTo>
                    <a:pt x="148" y="360"/>
                  </a:lnTo>
                  <a:lnTo>
                    <a:pt x="130" y="390"/>
                  </a:lnTo>
                  <a:lnTo>
                    <a:pt x="120" y="404"/>
                  </a:lnTo>
                  <a:lnTo>
                    <a:pt x="110" y="416"/>
                  </a:lnTo>
                  <a:lnTo>
                    <a:pt x="110" y="416"/>
                  </a:lnTo>
                  <a:lnTo>
                    <a:pt x="70" y="390"/>
                  </a:lnTo>
                  <a:lnTo>
                    <a:pt x="52" y="376"/>
                  </a:lnTo>
                  <a:lnTo>
                    <a:pt x="36" y="364"/>
                  </a:lnTo>
                  <a:lnTo>
                    <a:pt x="36" y="364"/>
                  </a:lnTo>
                  <a:lnTo>
                    <a:pt x="22" y="362"/>
                  </a:lnTo>
                  <a:lnTo>
                    <a:pt x="12" y="358"/>
                  </a:lnTo>
                  <a:lnTo>
                    <a:pt x="6" y="352"/>
                  </a:lnTo>
                  <a:lnTo>
                    <a:pt x="0" y="348"/>
                  </a:lnTo>
                  <a:lnTo>
                    <a:pt x="0" y="348"/>
                  </a:lnTo>
                  <a:lnTo>
                    <a:pt x="0" y="334"/>
                  </a:lnTo>
                  <a:lnTo>
                    <a:pt x="2" y="326"/>
                  </a:lnTo>
                  <a:lnTo>
                    <a:pt x="4" y="324"/>
                  </a:lnTo>
                  <a:lnTo>
                    <a:pt x="6" y="322"/>
                  </a:lnTo>
                  <a:lnTo>
                    <a:pt x="18" y="320"/>
                  </a:lnTo>
                  <a:lnTo>
                    <a:pt x="18" y="320"/>
                  </a:lnTo>
                  <a:lnTo>
                    <a:pt x="28" y="306"/>
                  </a:lnTo>
                  <a:lnTo>
                    <a:pt x="40" y="292"/>
                  </a:lnTo>
                  <a:lnTo>
                    <a:pt x="40" y="292"/>
                  </a:lnTo>
                  <a:lnTo>
                    <a:pt x="38" y="240"/>
                  </a:lnTo>
                  <a:lnTo>
                    <a:pt x="38" y="240"/>
                  </a:lnTo>
                  <a:lnTo>
                    <a:pt x="34" y="238"/>
                  </a:lnTo>
                  <a:lnTo>
                    <a:pt x="34" y="238"/>
                  </a:lnTo>
                  <a:lnTo>
                    <a:pt x="28" y="228"/>
                  </a:lnTo>
                  <a:lnTo>
                    <a:pt x="28" y="228"/>
                  </a:lnTo>
                  <a:lnTo>
                    <a:pt x="20" y="206"/>
                  </a:lnTo>
                  <a:lnTo>
                    <a:pt x="20" y="206"/>
                  </a:lnTo>
                  <a:lnTo>
                    <a:pt x="20" y="186"/>
                  </a:lnTo>
                  <a:lnTo>
                    <a:pt x="22" y="178"/>
                  </a:lnTo>
                  <a:lnTo>
                    <a:pt x="26" y="172"/>
                  </a:lnTo>
                  <a:lnTo>
                    <a:pt x="26" y="172"/>
                  </a:lnTo>
                  <a:lnTo>
                    <a:pt x="34" y="176"/>
                  </a:lnTo>
                  <a:lnTo>
                    <a:pt x="40" y="180"/>
                  </a:lnTo>
                  <a:lnTo>
                    <a:pt x="44" y="190"/>
                  </a:lnTo>
                  <a:lnTo>
                    <a:pt x="48" y="202"/>
                  </a:lnTo>
                  <a:lnTo>
                    <a:pt x="48" y="202"/>
                  </a:lnTo>
                  <a:lnTo>
                    <a:pt x="58" y="210"/>
                  </a:lnTo>
                  <a:lnTo>
                    <a:pt x="68" y="218"/>
                  </a:lnTo>
                  <a:lnTo>
                    <a:pt x="74" y="222"/>
                  </a:lnTo>
                  <a:lnTo>
                    <a:pt x="80" y="224"/>
                  </a:lnTo>
                  <a:lnTo>
                    <a:pt x="88" y="224"/>
                  </a:lnTo>
                  <a:lnTo>
                    <a:pt x="100" y="222"/>
                  </a:lnTo>
                  <a:lnTo>
                    <a:pt x="100" y="222"/>
                  </a:lnTo>
                  <a:lnTo>
                    <a:pt x="118" y="204"/>
                  </a:lnTo>
                  <a:lnTo>
                    <a:pt x="118" y="204"/>
                  </a:lnTo>
                  <a:lnTo>
                    <a:pt x="142" y="186"/>
                  </a:lnTo>
                  <a:lnTo>
                    <a:pt x="168" y="166"/>
                  </a:lnTo>
                  <a:lnTo>
                    <a:pt x="192" y="146"/>
                  </a:lnTo>
                  <a:lnTo>
                    <a:pt x="216" y="128"/>
                  </a:lnTo>
                  <a:lnTo>
                    <a:pt x="216" y="128"/>
                  </a:lnTo>
                  <a:lnTo>
                    <a:pt x="226" y="116"/>
                  </a:lnTo>
                  <a:lnTo>
                    <a:pt x="232" y="104"/>
                  </a:lnTo>
                  <a:lnTo>
                    <a:pt x="244" y="82"/>
                  </a:lnTo>
                  <a:lnTo>
                    <a:pt x="244" y="82"/>
                  </a:lnTo>
                  <a:lnTo>
                    <a:pt x="262" y="76"/>
                  </a:lnTo>
                  <a:lnTo>
                    <a:pt x="278" y="72"/>
                  </a:lnTo>
                  <a:lnTo>
                    <a:pt x="284" y="72"/>
                  </a:lnTo>
                  <a:lnTo>
                    <a:pt x="292" y="74"/>
                  </a:lnTo>
                  <a:lnTo>
                    <a:pt x="302" y="78"/>
                  </a:lnTo>
                  <a:lnTo>
                    <a:pt x="312" y="84"/>
                  </a:lnTo>
                  <a:lnTo>
                    <a:pt x="312" y="84"/>
                  </a:lnTo>
                  <a:lnTo>
                    <a:pt x="332" y="84"/>
                  </a:lnTo>
                  <a:lnTo>
                    <a:pt x="332" y="84"/>
                  </a:lnTo>
                  <a:lnTo>
                    <a:pt x="348" y="66"/>
                  </a:lnTo>
                  <a:lnTo>
                    <a:pt x="348" y="66"/>
                  </a:lnTo>
                  <a:lnTo>
                    <a:pt x="348" y="16"/>
                  </a:lnTo>
                  <a:lnTo>
                    <a:pt x="348" y="16"/>
                  </a:lnTo>
                  <a:lnTo>
                    <a:pt x="354" y="0"/>
                  </a:lnTo>
                  <a:lnTo>
                    <a:pt x="354" y="0"/>
                  </a:lnTo>
                  <a:lnTo>
                    <a:pt x="362" y="2"/>
                  </a:lnTo>
                  <a:lnTo>
                    <a:pt x="374" y="8"/>
                  </a:lnTo>
                  <a:lnTo>
                    <a:pt x="384" y="18"/>
                  </a:lnTo>
                  <a:lnTo>
                    <a:pt x="396" y="32"/>
                  </a:lnTo>
                  <a:lnTo>
                    <a:pt x="396" y="32"/>
                  </a:lnTo>
                  <a:lnTo>
                    <a:pt x="408" y="42"/>
                  </a:lnTo>
                  <a:lnTo>
                    <a:pt x="418" y="46"/>
                  </a:lnTo>
                  <a:lnTo>
                    <a:pt x="432" y="48"/>
                  </a:lnTo>
                  <a:lnTo>
                    <a:pt x="432" y="48"/>
                  </a:lnTo>
                  <a:lnTo>
                    <a:pt x="436" y="44"/>
                  </a:lnTo>
                  <a:lnTo>
                    <a:pt x="438" y="36"/>
                  </a:lnTo>
                  <a:lnTo>
                    <a:pt x="440" y="28"/>
                  </a:lnTo>
                  <a:lnTo>
                    <a:pt x="440" y="28"/>
                  </a:lnTo>
                  <a:lnTo>
                    <a:pt x="450" y="16"/>
                  </a:lnTo>
                  <a:lnTo>
                    <a:pt x="450" y="16"/>
                  </a:lnTo>
                  <a:lnTo>
                    <a:pt x="458" y="24"/>
                  </a:lnTo>
                  <a:lnTo>
                    <a:pt x="458" y="24"/>
                  </a:lnTo>
                  <a:lnTo>
                    <a:pt x="460" y="62"/>
                  </a:lnTo>
                  <a:lnTo>
                    <a:pt x="460" y="62"/>
                  </a:lnTo>
                  <a:lnTo>
                    <a:pt x="472" y="76"/>
                  </a:lnTo>
                  <a:lnTo>
                    <a:pt x="484" y="92"/>
                  </a:lnTo>
                  <a:lnTo>
                    <a:pt x="498" y="110"/>
                  </a:lnTo>
                  <a:lnTo>
                    <a:pt x="516" y="128"/>
                  </a:lnTo>
                  <a:lnTo>
                    <a:pt x="516" y="128"/>
                  </a:lnTo>
                  <a:lnTo>
                    <a:pt x="516" y="178"/>
                  </a:lnTo>
                  <a:lnTo>
                    <a:pt x="516" y="178"/>
                  </a:lnTo>
                  <a:lnTo>
                    <a:pt x="530" y="196"/>
                  </a:lnTo>
                  <a:lnTo>
                    <a:pt x="530" y="196"/>
                  </a:lnTo>
                  <a:lnTo>
                    <a:pt x="564" y="220"/>
                  </a:lnTo>
                  <a:lnTo>
                    <a:pt x="564" y="220"/>
                  </a:lnTo>
                  <a:lnTo>
                    <a:pt x="588" y="236"/>
                  </a:lnTo>
                  <a:lnTo>
                    <a:pt x="588" y="236"/>
                  </a:lnTo>
                  <a:lnTo>
                    <a:pt x="586" y="242"/>
                  </a:lnTo>
                  <a:lnTo>
                    <a:pt x="580" y="250"/>
                  </a:lnTo>
                  <a:lnTo>
                    <a:pt x="558" y="266"/>
                  </a:lnTo>
                  <a:lnTo>
                    <a:pt x="534" y="282"/>
                  </a:lnTo>
                  <a:lnTo>
                    <a:pt x="520" y="292"/>
                  </a:lnTo>
                  <a:lnTo>
                    <a:pt x="520" y="292"/>
                  </a:lnTo>
                  <a:lnTo>
                    <a:pt x="502" y="310"/>
                  </a:lnTo>
                  <a:lnTo>
                    <a:pt x="502" y="310"/>
                  </a:lnTo>
                  <a:lnTo>
                    <a:pt x="486" y="328"/>
                  </a:lnTo>
                  <a:lnTo>
                    <a:pt x="472" y="346"/>
                  </a:lnTo>
                  <a:lnTo>
                    <a:pt x="472" y="346"/>
                  </a:lnTo>
                  <a:lnTo>
                    <a:pt x="470" y="354"/>
                  </a:lnTo>
                  <a:lnTo>
                    <a:pt x="468" y="364"/>
                  </a:lnTo>
                  <a:lnTo>
                    <a:pt x="466" y="374"/>
                  </a:lnTo>
                  <a:lnTo>
                    <a:pt x="462" y="384"/>
                  </a:lnTo>
                  <a:lnTo>
                    <a:pt x="462" y="384"/>
                  </a:lnTo>
                  <a:lnTo>
                    <a:pt x="448" y="390"/>
                  </a:lnTo>
                  <a:lnTo>
                    <a:pt x="432" y="398"/>
                  </a:lnTo>
                  <a:lnTo>
                    <a:pt x="432" y="398"/>
                  </a:lnTo>
                  <a:lnTo>
                    <a:pt x="412" y="402"/>
                  </a:lnTo>
                  <a:lnTo>
                    <a:pt x="394" y="408"/>
                  </a:lnTo>
                  <a:lnTo>
                    <a:pt x="378" y="416"/>
                  </a:lnTo>
                  <a:lnTo>
                    <a:pt x="362" y="424"/>
                  </a:lnTo>
                  <a:lnTo>
                    <a:pt x="348" y="434"/>
                  </a:lnTo>
                  <a:lnTo>
                    <a:pt x="336" y="446"/>
                  </a:lnTo>
                  <a:lnTo>
                    <a:pt x="322" y="460"/>
                  </a:lnTo>
                  <a:lnTo>
                    <a:pt x="310" y="476"/>
                  </a:lnTo>
                  <a:lnTo>
                    <a:pt x="310" y="476"/>
                  </a:lnTo>
                  <a:lnTo>
                    <a:pt x="304" y="494"/>
                  </a:lnTo>
                  <a:lnTo>
                    <a:pt x="304" y="494"/>
                  </a:lnTo>
                  <a:lnTo>
                    <a:pt x="296" y="518"/>
                  </a:lnTo>
                  <a:lnTo>
                    <a:pt x="290" y="542"/>
                  </a:lnTo>
                  <a:lnTo>
                    <a:pt x="290" y="542"/>
                  </a:lnTo>
                  <a:lnTo>
                    <a:pt x="260" y="550"/>
                  </a:lnTo>
                  <a:lnTo>
                    <a:pt x="236" y="554"/>
                  </a:lnTo>
                  <a:lnTo>
                    <a:pt x="236" y="554"/>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40" name="Freeform 37">
              <a:extLst>
                <a:ext uri="{FF2B5EF4-FFF2-40B4-BE49-F238E27FC236}">
                  <a16:creationId xmlns:a16="http://schemas.microsoft.com/office/drawing/2014/main" id="{9D441BB8-EDB4-404E-907B-4364F922623B}"/>
                </a:ext>
              </a:extLst>
            </p:cNvPr>
            <p:cNvSpPr>
              <a:spLocks/>
            </p:cNvSpPr>
            <p:nvPr/>
          </p:nvSpPr>
          <p:spPr bwMode="auto">
            <a:xfrm>
              <a:off x="3802956" y="1902559"/>
              <a:ext cx="758554" cy="481564"/>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8" h="532">
                  <a:moveTo>
                    <a:pt x="464" y="532"/>
                  </a:moveTo>
                  <a:lnTo>
                    <a:pt x="464" y="532"/>
                  </a:lnTo>
                  <a:lnTo>
                    <a:pt x="452" y="520"/>
                  </a:lnTo>
                  <a:lnTo>
                    <a:pt x="436" y="508"/>
                  </a:lnTo>
                  <a:lnTo>
                    <a:pt x="410" y="492"/>
                  </a:lnTo>
                  <a:lnTo>
                    <a:pt x="410" y="492"/>
                  </a:lnTo>
                  <a:lnTo>
                    <a:pt x="402" y="482"/>
                  </a:lnTo>
                  <a:lnTo>
                    <a:pt x="402" y="482"/>
                  </a:lnTo>
                  <a:lnTo>
                    <a:pt x="404" y="450"/>
                  </a:lnTo>
                  <a:lnTo>
                    <a:pt x="402" y="438"/>
                  </a:lnTo>
                  <a:lnTo>
                    <a:pt x="398" y="426"/>
                  </a:lnTo>
                  <a:lnTo>
                    <a:pt x="398" y="426"/>
                  </a:lnTo>
                  <a:lnTo>
                    <a:pt x="388" y="416"/>
                  </a:lnTo>
                  <a:lnTo>
                    <a:pt x="382" y="410"/>
                  </a:lnTo>
                  <a:lnTo>
                    <a:pt x="376" y="398"/>
                  </a:lnTo>
                  <a:lnTo>
                    <a:pt x="376" y="398"/>
                  </a:lnTo>
                  <a:lnTo>
                    <a:pt x="348" y="368"/>
                  </a:lnTo>
                  <a:lnTo>
                    <a:pt x="348" y="368"/>
                  </a:lnTo>
                  <a:lnTo>
                    <a:pt x="346" y="366"/>
                  </a:lnTo>
                  <a:lnTo>
                    <a:pt x="346" y="366"/>
                  </a:lnTo>
                  <a:lnTo>
                    <a:pt x="344" y="326"/>
                  </a:lnTo>
                  <a:lnTo>
                    <a:pt x="344" y="326"/>
                  </a:lnTo>
                  <a:lnTo>
                    <a:pt x="336" y="318"/>
                  </a:lnTo>
                  <a:lnTo>
                    <a:pt x="330" y="314"/>
                  </a:lnTo>
                  <a:lnTo>
                    <a:pt x="324" y="314"/>
                  </a:lnTo>
                  <a:lnTo>
                    <a:pt x="318" y="314"/>
                  </a:lnTo>
                  <a:lnTo>
                    <a:pt x="318" y="314"/>
                  </a:lnTo>
                  <a:lnTo>
                    <a:pt x="312" y="322"/>
                  </a:lnTo>
                  <a:lnTo>
                    <a:pt x="308" y="328"/>
                  </a:lnTo>
                  <a:lnTo>
                    <a:pt x="300" y="346"/>
                  </a:lnTo>
                  <a:lnTo>
                    <a:pt x="300" y="346"/>
                  </a:lnTo>
                  <a:lnTo>
                    <a:pt x="296" y="346"/>
                  </a:lnTo>
                  <a:lnTo>
                    <a:pt x="296" y="346"/>
                  </a:lnTo>
                  <a:lnTo>
                    <a:pt x="270" y="320"/>
                  </a:lnTo>
                  <a:lnTo>
                    <a:pt x="258" y="308"/>
                  </a:lnTo>
                  <a:lnTo>
                    <a:pt x="246" y="300"/>
                  </a:lnTo>
                  <a:lnTo>
                    <a:pt x="246" y="300"/>
                  </a:lnTo>
                  <a:lnTo>
                    <a:pt x="228" y="296"/>
                  </a:lnTo>
                  <a:lnTo>
                    <a:pt x="216" y="292"/>
                  </a:lnTo>
                  <a:lnTo>
                    <a:pt x="206" y="288"/>
                  </a:lnTo>
                  <a:lnTo>
                    <a:pt x="200" y="280"/>
                  </a:lnTo>
                  <a:lnTo>
                    <a:pt x="194" y="274"/>
                  </a:lnTo>
                  <a:lnTo>
                    <a:pt x="192" y="264"/>
                  </a:lnTo>
                  <a:lnTo>
                    <a:pt x="186" y="240"/>
                  </a:lnTo>
                  <a:lnTo>
                    <a:pt x="186" y="240"/>
                  </a:lnTo>
                  <a:lnTo>
                    <a:pt x="180" y="224"/>
                  </a:lnTo>
                  <a:lnTo>
                    <a:pt x="170" y="210"/>
                  </a:lnTo>
                  <a:lnTo>
                    <a:pt x="156" y="190"/>
                  </a:lnTo>
                  <a:lnTo>
                    <a:pt x="156" y="190"/>
                  </a:lnTo>
                  <a:lnTo>
                    <a:pt x="152" y="174"/>
                  </a:lnTo>
                  <a:lnTo>
                    <a:pt x="152" y="174"/>
                  </a:lnTo>
                  <a:lnTo>
                    <a:pt x="144" y="172"/>
                  </a:lnTo>
                  <a:lnTo>
                    <a:pt x="144" y="172"/>
                  </a:lnTo>
                  <a:lnTo>
                    <a:pt x="112" y="200"/>
                  </a:lnTo>
                  <a:lnTo>
                    <a:pt x="112" y="200"/>
                  </a:lnTo>
                  <a:lnTo>
                    <a:pt x="98" y="226"/>
                  </a:lnTo>
                  <a:lnTo>
                    <a:pt x="98" y="226"/>
                  </a:lnTo>
                  <a:lnTo>
                    <a:pt x="90" y="220"/>
                  </a:lnTo>
                  <a:lnTo>
                    <a:pt x="86" y="214"/>
                  </a:lnTo>
                  <a:lnTo>
                    <a:pt x="80" y="200"/>
                  </a:lnTo>
                  <a:lnTo>
                    <a:pt x="76" y="186"/>
                  </a:lnTo>
                  <a:lnTo>
                    <a:pt x="74" y="182"/>
                  </a:lnTo>
                  <a:lnTo>
                    <a:pt x="72" y="178"/>
                  </a:lnTo>
                  <a:lnTo>
                    <a:pt x="72" y="178"/>
                  </a:lnTo>
                  <a:lnTo>
                    <a:pt x="60" y="152"/>
                  </a:lnTo>
                  <a:lnTo>
                    <a:pt x="60" y="152"/>
                  </a:lnTo>
                  <a:lnTo>
                    <a:pt x="60" y="116"/>
                  </a:lnTo>
                  <a:lnTo>
                    <a:pt x="60" y="116"/>
                  </a:lnTo>
                  <a:lnTo>
                    <a:pt x="48" y="100"/>
                  </a:lnTo>
                  <a:lnTo>
                    <a:pt x="36" y="88"/>
                  </a:lnTo>
                  <a:lnTo>
                    <a:pt x="12" y="68"/>
                  </a:lnTo>
                  <a:lnTo>
                    <a:pt x="12" y="68"/>
                  </a:lnTo>
                  <a:lnTo>
                    <a:pt x="6" y="66"/>
                  </a:lnTo>
                  <a:lnTo>
                    <a:pt x="2" y="64"/>
                  </a:lnTo>
                  <a:lnTo>
                    <a:pt x="0" y="58"/>
                  </a:lnTo>
                  <a:lnTo>
                    <a:pt x="0" y="52"/>
                  </a:lnTo>
                  <a:lnTo>
                    <a:pt x="4" y="38"/>
                  </a:lnTo>
                  <a:lnTo>
                    <a:pt x="8" y="32"/>
                  </a:lnTo>
                  <a:lnTo>
                    <a:pt x="8" y="32"/>
                  </a:lnTo>
                  <a:lnTo>
                    <a:pt x="14" y="30"/>
                  </a:lnTo>
                  <a:lnTo>
                    <a:pt x="14" y="30"/>
                  </a:lnTo>
                  <a:lnTo>
                    <a:pt x="28" y="40"/>
                  </a:lnTo>
                  <a:lnTo>
                    <a:pt x="42" y="50"/>
                  </a:lnTo>
                  <a:lnTo>
                    <a:pt x="58" y="56"/>
                  </a:lnTo>
                  <a:lnTo>
                    <a:pt x="68" y="60"/>
                  </a:lnTo>
                  <a:lnTo>
                    <a:pt x="78" y="60"/>
                  </a:lnTo>
                  <a:lnTo>
                    <a:pt x="78" y="60"/>
                  </a:lnTo>
                  <a:lnTo>
                    <a:pt x="88" y="52"/>
                  </a:lnTo>
                  <a:lnTo>
                    <a:pt x="98" y="42"/>
                  </a:lnTo>
                  <a:lnTo>
                    <a:pt x="108" y="32"/>
                  </a:lnTo>
                  <a:lnTo>
                    <a:pt x="118" y="24"/>
                  </a:lnTo>
                  <a:lnTo>
                    <a:pt x="118" y="24"/>
                  </a:lnTo>
                  <a:lnTo>
                    <a:pt x="128" y="8"/>
                  </a:lnTo>
                  <a:lnTo>
                    <a:pt x="134" y="4"/>
                  </a:lnTo>
                  <a:lnTo>
                    <a:pt x="138" y="0"/>
                  </a:lnTo>
                  <a:lnTo>
                    <a:pt x="144" y="0"/>
                  </a:lnTo>
                  <a:lnTo>
                    <a:pt x="152" y="4"/>
                  </a:lnTo>
                  <a:lnTo>
                    <a:pt x="158" y="10"/>
                  </a:lnTo>
                  <a:lnTo>
                    <a:pt x="166" y="22"/>
                  </a:lnTo>
                  <a:lnTo>
                    <a:pt x="166" y="22"/>
                  </a:lnTo>
                  <a:lnTo>
                    <a:pt x="168" y="32"/>
                  </a:lnTo>
                  <a:lnTo>
                    <a:pt x="172" y="42"/>
                  </a:lnTo>
                  <a:lnTo>
                    <a:pt x="180" y="52"/>
                  </a:lnTo>
                  <a:lnTo>
                    <a:pt x="188" y="60"/>
                  </a:lnTo>
                  <a:lnTo>
                    <a:pt x="198" y="68"/>
                  </a:lnTo>
                  <a:lnTo>
                    <a:pt x="210" y="74"/>
                  </a:lnTo>
                  <a:lnTo>
                    <a:pt x="224" y="78"/>
                  </a:lnTo>
                  <a:lnTo>
                    <a:pt x="238" y="82"/>
                  </a:lnTo>
                  <a:lnTo>
                    <a:pt x="238" y="82"/>
                  </a:lnTo>
                  <a:lnTo>
                    <a:pt x="294" y="66"/>
                  </a:lnTo>
                  <a:lnTo>
                    <a:pt x="294" y="66"/>
                  </a:lnTo>
                  <a:lnTo>
                    <a:pt x="340" y="26"/>
                  </a:lnTo>
                  <a:lnTo>
                    <a:pt x="340" y="26"/>
                  </a:lnTo>
                  <a:lnTo>
                    <a:pt x="350" y="30"/>
                  </a:lnTo>
                  <a:lnTo>
                    <a:pt x="350" y="30"/>
                  </a:lnTo>
                  <a:lnTo>
                    <a:pt x="348" y="46"/>
                  </a:lnTo>
                  <a:lnTo>
                    <a:pt x="348" y="54"/>
                  </a:lnTo>
                  <a:lnTo>
                    <a:pt x="348" y="64"/>
                  </a:lnTo>
                  <a:lnTo>
                    <a:pt x="352" y="72"/>
                  </a:lnTo>
                  <a:lnTo>
                    <a:pt x="358" y="80"/>
                  </a:lnTo>
                  <a:lnTo>
                    <a:pt x="366" y="84"/>
                  </a:lnTo>
                  <a:lnTo>
                    <a:pt x="380" y="86"/>
                  </a:lnTo>
                  <a:lnTo>
                    <a:pt x="380" y="86"/>
                  </a:lnTo>
                  <a:lnTo>
                    <a:pt x="388" y="82"/>
                  </a:lnTo>
                  <a:lnTo>
                    <a:pt x="398" y="78"/>
                  </a:lnTo>
                  <a:lnTo>
                    <a:pt x="398" y="78"/>
                  </a:lnTo>
                  <a:lnTo>
                    <a:pt x="404" y="74"/>
                  </a:lnTo>
                  <a:lnTo>
                    <a:pt x="410" y="72"/>
                  </a:lnTo>
                  <a:lnTo>
                    <a:pt x="416" y="74"/>
                  </a:lnTo>
                  <a:lnTo>
                    <a:pt x="422" y="76"/>
                  </a:lnTo>
                  <a:lnTo>
                    <a:pt x="434" y="88"/>
                  </a:lnTo>
                  <a:lnTo>
                    <a:pt x="446" y="102"/>
                  </a:lnTo>
                  <a:lnTo>
                    <a:pt x="446" y="102"/>
                  </a:lnTo>
                  <a:lnTo>
                    <a:pt x="470" y="110"/>
                  </a:lnTo>
                  <a:lnTo>
                    <a:pt x="470" y="110"/>
                  </a:lnTo>
                  <a:lnTo>
                    <a:pt x="478" y="122"/>
                  </a:lnTo>
                  <a:lnTo>
                    <a:pt x="488" y="136"/>
                  </a:lnTo>
                  <a:lnTo>
                    <a:pt x="500" y="152"/>
                  </a:lnTo>
                  <a:lnTo>
                    <a:pt x="518" y="166"/>
                  </a:lnTo>
                  <a:lnTo>
                    <a:pt x="518" y="166"/>
                  </a:lnTo>
                  <a:lnTo>
                    <a:pt x="526" y="166"/>
                  </a:lnTo>
                  <a:lnTo>
                    <a:pt x="526" y="166"/>
                  </a:lnTo>
                  <a:lnTo>
                    <a:pt x="536" y="156"/>
                  </a:lnTo>
                  <a:lnTo>
                    <a:pt x="542" y="144"/>
                  </a:lnTo>
                  <a:lnTo>
                    <a:pt x="546" y="134"/>
                  </a:lnTo>
                  <a:lnTo>
                    <a:pt x="550" y="122"/>
                  </a:lnTo>
                  <a:lnTo>
                    <a:pt x="550" y="122"/>
                  </a:lnTo>
                  <a:lnTo>
                    <a:pt x="568" y="128"/>
                  </a:lnTo>
                  <a:lnTo>
                    <a:pt x="568" y="128"/>
                  </a:lnTo>
                  <a:lnTo>
                    <a:pt x="572" y="140"/>
                  </a:lnTo>
                  <a:lnTo>
                    <a:pt x="580" y="154"/>
                  </a:lnTo>
                  <a:lnTo>
                    <a:pt x="592" y="168"/>
                  </a:lnTo>
                  <a:lnTo>
                    <a:pt x="606" y="180"/>
                  </a:lnTo>
                  <a:lnTo>
                    <a:pt x="606" y="180"/>
                  </a:lnTo>
                  <a:lnTo>
                    <a:pt x="606" y="184"/>
                  </a:lnTo>
                  <a:lnTo>
                    <a:pt x="606" y="184"/>
                  </a:lnTo>
                  <a:lnTo>
                    <a:pt x="632" y="206"/>
                  </a:lnTo>
                  <a:lnTo>
                    <a:pt x="632" y="206"/>
                  </a:lnTo>
                  <a:lnTo>
                    <a:pt x="664" y="204"/>
                  </a:lnTo>
                  <a:lnTo>
                    <a:pt x="664" y="204"/>
                  </a:lnTo>
                  <a:lnTo>
                    <a:pt x="670" y="196"/>
                  </a:lnTo>
                  <a:lnTo>
                    <a:pt x="678" y="190"/>
                  </a:lnTo>
                  <a:lnTo>
                    <a:pt x="678" y="190"/>
                  </a:lnTo>
                  <a:lnTo>
                    <a:pt x="680" y="188"/>
                  </a:lnTo>
                  <a:lnTo>
                    <a:pt x="684" y="186"/>
                  </a:lnTo>
                  <a:lnTo>
                    <a:pt x="690" y="180"/>
                  </a:lnTo>
                  <a:lnTo>
                    <a:pt x="690" y="180"/>
                  </a:lnTo>
                  <a:lnTo>
                    <a:pt x="690" y="172"/>
                  </a:lnTo>
                  <a:lnTo>
                    <a:pt x="690" y="172"/>
                  </a:lnTo>
                  <a:lnTo>
                    <a:pt x="684" y="168"/>
                  </a:lnTo>
                  <a:lnTo>
                    <a:pt x="684" y="168"/>
                  </a:lnTo>
                  <a:lnTo>
                    <a:pt x="684" y="164"/>
                  </a:lnTo>
                  <a:lnTo>
                    <a:pt x="688" y="160"/>
                  </a:lnTo>
                  <a:lnTo>
                    <a:pt x="700" y="154"/>
                  </a:lnTo>
                  <a:lnTo>
                    <a:pt x="724" y="146"/>
                  </a:lnTo>
                  <a:lnTo>
                    <a:pt x="724" y="146"/>
                  </a:lnTo>
                  <a:lnTo>
                    <a:pt x="730" y="142"/>
                  </a:lnTo>
                  <a:lnTo>
                    <a:pt x="734" y="140"/>
                  </a:lnTo>
                  <a:lnTo>
                    <a:pt x="734" y="140"/>
                  </a:lnTo>
                  <a:lnTo>
                    <a:pt x="742" y="132"/>
                  </a:lnTo>
                  <a:lnTo>
                    <a:pt x="742" y="132"/>
                  </a:lnTo>
                  <a:lnTo>
                    <a:pt x="744" y="134"/>
                  </a:lnTo>
                  <a:lnTo>
                    <a:pt x="746" y="136"/>
                  </a:lnTo>
                  <a:lnTo>
                    <a:pt x="750" y="144"/>
                  </a:lnTo>
                  <a:lnTo>
                    <a:pt x="756" y="154"/>
                  </a:lnTo>
                  <a:lnTo>
                    <a:pt x="762" y="158"/>
                  </a:lnTo>
                  <a:lnTo>
                    <a:pt x="770" y="162"/>
                  </a:lnTo>
                  <a:lnTo>
                    <a:pt x="770" y="162"/>
                  </a:lnTo>
                  <a:lnTo>
                    <a:pt x="806" y="188"/>
                  </a:lnTo>
                  <a:lnTo>
                    <a:pt x="806" y="188"/>
                  </a:lnTo>
                  <a:lnTo>
                    <a:pt x="838" y="194"/>
                  </a:lnTo>
                  <a:lnTo>
                    <a:pt x="838" y="194"/>
                  </a:lnTo>
                  <a:lnTo>
                    <a:pt x="838" y="204"/>
                  </a:lnTo>
                  <a:lnTo>
                    <a:pt x="838" y="220"/>
                  </a:lnTo>
                  <a:lnTo>
                    <a:pt x="838" y="228"/>
                  </a:lnTo>
                  <a:lnTo>
                    <a:pt x="836" y="236"/>
                  </a:lnTo>
                  <a:lnTo>
                    <a:pt x="834" y="242"/>
                  </a:lnTo>
                  <a:lnTo>
                    <a:pt x="828" y="246"/>
                  </a:lnTo>
                  <a:lnTo>
                    <a:pt x="828" y="246"/>
                  </a:lnTo>
                  <a:lnTo>
                    <a:pt x="818" y="272"/>
                  </a:lnTo>
                  <a:lnTo>
                    <a:pt x="818" y="272"/>
                  </a:lnTo>
                  <a:lnTo>
                    <a:pt x="812" y="306"/>
                  </a:lnTo>
                  <a:lnTo>
                    <a:pt x="812" y="306"/>
                  </a:lnTo>
                  <a:lnTo>
                    <a:pt x="802" y="308"/>
                  </a:lnTo>
                  <a:lnTo>
                    <a:pt x="802" y="308"/>
                  </a:lnTo>
                  <a:lnTo>
                    <a:pt x="800" y="302"/>
                  </a:lnTo>
                  <a:lnTo>
                    <a:pt x="796" y="300"/>
                  </a:lnTo>
                  <a:lnTo>
                    <a:pt x="792" y="298"/>
                  </a:lnTo>
                  <a:lnTo>
                    <a:pt x="788" y="298"/>
                  </a:lnTo>
                  <a:lnTo>
                    <a:pt x="778" y="300"/>
                  </a:lnTo>
                  <a:lnTo>
                    <a:pt x="774" y="302"/>
                  </a:lnTo>
                  <a:lnTo>
                    <a:pt x="774" y="302"/>
                  </a:lnTo>
                  <a:lnTo>
                    <a:pt x="770" y="300"/>
                  </a:lnTo>
                  <a:lnTo>
                    <a:pt x="770" y="300"/>
                  </a:lnTo>
                  <a:lnTo>
                    <a:pt x="770" y="258"/>
                  </a:lnTo>
                  <a:lnTo>
                    <a:pt x="770" y="258"/>
                  </a:lnTo>
                  <a:lnTo>
                    <a:pt x="762" y="248"/>
                  </a:lnTo>
                  <a:lnTo>
                    <a:pt x="756" y="244"/>
                  </a:lnTo>
                  <a:lnTo>
                    <a:pt x="750" y="242"/>
                  </a:lnTo>
                  <a:lnTo>
                    <a:pt x="744" y="242"/>
                  </a:lnTo>
                  <a:lnTo>
                    <a:pt x="738" y="244"/>
                  </a:lnTo>
                  <a:lnTo>
                    <a:pt x="732" y="250"/>
                  </a:lnTo>
                  <a:lnTo>
                    <a:pt x="722" y="264"/>
                  </a:lnTo>
                  <a:lnTo>
                    <a:pt x="722" y="264"/>
                  </a:lnTo>
                  <a:lnTo>
                    <a:pt x="716" y="282"/>
                  </a:lnTo>
                  <a:lnTo>
                    <a:pt x="708" y="302"/>
                  </a:lnTo>
                  <a:lnTo>
                    <a:pt x="698" y="320"/>
                  </a:lnTo>
                  <a:lnTo>
                    <a:pt x="690" y="340"/>
                  </a:lnTo>
                  <a:lnTo>
                    <a:pt x="690" y="340"/>
                  </a:lnTo>
                  <a:lnTo>
                    <a:pt x="686" y="346"/>
                  </a:lnTo>
                  <a:lnTo>
                    <a:pt x="680" y="354"/>
                  </a:lnTo>
                  <a:lnTo>
                    <a:pt x="680" y="354"/>
                  </a:lnTo>
                  <a:lnTo>
                    <a:pt x="666" y="362"/>
                  </a:lnTo>
                  <a:lnTo>
                    <a:pt x="652" y="366"/>
                  </a:lnTo>
                  <a:lnTo>
                    <a:pt x="632" y="368"/>
                  </a:lnTo>
                  <a:lnTo>
                    <a:pt x="624" y="372"/>
                  </a:lnTo>
                  <a:lnTo>
                    <a:pt x="622" y="374"/>
                  </a:lnTo>
                  <a:lnTo>
                    <a:pt x="620" y="378"/>
                  </a:lnTo>
                  <a:lnTo>
                    <a:pt x="618" y="390"/>
                  </a:lnTo>
                  <a:lnTo>
                    <a:pt x="618" y="410"/>
                  </a:lnTo>
                  <a:lnTo>
                    <a:pt x="618" y="410"/>
                  </a:lnTo>
                  <a:lnTo>
                    <a:pt x="644" y="432"/>
                  </a:lnTo>
                  <a:lnTo>
                    <a:pt x="644" y="432"/>
                  </a:lnTo>
                  <a:lnTo>
                    <a:pt x="642" y="438"/>
                  </a:lnTo>
                  <a:lnTo>
                    <a:pt x="638" y="444"/>
                  </a:lnTo>
                  <a:lnTo>
                    <a:pt x="628" y="454"/>
                  </a:lnTo>
                  <a:lnTo>
                    <a:pt x="628" y="454"/>
                  </a:lnTo>
                  <a:lnTo>
                    <a:pt x="620" y="456"/>
                  </a:lnTo>
                  <a:lnTo>
                    <a:pt x="610" y="456"/>
                  </a:lnTo>
                  <a:lnTo>
                    <a:pt x="588" y="456"/>
                  </a:lnTo>
                  <a:lnTo>
                    <a:pt x="570" y="452"/>
                  </a:lnTo>
                  <a:lnTo>
                    <a:pt x="556" y="448"/>
                  </a:lnTo>
                  <a:lnTo>
                    <a:pt x="556" y="448"/>
                  </a:lnTo>
                  <a:lnTo>
                    <a:pt x="548" y="442"/>
                  </a:lnTo>
                  <a:lnTo>
                    <a:pt x="540" y="438"/>
                  </a:lnTo>
                  <a:lnTo>
                    <a:pt x="532" y="436"/>
                  </a:lnTo>
                  <a:lnTo>
                    <a:pt x="526" y="438"/>
                  </a:lnTo>
                  <a:lnTo>
                    <a:pt x="520" y="440"/>
                  </a:lnTo>
                  <a:lnTo>
                    <a:pt x="514" y="446"/>
                  </a:lnTo>
                  <a:lnTo>
                    <a:pt x="502" y="456"/>
                  </a:lnTo>
                  <a:lnTo>
                    <a:pt x="502" y="456"/>
                  </a:lnTo>
                  <a:lnTo>
                    <a:pt x="480" y="520"/>
                  </a:lnTo>
                  <a:lnTo>
                    <a:pt x="480" y="520"/>
                  </a:lnTo>
                  <a:lnTo>
                    <a:pt x="476" y="530"/>
                  </a:lnTo>
                  <a:lnTo>
                    <a:pt x="476" y="530"/>
                  </a:lnTo>
                  <a:lnTo>
                    <a:pt x="464" y="532"/>
                  </a:lnTo>
                  <a:lnTo>
                    <a:pt x="464" y="532"/>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41" name="Freeform 38">
              <a:extLst>
                <a:ext uri="{FF2B5EF4-FFF2-40B4-BE49-F238E27FC236}">
                  <a16:creationId xmlns:a16="http://schemas.microsoft.com/office/drawing/2014/main" id="{658433F0-666C-A143-8714-363B032DF692}"/>
                </a:ext>
              </a:extLst>
            </p:cNvPr>
            <p:cNvSpPr>
              <a:spLocks/>
            </p:cNvSpPr>
            <p:nvPr/>
          </p:nvSpPr>
          <p:spPr bwMode="auto">
            <a:xfrm>
              <a:off x="3645452" y="1180215"/>
              <a:ext cx="1008387" cy="901574"/>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4" h="996">
                  <a:moveTo>
                    <a:pt x="812" y="996"/>
                  </a:moveTo>
                  <a:lnTo>
                    <a:pt x="812" y="996"/>
                  </a:lnTo>
                  <a:lnTo>
                    <a:pt x="772" y="958"/>
                  </a:lnTo>
                  <a:lnTo>
                    <a:pt x="772" y="958"/>
                  </a:lnTo>
                  <a:lnTo>
                    <a:pt x="760" y="936"/>
                  </a:lnTo>
                  <a:lnTo>
                    <a:pt x="754" y="926"/>
                  </a:lnTo>
                  <a:lnTo>
                    <a:pt x="750" y="920"/>
                  </a:lnTo>
                  <a:lnTo>
                    <a:pt x="742" y="916"/>
                  </a:lnTo>
                  <a:lnTo>
                    <a:pt x="736" y="912"/>
                  </a:lnTo>
                  <a:lnTo>
                    <a:pt x="726" y="910"/>
                  </a:lnTo>
                  <a:lnTo>
                    <a:pt x="716" y="912"/>
                  </a:lnTo>
                  <a:lnTo>
                    <a:pt x="716" y="912"/>
                  </a:lnTo>
                  <a:lnTo>
                    <a:pt x="698" y="952"/>
                  </a:lnTo>
                  <a:lnTo>
                    <a:pt x="698" y="952"/>
                  </a:lnTo>
                  <a:lnTo>
                    <a:pt x="692" y="950"/>
                  </a:lnTo>
                  <a:lnTo>
                    <a:pt x="684" y="946"/>
                  </a:lnTo>
                  <a:lnTo>
                    <a:pt x="672" y="932"/>
                  </a:lnTo>
                  <a:lnTo>
                    <a:pt x="664" y="918"/>
                  </a:lnTo>
                  <a:lnTo>
                    <a:pt x="660" y="910"/>
                  </a:lnTo>
                  <a:lnTo>
                    <a:pt x="660" y="910"/>
                  </a:lnTo>
                  <a:lnTo>
                    <a:pt x="656" y="908"/>
                  </a:lnTo>
                  <a:lnTo>
                    <a:pt x="654" y="904"/>
                  </a:lnTo>
                  <a:lnTo>
                    <a:pt x="650" y="896"/>
                  </a:lnTo>
                  <a:lnTo>
                    <a:pt x="650" y="896"/>
                  </a:lnTo>
                  <a:lnTo>
                    <a:pt x="628" y="892"/>
                  </a:lnTo>
                  <a:lnTo>
                    <a:pt x="628" y="892"/>
                  </a:lnTo>
                  <a:lnTo>
                    <a:pt x="620" y="880"/>
                  </a:lnTo>
                  <a:lnTo>
                    <a:pt x="614" y="872"/>
                  </a:lnTo>
                  <a:lnTo>
                    <a:pt x="608" y="868"/>
                  </a:lnTo>
                  <a:lnTo>
                    <a:pt x="602" y="864"/>
                  </a:lnTo>
                  <a:lnTo>
                    <a:pt x="588" y="862"/>
                  </a:lnTo>
                  <a:lnTo>
                    <a:pt x="572" y="860"/>
                  </a:lnTo>
                  <a:lnTo>
                    <a:pt x="572" y="860"/>
                  </a:lnTo>
                  <a:lnTo>
                    <a:pt x="568" y="866"/>
                  </a:lnTo>
                  <a:lnTo>
                    <a:pt x="568" y="866"/>
                  </a:lnTo>
                  <a:lnTo>
                    <a:pt x="554" y="870"/>
                  </a:lnTo>
                  <a:lnTo>
                    <a:pt x="544" y="870"/>
                  </a:lnTo>
                  <a:lnTo>
                    <a:pt x="538" y="866"/>
                  </a:lnTo>
                  <a:lnTo>
                    <a:pt x="536" y="860"/>
                  </a:lnTo>
                  <a:lnTo>
                    <a:pt x="534" y="852"/>
                  </a:lnTo>
                  <a:lnTo>
                    <a:pt x="534" y="842"/>
                  </a:lnTo>
                  <a:lnTo>
                    <a:pt x="534" y="824"/>
                  </a:lnTo>
                  <a:lnTo>
                    <a:pt x="534" y="824"/>
                  </a:lnTo>
                  <a:lnTo>
                    <a:pt x="526" y="816"/>
                  </a:lnTo>
                  <a:lnTo>
                    <a:pt x="520" y="814"/>
                  </a:lnTo>
                  <a:lnTo>
                    <a:pt x="514" y="812"/>
                  </a:lnTo>
                  <a:lnTo>
                    <a:pt x="506" y="812"/>
                  </a:lnTo>
                  <a:lnTo>
                    <a:pt x="506" y="812"/>
                  </a:lnTo>
                  <a:lnTo>
                    <a:pt x="488" y="834"/>
                  </a:lnTo>
                  <a:lnTo>
                    <a:pt x="488" y="834"/>
                  </a:lnTo>
                  <a:lnTo>
                    <a:pt x="474" y="842"/>
                  </a:lnTo>
                  <a:lnTo>
                    <a:pt x="474" y="842"/>
                  </a:lnTo>
                  <a:lnTo>
                    <a:pt x="468" y="848"/>
                  </a:lnTo>
                  <a:lnTo>
                    <a:pt x="460" y="852"/>
                  </a:lnTo>
                  <a:lnTo>
                    <a:pt x="452" y="858"/>
                  </a:lnTo>
                  <a:lnTo>
                    <a:pt x="442" y="860"/>
                  </a:lnTo>
                  <a:lnTo>
                    <a:pt x="422" y="866"/>
                  </a:lnTo>
                  <a:lnTo>
                    <a:pt x="404" y="868"/>
                  </a:lnTo>
                  <a:lnTo>
                    <a:pt x="404" y="868"/>
                  </a:lnTo>
                  <a:lnTo>
                    <a:pt x="380" y="858"/>
                  </a:lnTo>
                  <a:lnTo>
                    <a:pt x="372" y="852"/>
                  </a:lnTo>
                  <a:lnTo>
                    <a:pt x="364" y="846"/>
                  </a:lnTo>
                  <a:lnTo>
                    <a:pt x="360" y="840"/>
                  </a:lnTo>
                  <a:lnTo>
                    <a:pt x="354" y="832"/>
                  </a:lnTo>
                  <a:lnTo>
                    <a:pt x="348" y="814"/>
                  </a:lnTo>
                  <a:lnTo>
                    <a:pt x="348" y="814"/>
                  </a:lnTo>
                  <a:lnTo>
                    <a:pt x="336" y="796"/>
                  </a:lnTo>
                  <a:lnTo>
                    <a:pt x="332" y="792"/>
                  </a:lnTo>
                  <a:lnTo>
                    <a:pt x="330" y="790"/>
                  </a:lnTo>
                  <a:lnTo>
                    <a:pt x="320" y="790"/>
                  </a:lnTo>
                  <a:lnTo>
                    <a:pt x="304" y="788"/>
                  </a:lnTo>
                  <a:lnTo>
                    <a:pt x="304" y="788"/>
                  </a:lnTo>
                  <a:lnTo>
                    <a:pt x="302" y="790"/>
                  </a:lnTo>
                  <a:lnTo>
                    <a:pt x="302" y="790"/>
                  </a:lnTo>
                  <a:lnTo>
                    <a:pt x="294" y="786"/>
                  </a:lnTo>
                  <a:lnTo>
                    <a:pt x="290" y="782"/>
                  </a:lnTo>
                  <a:lnTo>
                    <a:pt x="288" y="776"/>
                  </a:lnTo>
                  <a:lnTo>
                    <a:pt x="286" y="770"/>
                  </a:lnTo>
                  <a:lnTo>
                    <a:pt x="286" y="770"/>
                  </a:lnTo>
                  <a:lnTo>
                    <a:pt x="294" y="768"/>
                  </a:lnTo>
                  <a:lnTo>
                    <a:pt x="304" y="766"/>
                  </a:lnTo>
                  <a:lnTo>
                    <a:pt x="314" y="762"/>
                  </a:lnTo>
                  <a:lnTo>
                    <a:pt x="324" y="756"/>
                  </a:lnTo>
                  <a:lnTo>
                    <a:pt x="324" y="756"/>
                  </a:lnTo>
                  <a:lnTo>
                    <a:pt x="322" y="736"/>
                  </a:lnTo>
                  <a:lnTo>
                    <a:pt x="318" y="722"/>
                  </a:lnTo>
                  <a:lnTo>
                    <a:pt x="318" y="722"/>
                  </a:lnTo>
                  <a:lnTo>
                    <a:pt x="310" y="708"/>
                  </a:lnTo>
                  <a:lnTo>
                    <a:pt x="310" y="708"/>
                  </a:lnTo>
                  <a:lnTo>
                    <a:pt x="296" y="708"/>
                  </a:lnTo>
                  <a:lnTo>
                    <a:pt x="288" y="712"/>
                  </a:lnTo>
                  <a:lnTo>
                    <a:pt x="284" y="720"/>
                  </a:lnTo>
                  <a:lnTo>
                    <a:pt x="278" y="732"/>
                  </a:lnTo>
                  <a:lnTo>
                    <a:pt x="278" y="732"/>
                  </a:lnTo>
                  <a:lnTo>
                    <a:pt x="270" y="732"/>
                  </a:lnTo>
                  <a:lnTo>
                    <a:pt x="264" y="730"/>
                  </a:lnTo>
                  <a:lnTo>
                    <a:pt x="252" y="724"/>
                  </a:lnTo>
                  <a:lnTo>
                    <a:pt x="244" y="716"/>
                  </a:lnTo>
                  <a:lnTo>
                    <a:pt x="234" y="712"/>
                  </a:lnTo>
                  <a:lnTo>
                    <a:pt x="234" y="712"/>
                  </a:lnTo>
                  <a:lnTo>
                    <a:pt x="232" y="702"/>
                  </a:lnTo>
                  <a:lnTo>
                    <a:pt x="228" y="696"/>
                  </a:lnTo>
                  <a:lnTo>
                    <a:pt x="220" y="686"/>
                  </a:lnTo>
                  <a:lnTo>
                    <a:pt x="220" y="686"/>
                  </a:lnTo>
                  <a:lnTo>
                    <a:pt x="220" y="662"/>
                  </a:lnTo>
                  <a:lnTo>
                    <a:pt x="220" y="662"/>
                  </a:lnTo>
                  <a:lnTo>
                    <a:pt x="232" y="650"/>
                  </a:lnTo>
                  <a:lnTo>
                    <a:pt x="244" y="640"/>
                  </a:lnTo>
                  <a:lnTo>
                    <a:pt x="260" y="616"/>
                  </a:lnTo>
                  <a:lnTo>
                    <a:pt x="260" y="616"/>
                  </a:lnTo>
                  <a:lnTo>
                    <a:pt x="264" y="602"/>
                  </a:lnTo>
                  <a:lnTo>
                    <a:pt x="268" y="592"/>
                  </a:lnTo>
                  <a:lnTo>
                    <a:pt x="274" y="582"/>
                  </a:lnTo>
                  <a:lnTo>
                    <a:pt x="280" y="572"/>
                  </a:lnTo>
                  <a:lnTo>
                    <a:pt x="292" y="556"/>
                  </a:lnTo>
                  <a:lnTo>
                    <a:pt x="298" y="546"/>
                  </a:lnTo>
                  <a:lnTo>
                    <a:pt x="302" y="536"/>
                  </a:lnTo>
                  <a:lnTo>
                    <a:pt x="302" y="536"/>
                  </a:lnTo>
                  <a:lnTo>
                    <a:pt x="304" y="516"/>
                  </a:lnTo>
                  <a:lnTo>
                    <a:pt x="304" y="516"/>
                  </a:lnTo>
                  <a:lnTo>
                    <a:pt x="308" y="518"/>
                  </a:lnTo>
                  <a:lnTo>
                    <a:pt x="312" y="520"/>
                  </a:lnTo>
                  <a:lnTo>
                    <a:pt x="316" y="528"/>
                  </a:lnTo>
                  <a:lnTo>
                    <a:pt x="316" y="528"/>
                  </a:lnTo>
                  <a:lnTo>
                    <a:pt x="316" y="538"/>
                  </a:lnTo>
                  <a:lnTo>
                    <a:pt x="314" y="550"/>
                  </a:lnTo>
                  <a:lnTo>
                    <a:pt x="316" y="556"/>
                  </a:lnTo>
                  <a:lnTo>
                    <a:pt x="318" y="562"/>
                  </a:lnTo>
                  <a:lnTo>
                    <a:pt x="322" y="568"/>
                  </a:lnTo>
                  <a:lnTo>
                    <a:pt x="330" y="572"/>
                  </a:lnTo>
                  <a:lnTo>
                    <a:pt x="330" y="572"/>
                  </a:lnTo>
                  <a:lnTo>
                    <a:pt x="348" y="572"/>
                  </a:lnTo>
                  <a:lnTo>
                    <a:pt x="358" y="568"/>
                  </a:lnTo>
                  <a:lnTo>
                    <a:pt x="366" y="562"/>
                  </a:lnTo>
                  <a:lnTo>
                    <a:pt x="366" y="562"/>
                  </a:lnTo>
                  <a:lnTo>
                    <a:pt x="368" y="524"/>
                  </a:lnTo>
                  <a:lnTo>
                    <a:pt x="368" y="508"/>
                  </a:lnTo>
                  <a:lnTo>
                    <a:pt x="366" y="494"/>
                  </a:lnTo>
                  <a:lnTo>
                    <a:pt x="366" y="494"/>
                  </a:lnTo>
                  <a:lnTo>
                    <a:pt x="358" y="484"/>
                  </a:lnTo>
                  <a:lnTo>
                    <a:pt x="352" y="474"/>
                  </a:lnTo>
                  <a:lnTo>
                    <a:pt x="348" y="466"/>
                  </a:lnTo>
                  <a:lnTo>
                    <a:pt x="348" y="458"/>
                  </a:lnTo>
                  <a:lnTo>
                    <a:pt x="350" y="452"/>
                  </a:lnTo>
                  <a:lnTo>
                    <a:pt x="352" y="444"/>
                  </a:lnTo>
                  <a:lnTo>
                    <a:pt x="360" y="428"/>
                  </a:lnTo>
                  <a:lnTo>
                    <a:pt x="360" y="428"/>
                  </a:lnTo>
                  <a:lnTo>
                    <a:pt x="358" y="410"/>
                  </a:lnTo>
                  <a:lnTo>
                    <a:pt x="352" y="392"/>
                  </a:lnTo>
                  <a:lnTo>
                    <a:pt x="346" y="380"/>
                  </a:lnTo>
                  <a:lnTo>
                    <a:pt x="340" y="372"/>
                  </a:lnTo>
                  <a:lnTo>
                    <a:pt x="340" y="372"/>
                  </a:lnTo>
                  <a:lnTo>
                    <a:pt x="338" y="348"/>
                  </a:lnTo>
                  <a:lnTo>
                    <a:pt x="338" y="348"/>
                  </a:lnTo>
                  <a:lnTo>
                    <a:pt x="350" y="320"/>
                  </a:lnTo>
                  <a:lnTo>
                    <a:pt x="350" y="320"/>
                  </a:lnTo>
                  <a:lnTo>
                    <a:pt x="352" y="306"/>
                  </a:lnTo>
                  <a:lnTo>
                    <a:pt x="354" y="294"/>
                  </a:lnTo>
                  <a:lnTo>
                    <a:pt x="364" y="268"/>
                  </a:lnTo>
                  <a:lnTo>
                    <a:pt x="364" y="268"/>
                  </a:lnTo>
                  <a:lnTo>
                    <a:pt x="362" y="252"/>
                  </a:lnTo>
                  <a:lnTo>
                    <a:pt x="360" y="236"/>
                  </a:lnTo>
                  <a:lnTo>
                    <a:pt x="356" y="218"/>
                  </a:lnTo>
                  <a:lnTo>
                    <a:pt x="350" y="202"/>
                  </a:lnTo>
                  <a:lnTo>
                    <a:pt x="342" y="188"/>
                  </a:lnTo>
                  <a:lnTo>
                    <a:pt x="334" y="174"/>
                  </a:lnTo>
                  <a:lnTo>
                    <a:pt x="324" y="164"/>
                  </a:lnTo>
                  <a:lnTo>
                    <a:pt x="314" y="158"/>
                  </a:lnTo>
                  <a:lnTo>
                    <a:pt x="314" y="158"/>
                  </a:lnTo>
                  <a:lnTo>
                    <a:pt x="296" y="158"/>
                  </a:lnTo>
                  <a:lnTo>
                    <a:pt x="284" y="160"/>
                  </a:lnTo>
                  <a:lnTo>
                    <a:pt x="272" y="164"/>
                  </a:lnTo>
                  <a:lnTo>
                    <a:pt x="262" y="172"/>
                  </a:lnTo>
                  <a:lnTo>
                    <a:pt x="262" y="172"/>
                  </a:lnTo>
                  <a:lnTo>
                    <a:pt x="252" y="188"/>
                  </a:lnTo>
                  <a:lnTo>
                    <a:pt x="244" y="198"/>
                  </a:lnTo>
                  <a:lnTo>
                    <a:pt x="234" y="204"/>
                  </a:lnTo>
                  <a:lnTo>
                    <a:pt x="216" y="208"/>
                  </a:lnTo>
                  <a:lnTo>
                    <a:pt x="216" y="208"/>
                  </a:lnTo>
                  <a:lnTo>
                    <a:pt x="198" y="210"/>
                  </a:lnTo>
                  <a:lnTo>
                    <a:pt x="182" y="214"/>
                  </a:lnTo>
                  <a:lnTo>
                    <a:pt x="166" y="218"/>
                  </a:lnTo>
                  <a:lnTo>
                    <a:pt x="152" y="222"/>
                  </a:lnTo>
                  <a:lnTo>
                    <a:pt x="152" y="222"/>
                  </a:lnTo>
                  <a:lnTo>
                    <a:pt x="144" y="218"/>
                  </a:lnTo>
                  <a:lnTo>
                    <a:pt x="138" y="212"/>
                  </a:lnTo>
                  <a:lnTo>
                    <a:pt x="134" y="208"/>
                  </a:lnTo>
                  <a:lnTo>
                    <a:pt x="132" y="202"/>
                  </a:lnTo>
                  <a:lnTo>
                    <a:pt x="130" y="192"/>
                  </a:lnTo>
                  <a:lnTo>
                    <a:pt x="128" y="184"/>
                  </a:lnTo>
                  <a:lnTo>
                    <a:pt x="128" y="184"/>
                  </a:lnTo>
                  <a:lnTo>
                    <a:pt x="124" y="164"/>
                  </a:lnTo>
                  <a:lnTo>
                    <a:pt x="118" y="148"/>
                  </a:lnTo>
                  <a:lnTo>
                    <a:pt x="110" y="136"/>
                  </a:lnTo>
                  <a:lnTo>
                    <a:pt x="102" y="126"/>
                  </a:lnTo>
                  <a:lnTo>
                    <a:pt x="102" y="126"/>
                  </a:lnTo>
                  <a:lnTo>
                    <a:pt x="86" y="120"/>
                  </a:lnTo>
                  <a:lnTo>
                    <a:pt x="72" y="116"/>
                  </a:lnTo>
                  <a:lnTo>
                    <a:pt x="62" y="114"/>
                  </a:lnTo>
                  <a:lnTo>
                    <a:pt x="54" y="116"/>
                  </a:lnTo>
                  <a:lnTo>
                    <a:pt x="48" y="122"/>
                  </a:lnTo>
                  <a:lnTo>
                    <a:pt x="46" y="130"/>
                  </a:lnTo>
                  <a:lnTo>
                    <a:pt x="44" y="140"/>
                  </a:lnTo>
                  <a:lnTo>
                    <a:pt x="44" y="156"/>
                  </a:lnTo>
                  <a:lnTo>
                    <a:pt x="44" y="156"/>
                  </a:lnTo>
                  <a:lnTo>
                    <a:pt x="0" y="124"/>
                  </a:lnTo>
                  <a:lnTo>
                    <a:pt x="0" y="124"/>
                  </a:lnTo>
                  <a:lnTo>
                    <a:pt x="0" y="118"/>
                  </a:lnTo>
                  <a:lnTo>
                    <a:pt x="0" y="118"/>
                  </a:lnTo>
                  <a:lnTo>
                    <a:pt x="20" y="96"/>
                  </a:lnTo>
                  <a:lnTo>
                    <a:pt x="20" y="96"/>
                  </a:lnTo>
                  <a:lnTo>
                    <a:pt x="24" y="58"/>
                  </a:lnTo>
                  <a:lnTo>
                    <a:pt x="24" y="58"/>
                  </a:lnTo>
                  <a:lnTo>
                    <a:pt x="10" y="46"/>
                  </a:lnTo>
                  <a:lnTo>
                    <a:pt x="10" y="46"/>
                  </a:lnTo>
                  <a:lnTo>
                    <a:pt x="72" y="10"/>
                  </a:lnTo>
                  <a:lnTo>
                    <a:pt x="72" y="10"/>
                  </a:lnTo>
                  <a:lnTo>
                    <a:pt x="88" y="4"/>
                  </a:lnTo>
                  <a:lnTo>
                    <a:pt x="104" y="0"/>
                  </a:lnTo>
                  <a:lnTo>
                    <a:pt x="122" y="0"/>
                  </a:lnTo>
                  <a:lnTo>
                    <a:pt x="142" y="2"/>
                  </a:lnTo>
                  <a:lnTo>
                    <a:pt x="142" y="2"/>
                  </a:lnTo>
                  <a:lnTo>
                    <a:pt x="156" y="10"/>
                  </a:lnTo>
                  <a:lnTo>
                    <a:pt x="168" y="16"/>
                  </a:lnTo>
                  <a:lnTo>
                    <a:pt x="184" y="18"/>
                  </a:lnTo>
                  <a:lnTo>
                    <a:pt x="204" y="20"/>
                  </a:lnTo>
                  <a:lnTo>
                    <a:pt x="204" y="20"/>
                  </a:lnTo>
                  <a:lnTo>
                    <a:pt x="224" y="16"/>
                  </a:lnTo>
                  <a:lnTo>
                    <a:pt x="240" y="14"/>
                  </a:lnTo>
                  <a:lnTo>
                    <a:pt x="258" y="18"/>
                  </a:lnTo>
                  <a:lnTo>
                    <a:pt x="282" y="26"/>
                  </a:lnTo>
                  <a:lnTo>
                    <a:pt x="282" y="26"/>
                  </a:lnTo>
                  <a:lnTo>
                    <a:pt x="324" y="78"/>
                  </a:lnTo>
                  <a:lnTo>
                    <a:pt x="348" y="106"/>
                  </a:lnTo>
                  <a:lnTo>
                    <a:pt x="374" y="136"/>
                  </a:lnTo>
                  <a:lnTo>
                    <a:pt x="374" y="136"/>
                  </a:lnTo>
                  <a:lnTo>
                    <a:pt x="392" y="184"/>
                  </a:lnTo>
                  <a:lnTo>
                    <a:pt x="392" y="184"/>
                  </a:lnTo>
                  <a:lnTo>
                    <a:pt x="436" y="222"/>
                  </a:lnTo>
                  <a:lnTo>
                    <a:pt x="436" y="222"/>
                  </a:lnTo>
                  <a:lnTo>
                    <a:pt x="446" y="236"/>
                  </a:lnTo>
                  <a:lnTo>
                    <a:pt x="452" y="246"/>
                  </a:lnTo>
                  <a:lnTo>
                    <a:pt x="456" y="258"/>
                  </a:lnTo>
                  <a:lnTo>
                    <a:pt x="458" y="278"/>
                  </a:lnTo>
                  <a:lnTo>
                    <a:pt x="458" y="278"/>
                  </a:lnTo>
                  <a:lnTo>
                    <a:pt x="464" y="284"/>
                  </a:lnTo>
                  <a:lnTo>
                    <a:pt x="470" y="290"/>
                  </a:lnTo>
                  <a:lnTo>
                    <a:pt x="492" y="306"/>
                  </a:lnTo>
                  <a:lnTo>
                    <a:pt x="492" y="306"/>
                  </a:lnTo>
                  <a:lnTo>
                    <a:pt x="496" y="314"/>
                  </a:lnTo>
                  <a:lnTo>
                    <a:pt x="496" y="314"/>
                  </a:lnTo>
                  <a:lnTo>
                    <a:pt x="498" y="330"/>
                  </a:lnTo>
                  <a:lnTo>
                    <a:pt x="504" y="354"/>
                  </a:lnTo>
                  <a:lnTo>
                    <a:pt x="504" y="354"/>
                  </a:lnTo>
                  <a:lnTo>
                    <a:pt x="514" y="358"/>
                  </a:lnTo>
                  <a:lnTo>
                    <a:pt x="532" y="358"/>
                  </a:lnTo>
                  <a:lnTo>
                    <a:pt x="552" y="356"/>
                  </a:lnTo>
                  <a:lnTo>
                    <a:pt x="570" y="354"/>
                  </a:lnTo>
                  <a:lnTo>
                    <a:pt x="570" y="354"/>
                  </a:lnTo>
                  <a:lnTo>
                    <a:pt x="580" y="354"/>
                  </a:lnTo>
                  <a:lnTo>
                    <a:pt x="588" y="354"/>
                  </a:lnTo>
                  <a:lnTo>
                    <a:pt x="600" y="358"/>
                  </a:lnTo>
                  <a:lnTo>
                    <a:pt x="614" y="366"/>
                  </a:lnTo>
                  <a:lnTo>
                    <a:pt x="614" y="366"/>
                  </a:lnTo>
                  <a:lnTo>
                    <a:pt x="638" y="366"/>
                  </a:lnTo>
                  <a:lnTo>
                    <a:pt x="638" y="366"/>
                  </a:lnTo>
                  <a:lnTo>
                    <a:pt x="642" y="362"/>
                  </a:lnTo>
                  <a:lnTo>
                    <a:pt x="646" y="360"/>
                  </a:lnTo>
                  <a:lnTo>
                    <a:pt x="662" y="358"/>
                  </a:lnTo>
                  <a:lnTo>
                    <a:pt x="662" y="358"/>
                  </a:lnTo>
                  <a:lnTo>
                    <a:pt x="704" y="396"/>
                  </a:lnTo>
                  <a:lnTo>
                    <a:pt x="704" y="396"/>
                  </a:lnTo>
                  <a:lnTo>
                    <a:pt x="716" y="396"/>
                  </a:lnTo>
                  <a:lnTo>
                    <a:pt x="728" y="396"/>
                  </a:lnTo>
                  <a:lnTo>
                    <a:pt x="740" y="400"/>
                  </a:lnTo>
                  <a:lnTo>
                    <a:pt x="748" y="404"/>
                  </a:lnTo>
                  <a:lnTo>
                    <a:pt x="754" y="410"/>
                  </a:lnTo>
                  <a:lnTo>
                    <a:pt x="754" y="410"/>
                  </a:lnTo>
                  <a:lnTo>
                    <a:pt x="770" y="448"/>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46" y="506"/>
                  </a:lnTo>
                  <a:lnTo>
                    <a:pt x="878" y="498"/>
                  </a:lnTo>
                  <a:lnTo>
                    <a:pt x="912" y="486"/>
                  </a:lnTo>
                  <a:lnTo>
                    <a:pt x="912" y="486"/>
                  </a:lnTo>
                  <a:lnTo>
                    <a:pt x="928" y="476"/>
                  </a:lnTo>
                  <a:lnTo>
                    <a:pt x="928" y="476"/>
                  </a:lnTo>
                  <a:lnTo>
                    <a:pt x="942" y="454"/>
                  </a:lnTo>
                  <a:lnTo>
                    <a:pt x="956" y="436"/>
                  </a:lnTo>
                  <a:lnTo>
                    <a:pt x="972" y="420"/>
                  </a:lnTo>
                  <a:lnTo>
                    <a:pt x="990" y="404"/>
                  </a:lnTo>
                  <a:lnTo>
                    <a:pt x="990" y="404"/>
                  </a:lnTo>
                  <a:lnTo>
                    <a:pt x="1016" y="376"/>
                  </a:lnTo>
                  <a:lnTo>
                    <a:pt x="1016" y="376"/>
                  </a:lnTo>
                  <a:lnTo>
                    <a:pt x="1064" y="336"/>
                  </a:lnTo>
                  <a:lnTo>
                    <a:pt x="1064" y="336"/>
                  </a:lnTo>
                  <a:lnTo>
                    <a:pt x="1078" y="338"/>
                  </a:lnTo>
                  <a:lnTo>
                    <a:pt x="1084" y="340"/>
                  </a:lnTo>
                  <a:lnTo>
                    <a:pt x="1086" y="342"/>
                  </a:lnTo>
                  <a:lnTo>
                    <a:pt x="1088" y="346"/>
                  </a:lnTo>
                  <a:lnTo>
                    <a:pt x="1086" y="350"/>
                  </a:lnTo>
                  <a:lnTo>
                    <a:pt x="1084" y="370"/>
                  </a:lnTo>
                  <a:lnTo>
                    <a:pt x="1084" y="370"/>
                  </a:lnTo>
                  <a:lnTo>
                    <a:pt x="1084" y="412"/>
                  </a:lnTo>
                  <a:lnTo>
                    <a:pt x="1084" y="412"/>
                  </a:lnTo>
                  <a:lnTo>
                    <a:pt x="1100" y="428"/>
                  </a:lnTo>
                  <a:lnTo>
                    <a:pt x="1108" y="442"/>
                  </a:lnTo>
                  <a:lnTo>
                    <a:pt x="1112" y="448"/>
                  </a:lnTo>
                  <a:lnTo>
                    <a:pt x="1114" y="456"/>
                  </a:lnTo>
                  <a:lnTo>
                    <a:pt x="1114" y="456"/>
                  </a:lnTo>
                  <a:lnTo>
                    <a:pt x="1112" y="498"/>
                  </a:lnTo>
                  <a:lnTo>
                    <a:pt x="1112" y="498"/>
                  </a:lnTo>
                  <a:lnTo>
                    <a:pt x="1102" y="524"/>
                  </a:lnTo>
                  <a:lnTo>
                    <a:pt x="1102" y="524"/>
                  </a:lnTo>
                  <a:lnTo>
                    <a:pt x="1098" y="530"/>
                  </a:lnTo>
                  <a:lnTo>
                    <a:pt x="1094" y="536"/>
                  </a:lnTo>
                  <a:lnTo>
                    <a:pt x="1092" y="550"/>
                  </a:lnTo>
                  <a:lnTo>
                    <a:pt x="1094" y="566"/>
                  </a:lnTo>
                  <a:lnTo>
                    <a:pt x="1096" y="584"/>
                  </a:lnTo>
                  <a:lnTo>
                    <a:pt x="1096" y="584"/>
                  </a:lnTo>
                  <a:lnTo>
                    <a:pt x="1096" y="650"/>
                  </a:lnTo>
                  <a:lnTo>
                    <a:pt x="1096" y="650"/>
                  </a:lnTo>
                  <a:lnTo>
                    <a:pt x="1086" y="690"/>
                  </a:lnTo>
                  <a:lnTo>
                    <a:pt x="1086" y="690"/>
                  </a:lnTo>
                  <a:lnTo>
                    <a:pt x="1088" y="732"/>
                  </a:lnTo>
                  <a:lnTo>
                    <a:pt x="1088" y="732"/>
                  </a:lnTo>
                  <a:lnTo>
                    <a:pt x="1080" y="742"/>
                  </a:lnTo>
                  <a:lnTo>
                    <a:pt x="1074" y="746"/>
                  </a:lnTo>
                  <a:lnTo>
                    <a:pt x="1068" y="750"/>
                  </a:lnTo>
                  <a:lnTo>
                    <a:pt x="1068" y="750"/>
                  </a:lnTo>
                  <a:lnTo>
                    <a:pt x="1046" y="752"/>
                  </a:lnTo>
                  <a:lnTo>
                    <a:pt x="1046" y="752"/>
                  </a:lnTo>
                  <a:lnTo>
                    <a:pt x="1028" y="748"/>
                  </a:lnTo>
                  <a:lnTo>
                    <a:pt x="1014" y="746"/>
                  </a:lnTo>
                  <a:lnTo>
                    <a:pt x="990" y="744"/>
                  </a:lnTo>
                  <a:lnTo>
                    <a:pt x="990" y="744"/>
                  </a:lnTo>
                  <a:lnTo>
                    <a:pt x="986" y="752"/>
                  </a:lnTo>
                  <a:lnTo>
                    <a:pt x="982" y="758"/>
                  </a:lnTo>
                  <a:lnTo>
                    <a:pt x="978" y="764"/>
                  </a:lnTo>
                  <a:lnTo>
                    <a:pt x="974" y="772"/>
                  </a:lnTo>
                  <a:lnTo>
                    <a:pt x="974" y="772"/>
                  </a:lnTo>
                  <a:lnTo>
                    <a:pt x="964" y="774"/>
                  </a:lnTo>
                  <a:lnTo>
                    <a:pt x="956" y="778"/>
                  </a:lnTo>
                  <a:lnTo>
                    <a:pt x="950" y="782"/>
                  </a:lnTo>
                  <a:lnTo>
                    <a:pt x="946" y="788"/>
                  </a:lnTo>
                  <a:lnTo>
                    <a:pt x="944" y="794"/>
                  </a:lnTo>
                  <a:lnTo>
                    <a:pt x="942" y="800"/>
                  </a:lnTo>
                  <a:lnTo>
                    <a:pt x="944" y="820"/>
                  </a:lnTo>
                  <a:lnTo>
                    <a:pt x="944" y="820"/>
                  </a:lnTo>
                  <a:lnTo>
                    <a:pt x="960" y="846"/>
                  </a:lnTo>
                  <a:lnTo>
                    <a:pt x="960" y="846"/>
                  </a:lnTo>
                  <a:lnTo>
                    <a:pt x="964" y="866"/>
                  </a:lnTo>
                  <a:lnTo>
                    <a:pt x="972" y="888"/>
                  </a:lnTo>
                  <a:lnTo>
                    <a:pt x="984" y="910"/>
                  </a:lnTo>
                  <a:lnTo>
                    <a:pt x="996" y="936"/>
                  </a:lnTo>
                  <a:lnTo>
                    <a:pt x="996" y="936"/>
                  </a:lnTo>
                  <a:lnTo>
                    <a:pt x="1006" y="976"/>
                  </a:lnTo>
                  <a:lnTo>
                    <a:pt x="1006" y="976"/>
                  </a:lnTo>
                  <a:lnTo>
                    <a:pt x="992" y="976"/>
                  </a:lnTo>
                  <a:lnTo>
                    <a:pt x="982" y="972"/>
                  </a:lnTo>
                  <a:lnTo>
                    <a:pt x="972" y="968"/>
                  </a:lnTo>
                  <a:lnTo>
                    <a:pt x="962" y="962"/>
                  </a:lnTo>
                  <a:lnTo>
                    <a:pt x="948" y="950"/>
                  </a:lnTo>
                  <a:lnTo>
                    <a:pt x="936" y="942"/>
                  </a:lnTo>
                  <a:lnTo>
                    <a:pt x="936" y="942"/>
                  </a:lnTo>
                  <a:lnTo>
                    <a:pt x="934" y="934"/>
                  </a:lnTo>
                  <a:lnTo>
                    <a:pt x="932" y="928"/>
                  </a:lnTo>
                  <a:lnTo>
                    <a:pt x="928" y="924"/>
                  </a:lnTo>
                  <a:lnTo>
                    <a:pt x="924" y="920"/>
                  </a:lnTo>
                  <a:lnTo>
                    <a:pt x="918" y="920"/>
                  </a:lnTo>
                  <a:lnTo>
                    <a:pt x="914" y="918"/>
                  </a:lnTo>
                  <a:lnTo>
                    <a:pt x="910" y="920"/>
                  </a:lnTo>
                  <a:lnTo>
                    <a:pt x="906" y="922"/>
                  </a:lnTo>
                  <a:lnTo>
                    <a:pt x="906" y="922"/>
                  </a:lnTo>
                  <a:lnTo>
                    <a:pt x="904" y="930"/>
                  </a:lnTo>
                  <a:lnTo>
                    <a:pt x="904" y="930"/>
                  </a:lnTo>
                  <a:lnTo>
                    <a:pt x="888" y="934"/>
                  </a:lnTo>
                  <a:lnTo>
                    <a:pt x="874" y="940"/>
                  </a:lnTo>
                  <a:lnTo>
                    <a:pt x="848" y="954"/>
                  </a:lnTo>
                  <a:lnTo>
                    <a:pt x="848" y="954"/>
                  </a:lnTo>
                  <a:lnTo>
                    <a:pt x="848" y="972"/>
                  </a:lnTo>
                  <a:lnTo>
                    <a:pt x="848" y="972"/>
                  </a:lnTo>
                  <a:lnTo>
                    <a:pt x="852" y="976"/>
                  </a:lnTo>
                  <a:lnTo>
                    <a:pt x="852" y="976"/>
                  </a:lnTo>
                  <a:lnTo>
                    <a:pt x="840" y="982"/>
                  </a:lnTo>
                  <a:lnTo>
                    <a:pt x="832" y="992"/>
                  </a:lnTo>
                  <a:lnTo>
                    <a:pt x="832" y="992"/>
                  </a:lnTo>
                  <a:lnTo>
                    <a:pt x="812" y="996"/>
                  </a:lnTo>
                  <a:lnTo>
                    <a:pt x="812" y="996"/>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sp>
          <p:nvSpPr>
            <p:cNvPr id="42" name="Freeform 39">
              <a:extLst>
                <a:ext uri="{FF2B5EF4-FFF2-40B4-BE49-F238E27FC236}">
                  <a16:creationId xmlns:a16="http://schemas.microsoft.com/office/drawing/2014/main" id="{FAEFD166-F969-0D4B-B85B-170F8BB7677B}"/>
                </a:ext>
              </a:extLst>
            </p:cNvPr>
            <p:cNvSpPr>
              <a:spLocks/>
            </p:cNvSpPr>
            <p:nvPr/>
          </p:nvSpPr>
          <p:spPr bwMode="auto">
            <a:xfrm>
              <a:off x="1623247" y="2329812"/>
              <a:ext cx="1276324" cy="1086235"/>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30" y="918"/>
                  </a:lnTo>
                  <a:lnTo>
                    <a:pt x="1220" y="920"/>
                  </a:lnTo>
                  <a:lnTo>
                    <a:pt x="1208" y="924"/>
                  </a:lnTo>
                  <a:lnTo>
                    <a:pt x="1208" y="924"/>
                  </a:lnTo>
                  <a:lnTo>
                    <a:pt x="1202" y="936"/>
                  </a:lnTo>
                  <a:lnTo>
                    <a:pt x="1198" y="950"/>
                  </a:lnTo>
                  <a:lnTo>
                    <a:pt x="1196" y="962"/>
                  </a:lnTo>
                  <a:lnTo>
                    <a:pt x="1196" y="976"/>
                  </a:lnTo>
                  <a:lnTo>
                    <a:pt x="1200" y="990"/>
                  </a:lnTo>
                  <a:lnTo>
                    <a:pt x="1204" y="1006"/>
                  </a:lnTo>
                  <a:lnTo>
                    <a:pt x="1216" y="1036"/>
                  </a:lnTo>
                  <a:lnTo>
                    <a:pt x="1216" y="1036"/>
                  </a:lnTo>
                  <a:lnTo>
                    <a:pt x="1218" y="1062"/>
                  </a:lnTo>
                  <a:lnTo>
                    <a:pt x="1218" y="1076"/>
                  </a:lnTo>
                  <a:lnTo>
                    <a:pt x="1214" y="1092"/>
                  </a:lnTo>
                  <a:lnTo>
                    <a:pt x="1214" y="1092"/>
                  </a:lnTo>
                  <a:lnTo>
                    <a:pt x="1164" y="1092"/>
                  </a:lnTo>
                  <a:lnTo>
                    <a:pt x="1164" y="1092"/>
                  </a:lnTo>
                  <a:lnTo>
                    <a:pt x="1154" y="1098"/>
                  </a:lnTo>
                  <a:lnTo>
                    <a:pt x="1152" y="1102"/>
                  </a:lnTo>
                  <a:lnTo>
                    <a:pt x="1150" y="1120"/>
                  </a:lnTo>
                  <a:lnTo>
                    <a:pt x="1150" y="1120"/>
                  </a:lnTo>
                  <a:lnTo>
                    <a:pt x="1172" y="1136"/>
                  </a:lnTo>
                  <a:lnTo>
                    <a:pt x="1172" y="1136"/>
                  </a:lnTo>
                  <a:lnTo>
                    <a:pt x="1172" y="1150"/>
                  </a:lnTo>
                  <a:lnTo>
                    <a:pt x="1172" y="1150"/>
                  </a:lnTo>
                  <a:lnTo>
                    <a:pt x="1166" y="1166"/>
                  </a:lnTo>
                  <a:lnTo>
                    <a:pt x="1160" y="1182"/>
                  </a:lnTo>
                  <a:lnTo>
                    <a:pt x="1160" y="1182"/>
                  </a:lnTo>
                  <a:lnTo>
                    <a:pt x="1144" y="1184"/>
                  </a:lnTo>
                  <a:lnTo>
                    <a:pt x="1134" y="1188"/>
                  </a:lnTo>
                  <a:lnTo>
                    <a:pt x="1124" y="1194"/>
                  </a:lnTo>
                  <a:lnTo>
                    <a:pt x="1112" y="1198"/>
                  </a:lnTo>
                  <a:lnTo>
                    <a:pt x="1112" y="1198"/>
                  </a:lnTo>
                  <a:lnTo>
                    <a:pt x="1056" y="1200"/>
                  </a:lnTo>
                  <a:lnTo>
                    <a:pt x="1056" y="1200"/>
                  </a:lnTo>
                  <a:lnTo>
                    <a:pt x="1050" y="1198"/>
                  </a:lnTo>
                  <a:lnTo>
                    <a:pt x="1050" y="1198"/>
                  </a:lnTo>
                  <a:lnTo>
                    <a:pt x="1044" y="1188"/>
                  </a:lnTo>
                  <a:lnTo>
                    <a:pt x="1036" y="1182"/>
                  </a:lnTo>
                  <a:lnTo>
                    <a:pt x="1030" y="1178"/>
                  </a:lnTo>
                  <a:lnTo>
                    <a:pt x="1024" y="1176"/>
                  </a:lnTo>
                  <a:lnTo>
                    <a:pt x="1024" y="1176"/>
                  </a:lnTo>
                  <a:lnTo>
                    <a:pt x="1018" y="1160"/>
                  </a:lnTo>
                  <a:lnTo>
                    <a:pt x="1018" y="1160"/>
                  </a:lnTo>
                  <a:lnTo>
                    <a:pt x="996" y="1116"/>
                  </a:lnTo>
                  <a:lnTo>
                    <a:pt x="996" y="1116"/>
                  </a:lnTo>
                  <a:lnTo>
                    <a:pt x="972" y="1096"/>
                  </a:lnTo>
                  <a:lnTo>
                    <a:pt x="972" y="1096"/>
                  </a:lnTo>
                  <a:lnTo>
                    <a:pt x="968" y="1090"/>
                  </a:lnTo>
                  <a:lnTo>
                    <a:pt x="962" y="1084"/>
                  </a:lnTo>
                  <a:lnTo>
                    <a:pt x="950" y="1074"/>
                  </a:lnTo>
                  <a:lnTo>
                    <a:pt x="938" y="1070"/>
                  </a:lnTo>
                  <a:lnTo>
                    <a:pt x="928" y="1066"/>
                  </a:lnTo>
                  <a:lnTo>
                    <a:pt x="928" y="1066"/>
                  </a:lnTo>
                  <a:lnTo>
                    <a:pt x="908" y="1054"/>
                  </a:lnTo>
                  <a:lnTo>
                    <a:pt x="908" y="1054"/>
                  </a:lnTo>
                  <a:lnTo>
                    <a:pt x="900" y="1036"/>
                  </a:lnTo>
                  <a:lnTo>
                    <a:pt x="892" y="1024"/>
                  </a:lnTo>
                  <a:lnTo>
                    <a:pt x="884" y="1016"/>
                  </a:lnTo>
                  <a:lnTo>
                    <a:pt x="876" y="1014"/>
                  </a:lnTo>
                  <a:lnTo>
                    <a:pt x="868" y="1014"/>
                  </a:lnTo>
                  <a:lnTo>
                    <a:pt x="858" y="1016"/>
                  </a:lnTo>
                  <a:lnTo>
                    <a:pt x="834" y="1030"/>
                  </a:lnTo>
                  <a:lnTo>
                    <a:pt x="834" y="1030"/>
                  </a:lnTo>
                  <a:lnTo>
                    <a:pt x="826" y="1038"/>
                  </a:lnTo>
                  <a:lnTo>
                    <a:pt x="820" y="1044"/>
                  </a:lnTo>
                  <a:lnTo>
                    <a:pt x="818" y="1052"/>
                  </a:lnTo>
                  <a:lnTo>
                    <a:pt x="818" y="1066"/>
                  </a:lnTo>
                  <a:lnTo>
                    <a:pt x="818" y="1066"/>
                  </a:lnTo>
                  <a:lnTo>
                    <a:pt x="822" y="1074"/>
                  </a:lnTo>
                  <a:lnTo>
                    <a:pt x="826" y="1080"/>
                  </a:lnTo>
                  <a:lnTo>
                    <a:pt x="828" y="1090"/>
                  </a:lnTo>
                  <a:lnTo>
                    <a:pt x="830" y="1104"/>
                  </a:lnTo>
                  <a:lnTo>
                    <a:pt x="830" y="1104"/>
                  </a:lnTo>
                  <a:lnTo>
                    <a:pt x="818" y="1112"/>
                  </a:lnTo>
                  <a:lnTo>
                    <a:pt x="812" y="1116"/>
                  </a:lnTo>
                  <a:lnTo>
                    <a:pt x="804" y="1118"/>
                  </a:lnTo>
                  <a:lnTo>
                    <a:pt x="804" y="1118"/>
                  </a:lnTo>
                  <a:lnTo>
                    <a:pt x="788" y="1120"/>
                  </a:lnTo>
                  <a:lnTo>
                    <a:pt x="788" y="1120"/>
                  </a:lnTo>
                  <a:lnTo>
                    <a:pt x="764" y="1104"/>
                  </a:lnTo>
                  <a:lnTo>
                    <a:pt x="742" y="1090"/>
                  </a:lnTo>
                  <a:lnTo>
                    <a:pt x="724" y="1074"/>
                  </a:lnTo>
                  <a:lnTo>
                    <a:pt x="708" y="1058"/>
                  </a:lnTo>
                  <a:lnTo>
                    <a:pt x="708" y="1058"/>
                  </a:lnTo>
                  <a:lnTo>
                    <a:pt x="702" y="1052"/>
                  </a:lnTo>
                  <a:lnTo>
                    <a:pt x="696" y="1046"/>
                  </a:lnTo>
                  <a:lnTo>
                    <a:pt x="692" y="1036"/>
                  </a:lnTo>
                  <a:lnTo>
                    <a:pt x="690" y="1028"/>
                  </a:lnTo>
                  <a:lnTo>
                    <a:pt x="688" y="1010"/>
                  </a:lnTo>
                  <a:lnTo>
                    <a:pt x="688" y="998"/>
                  </a:lnTo>
                  <a:lnTo>
                    <a:pt x="688" y="998"/>
                  </a:lnTo>
                  <a:lnTo>
                    <a:pt x="730" y="1000"/>
                  </a:lnTo>
                  <a:lnTo>
                    <a:pt x="730" y="1000"/>
                  </a:lnTo>
                  <a:lnTo>
                    <a:pt x="764" y="1022"/>
                  </a:lnTo>
                  <a:lnTo>
                    <a:pt x="764" y="1022"/>
                  </a:lnTo>
                  <a:lnTo>
                    <a:pt x="776" y="1022"/>
                  </a:lnTo>
                  <a:lnTo>
                    <a:pt x="788" y="1022"/>
                  </a:lnTo>
                  <a:lnTo>
                    <a:pt x="794" y="1022"/>
                  </a:lnTo>
                  <a:lnTo>
                    <a:pt x="800" y="1020"/>
                  </a:lnTo>
                  <a:lnTo>
                    <a:pt x="806" y="1016"/>
                  </a:lnTo>
                  <a:lnTo>
                    <a:pt x="812" y="1010"/>
                  </a:lnTo>
                  <a:lnTo>
                    <a:pt x="812" y="1010"/>
                  </a:lnTo>
                  <a:lnTo>
                    <a:pt x="812" y="994"/>
                  </a:lnTo>
                  <a:lnTo>
                    <a:pt x="812" y="994"/>
                  </a:lnTo>
                  <a:lnTo>
                    <a:pt x="790" y="974"/>
                  </a:lnTo>
                  <a:lnTo>
                    <a:pt x="782" y="966"/>
                  </a:lnTo>
                  <a:lnTo>
                    <a:pt x="778" y="958"/>
                  </a:lnTo>
                  <a:lnTo>
                    <a:pt x="778" y="958"/>
                  </a:lnTo>
                  <a:lnTo>
                    <a:pt x="798" y="944"/>
                  </a:lnTo>
                  <a:lnTo>
                    <a:pt x="818" y="922"/>
                  </a:lnTo>
                  <a:lnTo>
                    <a:pt x="836" y="900"/>
                  </a:lnTo>
                  <a:lnTo>
                    <a:pt x="842" y="888"/>
                  </a:lnTo>
                  <a:lnTo>
                    <a:pt x="846" y="878"/>
                  </a:lnTo>
                  <a:lnTo>
                    <a:pt x="846" y="878"/>
                  </a:lnTo>
                  <a:lnTo>
                    <a:pt x="862" y="870"/>
                  </a:lnTo>
                  <a:lnTo>
                    <a:pt x="874" y="862"/>
                  </a:lnTo>
                  <a:lnTo>
                    <a:pt x="874" y="862"/>
                  </a:lnTo>
                  <a:lnTo>
                    <a:pt x="878" y="860"/>
                  </a:lnTo>
                  <a:lnTo>
                    <a:pt x="884" y="856"/>
                  </a:lnTo>
                  <a:lnTo>
                    <a:pt x="892" y="846"/>
                  </a:lnTo>
                  <a:lnTo>
                    <a:pt x="892" y="846"/>
                  </a:lnTo>
                  <a:lnTo>
                    <a:pt x="890" y="804"/>
                  </a:lnTo>
                  <a:lnTo>
                    <a:pt x="890" y="804"/>
                  </a:lnTo>
                  <a:lnTo>
                    <a:pt x="884" y="796"/>
                  </a:lnTo>
                  <a:lnTo>
                    <a:pt x="878" y="786"/>
                  </a:lnTo>
                  <a:lnTo>
                    <a:pt x="876" y="776"/>
                  </a:lnTo>
                  <a:lnTo>
                    <a:pt x="874" y="768"/>
                  </a:lnTo>
                  <a:lnTo>
                    <a:pt x="874" y="754"/>
                  </a:lnTo>
                  <a:lnTo>
                    <a:pt x="874" y="748"/>
                  </a:lnTo>
                  <a:lnTo>
                    <a:pt x="872" y="746"/>
                  </a:lnTo>
                  <a:lnTo>
                    <a:pt x="872" y="746"/>
                  </a:lnTo>
                  <a:lnTo>
                    <a:pt x="852" y="696"/>
                  </a:lnTo>
                  <a:lnTo>
                    <a:pt x="852" y="696"/>
                  </a:lnTo>
                  <a:lnTo>
                    <a:pt x="846" y="662"/>
                  </a:lnTo>
                  <a:lnTo>
                    <a:pt x="846" y="662"/>
                  </a:lnTo>
                  <a:lnTo>
                    <a:pt x="830" y="630"/>
                  </a:lnTo>
                  <a:lnTo>
                    <a:pt x="824" y="618"/>
                  </a:lnTo>
                  <a:lnTo>
                    <a:pt x="818" y="612"/>
                  </a:lnTo>
                  <a:lnTo>
                    <a:pt x="818" y="612"/>
                  </a:lnTo>
                  <a:lnTo>
                    <a:pt x="770" y="612"/>
                  </a:lnTo>
                  <a:lnTo>
                    <a:pt x="770" y="612"/>
                  </a:lnTo>
                  <a:lnTo>
                    <a:pt x="760" y="608"/>
                  </a:lnTo>
                  <a:lnTo>
                    <a:pt x="748" y="602"/>
                  </a:lnTo>
                  <a:lnTo>
                    <a:pt x="728" y="588"/>
                  </a:lnTo>
                  <a:lnTo>
                    <a:pt x="710" y="576"/>
                  </a:lnTo>
                  <a:lnTo>
                    <a:pt x="696" y="566"/>
                  </a:lnTo>
                  <a:lnTo>
                    <a:pt x="696" y="566"/>
                  </a:lnTo>
                  <a:lnTo>
                    <a:pt x="648" y="510"/>
                  </a:lnTo>
                  <a:lnTo>
                    <a:pt x="648" y="510"/>
                  </a:lnTo>
                  <a:lnTo>
                    <a:pt x="638" y="510"/>
                  </a:lnTo>
                  <a:lnTo>
                    <a:pt x="630" y="512"/>
                  </a:lnTo>
                  <a:lnTo>
                    <a:pt x="618" y="516"/>
                  </a:lnTo>
                  <a:lnTo>
                    <a:pt x="618" y="516"/>
                  </a:lnTo>
                  <a:lnTo>
                    <a:pt x="594" y="514"/>
                  </a:lnTo>
                  <a:lnTo>
                    <a:pt x="594" y="514"/>
                  </a:lnTo>
                  <a:lnTo>
                    <a:pt x="548" y="476"/>
                  </a:lnTo>
                  <a:lnTo>
                    <a:pt x="548" y="476"/>
                  </a:lnTo>
                  <a:lnTo>
                    <a:pt x="506" y="456"/>
                  </a:lnTo>
                  <a:lnTo>
                    <a:pt x="506" y="456"/>
                  </a:lnTo>
                  <a:lnTo>
                    <a:pt x="486" y="454"/>
                  </a:lnTo>
                  <a:lnTo>
                    <a:pt x="470" y="452"/>
                  </a:lnTo>
                  <a:lnTo>
                    <a:pt x="442" y="446"/>
                  </a:lnTo>
                  <a:lnTo>
                    <a:pt x="442" y="446"/>
                  </a:lnTo>
                  <a:lnTo>
                    <a:pt x="430" y="436"/>
                  </a:lnTo>
                  <a:lnTo>
                    <a:pt x="422" y="432"/>
                  </a:lnTo>
                  <a:lnTo>
                    <a:pt x="412" y="428"/>
                  </a:lnTo>
                  <a:lnTo>
                    <a:pt x="406" y="426"/>
                  </a:lnTo>
                  <a:lnTo>
                    <a:pt x="390" y="426"/>
                  </a:lnTo>
                  <a:lnTo>
                    <a:pt x="370" y="426"/>
                  </a:lnTo>
                  <a:lnTo>
                    <a:pt x="370" y="426"/>
                  </a:lnTo>
                  <a:lnTo>
                    <a:pt x="352" y="436"/>
                  </a:lnTo>
                  <a:lnTo>
                    <a:pt x="352" y="436"/>
                  </a:lnTo>
                  <a:lnTo>
                    <a:pt x="354" y="448"/>
                  </a:lnTo>
                  <a:lnTo>
                    <a:pt x="356" y="460"/>
                  </a:lnTo>
                  <a:lnTo>
                    <a:pt x="358" y="472"/>
                  </a:lnTo>
                  <a:lnTo>
                    <a:pt x="356" y="490"/>
                  </a:lnTo>
                  <a:lnTo>
                    <a:pt x="356" y="490"/>
                  </a:lnTo>
                  <a:lnTo>
                    <a:pt x="352" y="494"/>
                  </a:lnTo>
                  <a:lnTo>
                    <a:pt x="346" y="496"/>
                  </a:lnTo>
                  <a:lnTo>
                    <a:pt x="338" y="498"/>
                  </a:lnTo>
                  <a:lnTo>
                    <a:pt x="332" y="498"/>
                  </a:lnTo>
                  <a:lnTo>
                    <a:pt x="318" y="494"/>
                  </a:lnTo>
                  <a:lnTo>
                    <a:pt x="304" y="486"/>
                  </a:lnTo>
                  <a:lnTo>
                    <a:pt x="290" y="478"/>
                  </a:lnTo>
                  <a:lnTo>
                    <a:pt x="278" y="468"/>
                  </a:lnTo>
                  <a:lnTo>
                    <a:pt x="262" y="452"/>
                  </a:lnTo>
                  <a:lnTo>
                    <a:pt x="262" y="452"/>
                  </a:lnTo>
                  <a:lnTo>
                    <a:pt x="222" y="420"/>
                  </a:lnTo>
                  <a:lnTo>
                    <a:pt x="222" y="420"/>
                  </a:lnTo>
                  <a:lnTo>
                    <a:pt x="182" y="398"/>
                  </a:lnTo>
                  <a:lnTo>
                    <a:pt x="164" y="390"/>
                  </a:lnTo>
                  <a:lnTo>
                    <a:pt x="148" y="384"/>
                  </a:lnTo>
                  <a:lnTo>
                    <a:pt x="148" y="384"/>
                  </a:lnTo>
                  <a:lnTo>
                    <a:pt x="116" y="384"/>
                  </a:lnTo>
                  <a:lnTo>
                    <a:pt x="86" y="384"/>
                  </a:lnTo>
                  <a:lnTo>
                    <a:pt x="70" y="384"/>
                  </a:lnTo>
                  <a:lnTo>
                    <a:pt x="56" y="382"/>
                  </a:lnTo>
                  <a:lnTo>
                    <a:pt x="42" y="378"/>
                  </a:lnTo>
                  <a:lnTo>
                    <a:pt x="30" y="374"/>
                  </a:lnTo>
                  <a:lnTo>
                    <a:pt x="30" y="374"/>
                  </a:lnTo>
                  <a:lnTo>
                    <a:pt x="20" y="372"/>
                  </a:lnTo>
                  <a:lnTo>
                    <a:pt x="20" y="372"/>
                  </a:lnTo>
                  <a:lnTo>
                    <a:pt x="18" y="358"/>
                  </a:lnTo>
                  <a:lnTo>
                    <a:pt x="14" y="344"/>
                  </a:lnTo>
                  <a:lnTo>
                    <a:pt x="12" y="332"/>
                  </a:lnTo>
                  <a:lnTo>
                    <a:pt x="8" y="326"/>
                  </a:lnTo>
                  <a:lnTo>
                    <a:pt x="8" y="326"/>
                  </a:lnTo>
                  <a:lnTo>
                    <a:pt x="4" y="310"/>
                  </a:lnTo>
                  <a:lnTo>
                    <a:pt x="0" y="296"/>
                  </a:lnTo>
                  <a:lnTo>
                    <a:pt x="0" y="290"/>
                  </a:lnTo>
                  <a:lnTo>
                    <a:pt x="2" y="284"/>
                  </a:lnTo>
                  <a:lnTo>
                    <a:pt x="4" y="280"/>
                  </a:lnTo>
                  <a:lnTo>
                    <a:pt x="12" y="278"/>
                  </a:lnTo>
                  <a:lnTo>
                    <a:pt x="12" y="278"/>
                  </a:lnTo>
                  <a:lnTo>
                    <a:pt x="20" y="262"/>
                  </a:lnTo>
                  <a:lnTo>
                    <a:pt x="28" y="246"/>
                  </a:lnTo>
                  <a:lnTo>
                    <a:pt x="28" y="246"/>
                  </a:lnTo>
                  <a:lnTo>
                    <a:pt x="46" y="246"/>
                  </a:lnTo>
                  <a:lnTo>
                    <a:pt x="68" y="244"/>
                  </a:lnTo>
                  <a:lnTo>
                    <a:pt x="80" y="242"/>
                  </a:lnTo>
                  <a:lnTo>
                    <a:pt x="90" y="238"/>
                  </a:lnTo>
                  <a:lnTo>
                    <a:pt x="100" y="232"/>
                  </a:lnTo>
                  <a:lnTo>
                    <a:pt x="108" y="226"/>
                  </a:lnTo>
                  <a:lnTo>
                    <a:pt x="108" y="226"/>
                  </a:lnTo>
                  <a:lnTo>
                    <a:pt x="120" y="200"/>
                  </a:lnTo>
                  <a:lnTo>
                    <a:pt x="120" y="200"/>
                  </a:lnTo>
                  <a:lnTo>
                    <a:pt x="142" y="176"/>
                  </a:lnTo>
                  <a:lnTo>
                    <a:pt x="142" y="176"/>
                  </a:lnTo>
                  <a:lnTo>
                    <a:pt x="150" y="158"/>
                  </a:lnTo>
                  <a:lnTo>
                    <a:pt x="156" y="146"/>
                  </a:lnTo>
                  <a:lnTo>
                    <a:pt x="166" y="136"/>
                  </a:lnTo>
                  <a:lnTo>
                    <a:pt x="176" y="130"/>
                  </a:lnTo>
                  <a:lnTo>
                    <a:pt x="188" y="126"/>
                  </a:lnTo>
                  <a:lnTo>
                    <a:pt x="202" y="124"/>
                  </a:lnTo>
                  <a:lnTo>
                    <a:pt x="238" y="120"/>
                  </a:lnTo>
                  <a:lnTo>
                    <a:pt x="238" y="120"/>
                  </a:lnTo>
                  <a:lnTo>
                    <a:pt x="252" y="120"/>
                  </a:lnTo>
                  <a:lnTo>
                    <a:pt x="274" y="120"/>
                  </a:lnTo>
                  <a:lnTo>
                    <a:pt x="286" y="120"/>
                  </a:lnTo>
                  <a:lnTo>
                    <a:pt x="298" y="118"/>
                  </a:lnTo>
                  <a:lnTo>
                    <a:pt x="308" y="114"/>
                  </a:lnTo>
                  <a:lnTo>
                    <a:pt x="316" y="108"/>
                  </a:lnTo>
                  <a:lnTo>
                    <a:pt x="316" y="108"/>
                  </a:lnTo>
                  <a:lnTo>
                    <a:pt x="308" y="62"/>
                  </a:lnTo>
                  <a:lnTo>
                    <a:pt x="308" y="62"/>
                  </a:lnTo>
                  <a:lnTo>
                    <a:pt x="308" y="38"/>
                  </a:lnTo>
                  <a:lnTo>
                    <a:pt x="310" y="26"/>
                  </a:lnTo>
                  <a:lnTo>
                    <a:pt x="312" y="16"/>
                  </a:lnTo>
                  <a:lnTo>
                    <a:pt x="318" y="8"/>
                  </a:lnTo>
                  <a:lnTo>
                    <a:pt x="324" y="2"/>
                  </a:lnTo>
                  <a:lnTo>
                    <a:pt x="328" y="0"/>
                  </a:lnTo>
                  <a:lnTo>
                    <a:pt x="334" y="0"/>
                  </a:lnTo>
                  <a:lnTo>
                    <a:pt x="346" y="4"/>
                  </a:lnTo>
                  <a:lnTo>
                    <a:pt x="346" y="4"/>
                  </a:lnTo>
                  <a:lnTo>
                    <a:pt x="434" y="16"/>
                  </a:lnTo>
                  <a:lnTo>
                    <a:pt x="434" y="16"/>
                  </a:lnTo>
                  <a:lnTo>
                    <a:pt x="432" y="24"/>
                  </a:lnTo>
                  <a:lnTo>
                    <a:pt x="430" y="36"/>
                  </a:lnTo>
                  <a:lnTo>
                    <a:pt x="432" y="60"/>
                  </a:lnTo>
                  <a:lnTo>
                    <a:pt x="432" y="60"/>
                  </a:lnTo>
                  <a:lnTo>
                    <a:pt x="444" y="80"/>
                  </a:lnTo>
                  <a:lnTo>
                    <a:pt x="450" y="90"/>
                  </a:lnTo>
                  <a:lnTo>
                    <a:pt x="456" y="106"/>
                  </a:lnTo>
                  <a:lnTo>
                    <a:pt x="456" y="106"/>
                  </a:lnTo>
                  <a:lnTo>
                    <a:pt x="456" y="130"/>
                  </a:lnTo>
                  <a:lnTo>
                    <a:pt x="456" y="130"/>
                  </a:lnTo>
                  <a:lnTo>
                    <a:pt x="448" y="152"/>
                  </a:lnTo>
                  <a:lnTo>
                    <a:pt x="444" y="166"/>
                  </a:lnTo>
                  <a:lnTo>
                    <a:pt x="446" y="180"/>
                  </a:lnTo>
                  <a:lnTo>
                    <a:pt x="446" y="180"/>
                  </a:lnTo>
                  <a:lnTo>
                    <a:pt x="490" y="222"/>
                  </a:lnTo>
                  <a:lnTo>
                    <a:pt x="490" y="222"/>
                  </a:lnTo>
                  <a:lnTo>
                    <a:pt x="496" y="234"/>
                  </a:lnTo>
                  <a:lnTo>
                    <a:pt x="496" y="234"/>
                  </a:lnTo>
                  <a:lnTo>
                    <a:pt x="496" y="276"/>
                  </a:lnTo>
                  <a:lnTo>
                    <a:pt x="496" y="276"/>
                  </a:lnTo>
                  <a:lnTo>
                    <a:pt x="500" y="278"/>
                  </a:lnTo>
                  <a:lnTo>
                    <a:pt x="506" y="280"/>
                  </a:lnTo>
                  <a:lnTo>
                    <a:pt x="526" y="282"/>
                  </a:lnTo>
                  <a:lnTo>
                    <a:pt x="526" y="282"/>
                  </a:lnTo>
                  <a:lnTo>
                    <a:pt x="538" y="274"/>
                  </a:lnTo>
                  <a:lnTo>
                    <a:pt x="552" y="266"/>
                  </a:lnTo>
                  <a:lnTo>
                    <a:pt x="566" y="262"/>
                  </a:lnTo>
                  <a:lnTo>
                    <a:pt x="582" y="258"/>
                  </a:lnTo>
                  <a:lnTo>
                    <a:pt x="618" y="254"/>
                  </a:lnTo>
                  <a:lnTo>
                    <a:pt x="652" y="252"/>
                  </a:lnTo>
                  <a:lnTo>
                    <a:pt x="652" y="252"/>
                  </a:lnTo>
                  <a:lnTo>
                    <a:pt x="658" y="268"/>
                  </a:lnTo>
                  <a:lnTo>
                    <a:pt x="658" y="268"/>
                  </a:lnTo>
                  <a:lnTo>
                    <a:pt x="650" y="284"/>
                  </a:lnTo>
                  <a:lnTo>
                    <a:pt x="644" y="298"/>
                  </a:lnTo>
                  <a:lnTo>
                    <a:pt x="644" y="298"/>
                  </a:lnTo>
                  <a:lnTo>
                    <a:pt x="636" y="308"/>
                  </a:lnTo>
                  <a:lnTo>
                    <a:pt x="626" y="314"/>
                  </a:lnTo>
                  <a:lnTo>
                    <a:pt x="612" y="324"/>
                  </a:lnTo>
                  <a:lnTo>
                    <a:pt x="606" y="330"/>
                  </a:lnTo>
                  <a:lnTo>
                    <a:pt x="602" y="338"/>
                  </a:lnTo>
                  <a:lnTo>
                    <a:pt x="600" y="348"/>
                  </a:lnTo>
                  <a:lnTo>
                    <a:pt x="600" y="360"/>
                  </a:lnTo>
                  <a:lnTo>
                    <a:pt x="600" y="360"/>
                  </a:lnTo>
                  <a:lnTo>
                    <a:pt x="632" y="372"/>
                  </a:lnTo>
                  <a:lnTo>
                    <a:pt x="632" y="372"/>
                  </a:lnTo>
                  <a:lnTo>
                    <a:pt x="640" y="384"/>
                  </a:lnTo>
                  <a:lnTo>
                    <a:pt x="652" y="396"/>
                  </a:lnTo>
                  <a:lnTo>
                    <a:pt x="664" y="406"/>
                  </a:lnTo>
                  <a:lnTo>
                    <a:pt x="680" y="416"/>
                  </a:lnTo>
                  <a:lnTo>
                    <a:pt x="680" y="416"/>
                  </a:lnTo>
                  <a:lnTo>
                    <a:pt x="686" y="428"/>
                  </a:lnTo>
                  <a:lnTo>
                    <a:pt x="692" y="442"/>
                  </a:lnTo>
                  <a:lnTo>
                    <a:pt x="702" y="456"/>
                  </a:lnTo>
                  <a:lnTo>
                    <a:pt x="706" y="460"/>
                  </a:lnTo>
                  <a:lnTo>
                    <a:pt x="714" y="464"/>
                  </a:lnTo>
                  <a:lnTo>
                    <a:pt x="714" y="464"/>
                  </a:lnTo>
                  <a:lnTo>
                    <a:pt x="744" y="504"/>
                  </a:lnTo>
                  <a:lnTo>
                    <a:pt x="744" y="504"/>
                  </a:lnTo>
                  <a:lnTo>
                    <a:pt x="754" y="508"/>
                  </a:lnTo>
                  <a:lnTo>
                    <a:pt x="772" y="514"/>
                  </a:lnTo>
                  <a:lnTo>
                    <a:pt x="780" y="514"/>
                  </a:lnTo>
                  <a:lnTo>
                    <a:pt x="788" y="514"/>
                  </a:lnTo>
                  <a:lnTo>
                    <a:pt x="796" y="510"/>
                  </a:lnTo>
                  <a:lnTo>
                    <a:pt x="802" y="504"/>
                  </a:lnTo>
                  <a:lnTo>
                    <a:pt x="802" y="504"/>
                  </a:lnTo>
                  <a:lnTo>
                    <a:pt x="802" y="476"/>
                  </a:lnTo>
                  <a:lnTo>
                    <a:pt x="802" y="468"/>
                  </a:lnTo>
                  <a:lnTo>
                    <a:pt x="804" y="460"/>
                  </a:lnTo>
                  <a:lnTo>
                    <a:pt x="808" y="456"/>
                  </a:lnTo>
                  <a:lnTo>
                    <a:pt x="812" y="452"/>
                  </a:lnTo>
                  <a:lnTo>
                    <a:pt x="822" y="448"/>
                  </a:lnTo>
                  <a:lnTo>
                    <a:pt x="834" y="446"/>
                  </a:lnTo>
                  <a:lnTo>
                    <a:pt x="834" y="446"/>
                  </a:lnTo>
                  <a:lnTo>
                    <a:pt x="846" y="446"/>
                  </a:lnTo>
                  <a:lnTo>
                    <a:pt x="856" y="446"/>
                  </a:lnTo>
                  <a:lnTo>
                    <a:pt x="862" y="448"/>
                  </a:lnTo>
                  <a:lnTo>
                    <a:pt x="868" y="450"/>
                  </a:lnTo>
                  <a:lnTo>
                    <a:pt x="876" y="454"/>
                  </a:lnTo>
                  <a:lnTo>
                    <a:pt x="882" y="460"/>
                  </a:lnTo>
                  <a:lnTo>
                    <a:pt x="882" y="460"/>
                  </a:lnTo>
                  <a:lnTo>
                    <a:pt x="898" y="462"/>
                  </a:lnTo>
                  <a:lnTo>
                    <a:pt x="898" y="462"/>
                  </a:lnTo>
                  <a:lnTo>
                    <a:pt x="912" y="454"/>
                  </a:lnTo>
                  <a:lnTo>
                    <a:pt x="926" y="446"/>
                  </a:lnTo>
                  <a:lnTo>
                    <a:pt x="938" y="438"/>
                  </a:lnTo>
                  <a:lnTo>
                    <a:pt x="950" y="430"/>
                  </a:lnTo>
                  <a:lnTo>
                    <a:pt x="950" y="430"/>
                  </a:lnTo>
                  <a:lnTo>
                    <a:pt x="956" y="424"/>
                  </a:lnTo>
                  <a:lnTo>
                    <a:pt x="964" y="422"/>
                  </a:lnTo>
                  <a:lnTo>
                    <a:pt x="988" y="420"/>
                  </a:lnTo>
                  <a:lnTo>
                    <a:pt x="988" y="420"/>
                  </a:lnTo>
                  <a:lnTo>
                    <a:pt x="1002" y="440"/>
                  </a:lnTo>
                  <a:lnTo>
                    <a:pt x="1002" y="440"/>
                  </a:lnTo>
                  <a:lnTo>
                    <a:pt x="1000" y="448"/>
                  </a:lnTo>
                  <a:lnTo>
                    <a:pt x="996" y="456"/>
                  </a:lnTo>
                  <a:lnTo>
                    <a:pt x="990" y="464"/>
                  </a:lnTo>
                  <a:lnTo>
                    <a:pt x="984" y="472"/>
                  </a:lnTo>
                  <a:lnTo>
                    <a:pt x="968" y="484"/>
                  </a:lnTo>
                  <a:lnTo>
                    <a:pt x="952" y="496"/>
                  </a:lnTo>
                  <a:lnTo>
                    <a:pt x="952" y="496"/>
                  </a:lnTo>
                  <a:lnTo>
                    <a:pt x="940" y="512"/>
                  </a:lnTo>
                  <a:lnTo>
                    <a:pt x="934" y="530"/>
                  </a:lnTo>
                  <a:lnTo>
                    <a:pt x="932" y="550"/>
                  </a:lnTo>
                  <a:lnTo>
                    <a:pt x="930" y="574"/>
                  </a:lnTo>
                  <a:lnTo>
                    <a:pt x="930" y="574"/>
                  </a:lnTo>
                  <a:lnTo>
                    <a:pt x="954" y="618"/>
                  </a:lnTo>
                  <a:lnTo>
                    <a:pt x="954" y="618"/>
                  </a:lnTo>
                  <a:lnTo>
                    <a:pt x="962" y="630"/>
                  </a:lnTo>
                  <a:lnTo>
                    <a:pt x="974" y="642"/>
                  </a:lnTo>
                  <a:lnTo>
                    <a:pt x="982" y="648"/>
                  </a:lnTo>
                  <a:lnTo>
                    <a:pt x="990" y="652"/>
                  </a:lnTo>
                  <a:lnTo>
                    <a:pt x="1000" y="656"/>
                  </a:lnTo>
                  <a:lnTo>
                    <a:pt x="1010" y="656"/>
                  </a:lnTo>
                  <a:lnTo>
                    <a:pt x="1010" y="656"/>
                  </a:lnTo>
                  <a:lnTo>
                    <a:pt x="1012" y="652"/>
                  </a:lnTo>
                  <a:lnTo>
                    <a:pt x="1012" y="652"/>
                  </a:lnTo>
                  <a:lnTo>
                    <a:pt x="1024" y="652"/>
                  </a:lnTo>
                  <a:lnTo>
                    <a:pt x="1024" y="652"/>
                  </a:lnTo>
                  <a:lnTo>
                    <a:pt x="1032" y="656"/>
                  </a:lnTo>
                  <a:lnTo>
                    <a:pt x="1040" y="662"/>
                  </a:lnTo>
                  <a:lnTo>
                    <a:pt x="1060" y="680"/>
                  </a:lnTo>
                  <a:lnTo>
                    <a:pt x="1082" y="704"/>
                  </a:lnTo>
                  <a:lnTo>
                    <a:pt x="1098" y="726"/>
                  </a:lnTo>
                  <a:lnTo>
                    <a:pt x="1098" y="726"/>
                  </a:lnTo>
                  <a:lnTo>
                    <a:pt x="1106" y="762"/>
                  </a:lnTo>
                  <a:lnTo>
                    <a:pt x="1108" y="784"/>
                  </a:lnTo>
                  <a:lnTo>
                    <a:pt x="1112" y="810"/>
                  </a:lnTo>
                  <a:lnTo>
                    <a:pt x="1112" y="810"/>
                  </a:lnTo>
                  <a:lnTo>
                    <a:pt x="1118" y="840"/>
                  </a:lnTo>
                  <a:lnTo>
                    <a:pt x="1118" y="840"/>
                  </a:lnTo>
                  <a:lnTo>
                    <a:pt x="1130" y="852"/>
                  </a:lnTo>
                  <a:lnTo>
                    <a:pt x="1140" y="860"/>
                  </a:lnTo>
                  <a:lnTo>
                    <a:pt x="1152" y="868"/>
                  </a:lnTo>
                  <a:lnTo>
                    <a:pt x="1172" y="882"/>
                  </a:lnTo>
                  <a:lnTo>
                    <a:pt x="1172" y="882"/>
                  </a:lnTo>
                  <a:lnTo>
                    <a:pt x="1188" y="876"/>
                  </a:lnTo>
                  <a:lnTo>
                    <a:pt x="1214" y="866"/>
                  </a:lnTo>
                  <a:lnTo>
                    <a:pt x="1214" y="866"/>
                  </a:lnTo>
                  <a:lnTo>
                    <a:pt x="1216" y="858"/>
                  </a:lnTo>
                  <a:lnTo>
                    <a:pt x="1220" y="854"/>
                  </a:lnTo>
                  <a:lnTo>
                    <a:pt x="1230" y="850"/>
                  </a:lnTo>
                  <a:lnTo>
                    <a:pt x="1246" y="846"/>
                  </a:lnTo>
                  <a:lnTo>
                    <a:pt x="1246" y="846"/>
                  </a:lnTo>
                  <a:lnTo>
                    <a:pt x="1252" y="836"/>
                  </a:lnTo>
                  <a:lnTo>
                    <a:pt x="1258" y="826"/>
                  </a:lnTo>
                  <a:lnTo>
                    <a:pt x="1258" y="818"/>
                  </a:lnTo>
                  <a:lnTo>
                    <a:pt x="1258" y="808"/>
                  </a:lnTo>
                  <a:lnTo>
                    <a:pt x="1254" y="800"/>
                  </a:lnTo>
                  <a:lnTo>
                    <a:pt x="1250" y="792"/>
                  </a:lnTo>
                  <a:lnTo>
                    <a:pt x="1240" y="780"/>
                  </a:lnTo>
                  <a:lnTo>
                    <a:pt x="1240" y="780"/>
                  </a:lnTo>
                  <a:lnTo>
                    <a:pt x="1222" y="774"/>
                  </a:lnTo>
                  <a:lnTo>
                    <a:pt x="1216" y="770"/>
                  </a:lnTo>
                  <a:lnTo>
                    <a:pt x="1214" y="766"/>
                  </a:lnTo>
                  <a:lnTo>
                    <a:pt x="1212" y="762"/>
                  </a:lnTo>
                  <a:lnTo>
                    <a:pt x="1212" y="756"/>
                  </a:lnTo>
                  <a:lnTo>
                    <a:pt x="1214" y="742"/>
                  </a:lnTo>
                  <a:lnTo>
                    <a:pt x="1214" y="742"/>
                  </a:lnTo>
                  <a:lnTo>
                    <a:pt x="1234" y="712"/>
                  </a:lnTo>
                  <a:lnTo>
                    <a:pt x="1234" y="712"/>
                  </a:lnTo>
                  <a:lnTo>
                    <a:pt x="1234" y="682"/>
                  </a:lnTo>
                  <a:lnTo>
                    <a:pt x="1234" y="682"/>
                  </a:lnTo>
                  <a:lnTo>
                    <a:pt x="1240" y="678"/>
                  </a:lnTo>
                  <a:lnTo>
                    <a:pt x="1244" y="678"/>
                  </a:lnTo>
                  <a:lnTo>
                    <a:pt x="1258" y="678"/>
                  </a:lnTo>
                  <a:lnTo>
                    <a:pt x="1258" y="678"/>
                  </a:lnTo>
                  <a:lnTo>
                    <a:pt x="1270" y="664"/>
                  </a:lnTo>
                  <a:lnTo>
                    <a:pt x="1284" y="656"/>
                  </a:lnTo>
                  <a:lnTo>
                    <a:pt x="1284" y="656"/>
                  </a:lnTo>
                  <a:lnTo>
                    <a:pt x="1286" y="670"/>
                  </a:lnTo>
                  <a:lnTo>
                    <a:pt x="1284" y="678"/>
                  </a:lnTo>
                  <a:lnTo>
                    <a:pt x="1280" y="684"/>
                  </a:lnTo>
                  <a:lnTo>
                    <a:pt x="1278" y="688"/>
                  </a:lnTo>
                  <a:lnTo>
                    <a:pt x="1278" y="688"/>
                  </a:lnTo>
                  <a:lnTo>
                    <a:pt x="1276" y="708"/>
                  </a:lnTo>
                  <a:lnTo>
                    <a:pt x="1276" y="708"/>
                  </a:lnTo>
                  <a:lnTo>
                    <a:pt x="1280" y="714"/>
                  </a:lnTo>
                  <a:lnTo>
                    <a:pt x="1288" y="718"/>
                  </a:lnTo>
                  <a:lnTo>
                    <a:pt x="1304" y="726"/>
                  </a:lnTo>
                  <a:lnTo>
                    <a:pt x="1344" y="736"/>
                  </a:lnTo>
                  <a:lnTo>
                    <a:pt x="1344" y="736"/>
                  </a:lnTo>
                  <a:lnTo>
                    <a:pt x="1394" y="770"/>
                  </a:lnTo>
                  <a:lnTo>
                    <a:pt x="1394" y="770"/>
                  </a:lnTo>
                  <a:lnTo>
                    <a:pt x="1410" y="770"/>
                  </a:lnTo>
                  <a:lnTo>
                    <a:pt x="1410" y="770"/>
                  </a:lnTo>
                  <a:lnTo>
                    <a:pt x="1404" y="784"/>
                  </a:lnTo>
                  <a:lnTo>
                    <a:pt x="1396" y="800"/>
                  </a:lnTo>
                  <a:lnTo>
                    <a:pt x="1396" y="800"/>
                  </a:lnTo>
                  <a:lnTo>
                    <a:pt x="1404" y="860"/>
                  </a:lnTo>
                  <a:lnTo>
                    <a:pt x="1404" y="860"/>
                  </a:lnTo>
                  <a:lnTo>
                    <a:pt x="1394" y="888"/>
                  </a:lnTo>
                  <a:lnTo>
                    <a:pt x="1394" y="888"/>
                  </a:lnTo>
                  <a:lnTo>
                    <a:pt x="1386" y="888"/>
                  </a:lnTo>
                  <a:lnTo>
                    <a:pt x="1382" y="886"/>
                  </a:lnTo>
                  <a:lnTo>
                    <a:pt x="1376" y="884"/>
                  </a:lnTo>
                  <a:lnTo>
                    <a:pt x="1376" y="884"/>
                  </a:lnTo>
                  <a:lnTo>
                    <a:pt x="1360" y="880"/>
                  </a:lnTo>
                  <a:lnTo>
                    <a:pt x="1346" y="882"/>
                  </a:lnTo>
                  <a:lnTo>
                    <a:pt x="1340" y="884"/>
                  </a:lnTo>
                  <a:lnTo>
                    <a:pt x="1334" y="886"/>
                  </a:lnTo>
                  <a:lnTo>
                    <a:pt x="1328" y="892"/>
                  </a:lnTo>
                  <a:lnTo>
                    <a:pt x="1324" y="898"/>
                  </a:lnTo>
                  <a:lnTo>
                    <a:pt x="1324" y="898"/>
                  </a:lnTo>
                  <a:lnTo>
                    <a:pt x="1324" y="938"/>
                  </a:lnTo>
                  <a:lnTo>
                    <a:pt x="1324" y="938"/>
                  </a:lnTo>
                  <a:lnTo>
                    <a:pt x="1314" y="940"/>
                  </a:lnTo>
                  <a:lnTo>
                    <a:pt x="1314" y="940"/>
                  </a:lnTo>
                  <a:close/>
                </a:path>
              </a:pathLst>
            </a:custGeom>
            <a:solidFill>
              <a:schemeClr val="bg1">
                <a:lumMod val="85000"/>
              </a:schemeClr>
            </a:solidFill>
            <a:ln w="3175">
              <a:noFill/>
            </a:ln>
          </p:spPr>
          <p:txBody>
            <a:bodyPr/>
            <a:lstStyle/>
            <a:p>
              <a:pPr defTabSz="914400" fontAlgn="base">
                <a:spcBef>
                  <a:spcPct val="0"/>
                </a:spcBef>
                <a:spcAft>
                  <a:spcPct val="0"/>
                </a:spcAft>
              </a:pPr>
              <a:endParaRPr lang="zh-CN" altLang="en-US" sz="1800">
                <a:solidFill>
                  <a:schemeClr val="accent1"/>
                </a:solidFill>
                <a:latin typeface="Arial" panose="020B0604020202020204" pitchFamily="34" charset="0"/>
                <a:ea typeface="宋体" panose="02010600030101010101" pitchFamily="2" charset="-122"/>
              </a:endParaRPr>
            </a:p>
          </p:txBody>
        </p:sp>
        <p:grpSp>
          <p:nvGrpSpPr>
            <p:cNvPr id="43" name="组合 42">
              <a:extLst>
                <a:ext uri="{FF2B5EF4-FFF2-40B4-BE49-F238E27FC236}">
                  <a16:creationId xmlns:a16="http://schemas.microsoft.com/office/drawing/2014/main" id="{741B1979-7DCA-1745-BAFC-1D50A9D21E88}"/>
                </a:ext>
              </a:extLst>
            </p:cNvPr>
            <p:cNvGrpSpPr/>
            <p:nvPr/>
          </p:nvGrpSpPr>
          <p:grpSpPr>
            <a:xfrm>
              <a:off x="3976590" y="2161299"/>
              <a:ext cx="127054" cy="168907"/>
              <a:chOff x="361950" y="3582988"/>
              <a:chExt cx="269875" cy="358775"/>
            </a:xfrm>
            <a:solidFill>
              <a:schemeClr val="accent1"/>
            </a:solidFill>
          </p:grpSpPr>
          <p:sp>
            <p:nvSpPr>
              <p:cNvPr id="89" name="AutoShape 108">
                <a:extLst>
                  <a:ext uri="{FF2B5EF4-FFF2-40B4-BE49-F238E27FC236}">
                    <a16:creationId xmlns:a16="http://schemas.microsoft.com/office/drawing/2014/main" id="{C3ADD98A-B9ED-AD42-A00F-80FCD6CB1893}"/>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90" name="AutoShape 109">
                <a:extLst>
                  <a:ext uri="{FF2B5EF4-FFF2-40B4-BE49-F238E27FC236}">
                    <a16:creationId xmlns:a16="http://schemas.microsoft.com/office/drawing/2014/main" id="{7E07783C-6302-0546-B9AF-6B89E0E8D474}"/>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44" name="组合 43">
              <a:extLst>
                <a:ext uri="{FF2B5EF4-FFF2-40B4-BE49-F238E27FC236}">
                  <a16:creationId xmlns:a16="http://schemas.microsoft.com/office/drawing/2014/main" id="{8B88343F-46F4-F24B-8EF8-BD8E4C75CEE5}"/>
                </a:ext>
              </a:extLst>
            </p:cNvPr>
            <p:cNvGrpSpPr/>
            <p:nvPr/>
          </p:nvGrpSpPr>
          <p:grpSpPr>
            <a:xfrm>
              <a:off x="3996620" y="3301725"/>
              <a:ext cx="127054" cy="168907"/>
              <a:chOff x="361950" y="3582988"/>
              <a:chExt cx="269875" cy="358775"/>
            </a:xfrm>
            <a:solidFill>
              <a:schemeClr val="accent1"/>
            </a:solidFill>
          </p:grpSpPr>
          <p:sp>
            <p:nvSpPr>
              <p:cNvPr id="87" name="AutoShape 108">
                <a:extLst>
                  <a:ext uri="{FF2B5EF4-FFF2-40B4-BE49-F238E27FC236}">
                    <a16:creationId xmlns:a16="http://schemas.microsoft.com/office/drawing/2014/main" id="{E9FB600C-ACA4-674B-9D61-670588F6E2E3}"/>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88" name="AutoShape 109">
                <a:extLst>
                  <a:ext uri="{FF2B5EF4-FFF2-40B4-BE49-F238E27FC236}">
                    <a16:creationId xmlns:a16="http://schemas.microsoft.com/office/drawing/2014/main" id="{F9171181-0A07-654B-B266-19F0D6A0B0AE}"/>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45" name="组合 44">
              <a:extLst>
                <a:ext uri="{FF2B5EF4-FFF2-40B4-BE49-F238E27FC236}">
                  <a16:creationId xmlns:a16="http://schemas.microsoft.com/office/drawing/2014/main" id="{A938CD9D-BBA1-D94A-9579-A90223582826}"/>
                </a:ext>
              </a:extLst>
            </p:cNvPr>
            <p:cNvGrpSpPr/>
            <p:nvPr/>
          </p:nvGrpSpPr>
          <p:grpSpPr>
            <a:xfrm>
              <a:off x="3788149" y="3280522"/>
              <a:ext cx="127054" cy="168907"/>
              <a:chOff x="361950" y="3582988"/>
              <a:chExt cx="269875" cy="358775"/>
            </a:xfrm>
            <a:solidFill>
              <a:schemeClr val="accent1"/>
            </a:solidFill>
          </p:grpSpPr>
          <p:sp>
            <p:nvSpPr>
              <p:cNvPr id="85" name="AutoShape 108">
                <a:extLst>
                  <a:ext uri="{FF2B5EF4-FFF2-40B4-BE49-F238E27FC236}">
                    <a16:creationId xmlns:a16="http://schemas.microsoft.com/office/drawing/2014/main" id="{7CDB560C-E9BE-B84A-A0C7-24E4B132069F}"/>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86" name="AutoShape 109">
                <a:extLst>
                  <a:ext uri="{FF2B5EF4-FFF2-40B4-BE49-F238E27FC236}">
                    <a16:creationId xmlns:a16="http://schemas.microsoft.com/office/drawing/2014/main" id="{E50DEED0-C4AA-6E47-B273-0336ABE23E6F}"/>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46" name="组合 45">
              <a:extLst>
                <a:ext uri="{FF2B5EF4-FFF2-40B4-BE49-F238E27FC236}">
                  <a16:creationId xmlns:a16="http://schemas.microsoft.com/office/drawing/2014/main" id="{C9B89687-5BDB-4E47-B270-7ED6487155B0}"/>
                </a:ext>
              </a:extLst>
            </p:cNvPr>
            <p:cNvGrpSpPr/>
            <p:nvPr/>
          </p:nvGrpSpPr>
          <p:grpSpPr>
            <a:xfrm>
              <a:off x="3449931" y="2440339"/>
              <a:ext cx="127054" cy="168907"/>
              <a:chOff x="361950" y="3582988"/>
              <a:chExt cx="269875" cy="358775"/>
            </a:xfrm>
            <a:solidFill>
              <a:schemeClr val="accent1"/>
            </a:solidFill>
          </p:grpSpPr>
          <p:sp>
            <p:nvSpPr>
              <p:cNvPr id="83" name="AutoShape 108">
                <a:extLst>
                  <a:ext uri="{FF2B5EF4-FFF2-40B4-BE49-F238E27FC236}">
                    <a16:creationId xmlns:a16="http://schemas.microsoft.com/office/drawing/2014/main" id="{96C820CC-0D8E-8F4C-837A-DB0B37B4FC42}"/>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84" name="AutoShape 109">
                <a:extLst>
                  <a:ext uri="{FF2B5EF4-FFF2-40B4-BE49-F238E27FC236}">
                    <a16:creationId xmlns:a16="http://schemas.microsoft.com/office/drawing/2014/main" id="{6A0009B9-25D2-8E47-9C81-653E9E9F7DF3}"/>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47" name="组合 46">
              <a:extLst>
                <a:ext uri="{FF2B5EF4-FFF2-40B4-BE49-F238E27FC236}">
                  <a16:creationId xmlns:a16="http://schemas.microsoft.com/office/drawing/2014/main" id="{4D7DEFBF-304B-484A-8589-5AC17310518A}"/>
                </a:ext>
              </a:extLst>
            </p:cNvPr>
            <p:cNvGrpSpPr/>
            <p:nvPr/>
          </p:nvGrpSpPr>
          <p:grpSpPr>
            <a:xfrm>
              <a:off x="3268382" y="3092029"/>
              <a:ext cx="127054" cy="168907"/>
              <a:chOff x="361950" y="3582988"/>
              <a:chExt cx="269875" cy="358775"/>
            </a:xfrm>
            <a:solidFill>
              <a:schemeClr val="accent1"/>
            </a:solidFill>
          </p:grpSpPr>
          <p:sp>
            <p:nvSpPr>
              <p:cNvPr id="81" name="AutoShape 108">
                <a:extLst>
                  <a:ext uri="{FF2B5EF4-FFF2-40B4-BE49-F238E27FC236}">
                    <a16:creationId xmlns:a16="http://schemas.microsoft.com/office/drawing/2014/main" id="{72720A2C-CCB4-E34D-BBC4-D93DB3CD1E2C}"/>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82" name="AutoShape 109">
                <a:extLst>
                  <a:ext uri="{FF2B5EF4-FFF2-40B4-BE49-F238E27FC236}">
                    <a16:creationId xmlns:a16="http://schemas.microsoft.com/office/drawing/2014/main" id="{21CD3547-2584-A842-880D-A05BC7D21B4C}"/>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48" name="组合 47">
              <a:extLst>
                <a:ext uri="{FF2B5EF4-FFF2-40B4-BE49-F238E27FC236}">
                  <a16:creationId xmlns:a16="http://schemas.microsoft.com/office/drawing/2014/main" id="{B07C34DF-E3F3-514D-BA03-9A373115087F}"/>
                </a:ext>
              </a:extLst>
            </p:cNvPr>
            <p:cNvGrpSpPr/>
            <p:nvPr/>
          </p:nvGrpSpPr>
          <p:grpSpPr>
            <a:xfrm>
              <a:off x="2903723" y="3084745"/>
              <a:ext cx="127054" cy="168907"/>
              <a:chOff x="361950" y="3582988"/>
              <a:chExt cx="269875" cy="358775"/>
            </a:xfrm>
            <a:solidFill>
              <a:schemeClr val="accent1"/>
            </a:solidFill>
          </p:grpSpPr>
          <p:sp>
            <p:nvSpPr>
              <p:cNvPr id="79" name="AutoShape 108">
                <a:extLst>
                  <a:ext uri="{FF2B5EF4-FFF2-40B4-BE49-F238E27FC236}">
                    <a16:creationId xmlns:a16="http://schemas.microsoft.com/office/drawing/2014/main" id="{DCBE73DD-F788-1A42-94B7-C7B77351135F}"/>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80" name="AutoShape 109">
                <a:extLst>
                  <a:ext uri="{FF2B5EF4-FFF2-40B4-BE49-F238E27FC236}">
                    <a16:creationId xmlns:a16="http://schemas.microsoft.com/office/drawing/2014/main" id="{3FBC5AE9-B24E-784D-A411-EA3BAE225F79}"/>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49" name="组合 48">
              <a:extLst>
                <a:ext uri="{FF2B5EF4-FFF2-40B4-BE49-F238E27FC236}">
                  <a16:creationId xmlns:a16="http://schemas.microsoft.com/office/drawing/2014/main" id="{139B48D4-AFCA-F446-A622-FF5BE60F860E}"/>
                </a:ext>
              </a:extLst>
            </p:cNvPr>
            <p:cNvGrpSpPr/>
            <p:nvPr/>
          </p:nvGrpSpPr>
          <p:grpSpPr>
            <a:xfrm>
              <a:off x="3386030" y="3474615"/>
              <a:ext cx="127054" cy="168907"/>
              <a:chOff x="361950" y="3582988"/>
              <a:chExt cx="269875" cy="358775"/>
            </a:xfrm>
            <a:solidFill>
              <a:schemeClr val="accent1"/>
            </a:solidFill>
          </p:grpSpPr>
          <p:sp>
            <p:nvSpPr>
              <p:cNvPr id="77" name="AutoShape 108">
                <a:extLst>
                  <a:ext uri="{FF2B5EF4-FFF2-40B4-BE49-F238E27FC236}">
                    <a16:creationId xmlns:a16="http://schemas.microsoft.com/office/drawing/2014/main" id="{8E750002-B496-3148-8225-D945648A77D2}"/>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78" name="AutoShape 109">
                <a:extLst>
                  <a:ext uri="{FF2B5EF4-FFF2-40B4-BE49-F238E27FC236}">
                    <a16:creationId xmlns:a16="http://schemas.microsoft.com/office/drawing/2014/main" id="{99EC8C22-56A3-824A-A4B9-575942279A06}"/>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50" name="组合 49">
              <a:extLst>
                <a:ext uri="{FF2B5EF4-FFF2-40B4-BE49-F238E27FC236}">
                  <a16:creationId xmlns:a16="http://schemas.microsoft.com/office/drawing/2014/main" id="{92C6E71D-6AE4-F34B-B885-D0573B242602}"/>
                </a:ext>
              </a:extLst>
            </p:cNvPr>
            <p:cNvGrpSpPr/>
            <p:nvPr/>
          </p:nvGrpSpPr>
          <p:grpSpPr>
            <a:xfrm>
              <a:off x="3368136" y="4199819"/>
              <a:ext cx="127054" cy="168907"/>
              <a:chOff x="361950" y="3582988"/>
              <a:chExt cx="269875" cy="358775"/>
            </a:xfrm>
            <a:solidFill>
              <a:schemeClr val="accent1"/>
            </a:solidFill>
          </p:grpSpPr>
          <p:sp>
            <p:nvSpPr>
              <p:cNvPr id="75" name="AutoShape 108">
                <a:extLst>
                  <a:ext uri="{FF2B5EF4-FFF2-40B4-BE49-F238E27FC236}">
                    <a16:creationId xmlns:a16="http://schemas.microsoft.com/office/drawing/2014/main" id="{D6DC3079-176A-EF4D-84CB-32B55DD2FDE0}"/>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76" name="AutoShape 109">
                <a:extLst>
                  <a:ext uri="{FF2B5EF4-FFF2-40B4-BE49-F238E27FC236}">
                    <a16:creationId xmlns:a16="http://schemas.microsoft.com/office/drawing/2014/main" id="{203FDF96-FD14-1E43-A49D-C38B6F7F1DE4}"/>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51" name="组合 50">
              <a:extLst>
                <a:ext uri="{FF2B5EF4-FFF2-40B4-BE49-F238E27FC236}">
                  <a16:creationId xmlns:a16="http://schemas.microsoft.com/office/drawing/2014/main" id="{A2894627-EE2C-924D-85B8-939A54B704DF}"/>
                </a:ext>
              </a:extLst>
            </p:cNvPr>
            <p:cNvGrpSpPr/>
            <p:nvPr/>
          </p:nvGrpSpPr>
          <p:grpSpPr>
            <a:xfrm>
              <a:off x="2737216" y="3545472"/>
              <a:ext cx="127054" cy="168907"/>
              <a:chOff x="361950" y="3582988"/>
              <a:chExt cx="269875" cy="358775"/>
            </a:xfrm>
            <a:solidFill>
              <a:schemeClr val="accent1"/>
            </a:solidFill>
          </p:grpSpPr>
          <p:sp>
            <p:nvSpPr>
              <p:cNvPr id="73" name="AutoShape 108">
                <a:extLst>
                  <a:ext uri="{FF2B5EF4-FFF2-40B4-BE49-F238E27FC236}">
                    <a16:creationId xmlns:a16="http://schemas.microsoft.com/office/drawing/2014/main" id="{2FEF1C85-E17E-944E-9BB3-0FEEE1EF568F}"/>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74" name="AutoShape 109">
                <a:extLst>
                  <a:ext uri="{FF2B5EF4-FFF2-40B4-BE49-F238E27FC236}">
                    <a16:creationId xmlns:a16="http://schemas.microsoft.com/office/drawing/2014/main" id="{E6E2BD16-A12C-3D4E-BA6D-6CCD8AA01832}"/>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52" name="组合 51">
              <a:extLst>
                <a:ext uri="{FF2B5EF4-FFF2-40B4-BE49-F238E27FC236}">
                  <a16:creationId xmlns:a16="http://schemas.microsoft.com/office/drawing/2014/main" id="{C5BB0EDB-A57C-DE4C-8E66-1D887A1DC78D}"/>
                </a:ext>
              </a:extLst>
            </p:cNvPr>
            <p:cNvGrpSpPr/>
            <p:nvPr/>
          </p:nvGrpSpPr>
          <p:grpSpPr>
            <a:xfrm>
              <a:off x="2460688" y="3456117"/>
              <a:ext cx="127054" cy="168907"/>
              <a:chOff x="361950" y="3582988"/>
              <a:chExt cx="269875" cy="358775"/>
            </a:xfrm>
            <a:solidFill>
              <a:schemeClr val="accent1"/>
            </a:solidFill>
          </p:grpSpPr>
          <p:sp>
            <p:nvSpPr>
              <p:cNvPr id="71" name="AutoShape 108">
                <a:extLst>
                  <a:ext uri="{FF2B5EF4-FFF2-40B4-BE49-F238E27FC236}">
                    <a16:creationId xmlns:a16="http://schemas.microsoft.com/office/drawing/2014/main" id="{FAA12E3B-93E7-764D-9A57-6281C044C64F}"/>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72" name="AutoShape 109">
                <a:extLst>
                  <a:ext uri="{FF2B5EF4-FFF2-40B4-BE49-F238E27FC236}">
                    <a16:creationId xmlns:a16="http://schemas.microsoft.com/office/drawing/2014/main" id="{411647E9-07FF-C440-A823-19FA79EBC583}"/>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sp>
          <p:nvSpPr>
            <p:cNvPr id="53" name="矩形 52">
              <a:extLst>
                <a:ext uri="{FF2B5EF4-FFF2-40B4-BE49-F238E27FC236}">
                  <a16:creationId xmlns:a16="http://schemas.microsoft.com/office/drawing/2014/main" id="{ECA6854F-57D6-A448-A0B0-95CFF04A9ED4}"/>
                </a:ext>
              </a:extLst>
            </p:cNvPr>
            <p:cNvSpPr/>
            <p:nvPr/>
          </p:nvSpPr>
          <p:spPr>
            <a:xfrm>
              <a:off x="3234739" y="2566960"/>
              <a:ext cx="543739"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北京</a:t>
              </a:r>
            </a:p>
          </p:txBody>
        </p:sp>
        <p:sp>
          <p:nvSpPr>
            <p:cNvPr id="54" name="矩形 53">
              <a:extLst>
                <a:ext uri="{FF2B5EF4-FFF2-40B4-BE49-F238E27FC236}">
                  <a16:creationId xmlns:a16="http://schemas.microsoft.com/office/drawing/2014/main" id="{49C0CA66-2647-BE43-8CC3-BDA8CBEE0B98}"/>
                </a:ext>
              </a:extLst>
            </p:cNvPr>
            <p:cNvSpPr/>
            <p:nvPr/>
          </p:nvSpPr>
          <p:spPr>
            <a:xfrm>
              <a:off x="3776036" y="2274868"/>
              <a:ext cx="543740"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沈阳</a:t>
              </a:r>
            </a:p>
          </p:txBody>
        </p:sp>
        <p:sp>
          <p:nvSpPr>
            <p:cNvPr id="55" name="矩形 54">
              <a:extLst>
                <a:ext uri="{FF2B5EF4-FFF2-40B4-BE49-F238E27FC236}">
                  <a16:creationId xmlns:a16="http://schemas.microsoft.com/office/drawing/2014/main" id="{7D217CCF-4B38-BB4B-8748-EAECFC85B712}"/>
                </a:ext>
              </a:extLst>
            </p:cNvPr>
            <p:cNvSpPr/>
            <p:nvPr/>
          </p:nvSpPr>
          <p:spPr>
            <a:xfrm>
              <a:off x="4017011" y="3228278"/>
              <a:ext cx="543740"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上海</a:t>
              </a:r>
            </a:p>
          </p:txBody>
        </p:sp>
        <p:sp>
          <p:nvSpPr>
            <p:cNvPr id="56" name="矩形 55">
              <a:extLst>
                <a:ext uri="{FF2B5EF4-FFF2-40B4-BE49-F238E27FC236}">
                  <a16:creationId xmlns:a16="http://schemas.microsoft.com/office/drawing/2014/main" id="{DCC6E87A-EAA6-2747-A048-B4FEF6820015}"/>
                </a:ext>
              </a:extLst>
            </p:cNvPr>
            <p:cNvSpPr/>
            <p:nvPr/>
          </p:nvSpPr>
          <p:spPr>
            <a:xfrm>
              <a:off x="3580480" y="3410084"/>
              <a:ext cx="543740"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南京</a:t>
              </a:r>
            </a:p>
          </p:txBody>
        </p:sp>
        <p:sp>
          <p:nvSpPr>
            <p:cNvPr id="57" name="矩形 56">
              <a:extLst>
                <a:ext uri="{FF2B5EF4-FFF2-40B4-BE49-F238E27FC236}">
                  <a16:creationId xmlns:a16="http://schemas.microsoft.com/office/drawing/2014/main" id="{4596768C-A5AD-494B-A03C-D11F65806CE2}"/>
                </a:ext>
              </a:extLst>
            </p:cNvPr>
            <p:cNvSpPr/>
            <p:nvPr/>
          </p:nvSpPr>
          <p:spPr>
            <a:xfrm>
              <a:off x="3160313" y="4340249"/>
              <a:ext cx="543740" cy="307777"/>
            </a:xfrm>
            <a:prstGeom prst="rect">
              <a:avLst/>
            </a:prstGeom>
          </p:spPr>
          <p:txBody>
            <a:bodyPr wrap="none">
              <a:spAutoFit/>
            </a:bodyPr>
            <a:lstStyle/>
            <a:p>
              <a:pPr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广州</a:t>
              </a:r>
            </a:p>
          </p:txBody>
        </p:sp>
        <p:sp>
          <p:nvSpPr>
            <p:cNvPr id="58" name="矩形 57">
              <a:extLst>
                <a:ext uri="{FF2B5EF4-FFF2-40B4-BE49-F238E27FC236}">
                  <a16:creationId xmlns:a16="http://schemas.microsoft.com/office/drawing/2014/main" id="{8CDE7C3E-C0B2-7F45-AC1F-A05A09B33C10}"/>
                </a:ext>
              </a:extLst>
            </p:cNvPr>
            <p:cNvSpPr/>
            <p:nvPr/>
          </p:nvSpPr>
          <p:spPr>
            <a:xfrm>
              <a:off x="3172952" y="3614015"/>
              <a:ext cx="543740"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武汉</a:t>
              </a:r>
            </a:p>
          </p:txBody>
        </p:sp>
        <p:sp>
          <p:nvSpPr>
            <p:cNvPr id="59" name="矩形 58">
              <a:extLst>
                <a:ext uri="{FF2B5EF4-FFF2-40B4-BE49-F238E27FC236}">
                  <a16:creationId xmlns:a16="http://schemas.microsoft.com/office/drawing/2014/main" id="{24700DC2-C30A-754A-92EB-7E5858E8599A}"/>
                </a:ext>
              </a:extLst>
            </p:cNvPr>
            <p:cNvSpPr/>
            <p:nvPr/>
          </p:nvSpPr>
          <p:spPr>
            <a:xfrm>
              <a:off x="2751827" y="3622378"/>
              <a:ext cx="543740" cy="307777"/>
            </a:xfrm>
            <a:prstGeom prst="rect">
              <a:avLst/>
            </a:prstGeom>
          </p:spPr>
          <p:txBody>
            <a:bodyPr wrap="none">
              <a:spAutoFit/>
            </a:bodyPr>
            <a:lstStyle/>
            <a:p>
              <a:pPr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重庆</a:t>
              </a:r>
            </a:p>
          </p:txBody>
        </p:sp>
        <p:sp>
          <p:nvSpPr>
            <p:cNvPr id="60" name="矩形 59">
              <a:extLst>
                <a:ext uri="{FF2B5EF4-FFF2-40B4-BE49-F238E27FC236}">
                  <a16:creationId xmlns:a16="http://schemas.microsoft.com/office/drawing/2014/main" id="{A6E68B03-3517-0547-97AE-7ECA0CFDDB54}"/>
                </a:ext>
              </a:extLst>
            </p:cNvPr>
            <p:cNvSpPr/>
            <p:nvPr/>
          </p:nvSpPr>
          <p:spPr>
            <a:xfrm>
              <a:off x="1981853" y="3372431"/>
              <a:ext cx="543740"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成都</a:t>
              </a:r>
            </a:p>
          </p:txBody>
        </p:sp>
        <p:sp>
          <p:nvSpPr>
            <p:cNvPr id="61" name="矩形 60">
              <a:extLst>
                <a:ext uri="{FF2B5EF4-FFF2-40B4-BE49-F238E27FC236}">
                  <a16:creationId xmlns:a16="http://schemas.microsoft.com/office/drawing/2014/main" id="{3C648C88-F000-9943-A1F9-4D4A372A337B}"/>
                </a:ext>
              </a:extLst>
            </p:cNvPr>
            <p:cNvSpPr/>
            <p:nvPr/>
          </p:nvSpPr>
          <p:spPr>
            <a:xfrm>
              <a:off x="2703749" y="3219570"/>
              <a:ext cx="543740"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西安</a:t>
              </a:r>
            </a:p>
          </p:txBody>
        </p:sp>
        <p:sp>
          <p:nvSpPr>
            <p:cNvPr id="62" name="矩形 61">
              <a:extLst>
                <a:ext uri="{FF2B5EF4-FFF2-40B4-BE49-F238E27FC236}">
                  <a16:creationId xmlns:a16="http://schemas.microsoft.com/office/drawing/2014/main" id="{DC277853-D655-3D4F-9048-8DA720B632A9}"/>
                </a:ext>
              </a:extLst>
            </p:cNvPr>
            <p:cNvSpPr/>
            <p:nvPr/>
          </p:nvSpPr>
          <p:spPr>
            <a:xfrm>
              <a:off x="3322047" y="3021281"/>
              <a:ext cx="543740" cy="307777"/>
            </a:xfrm>
            <a:prstGeom prst="rect">
              <a:avLst/>
            </a:prstGeom>
          </p:spPr>
          <p:txBody>
            <a:bodyPr wrap="none">
              <a:spAutoFit/>
            </a:bodyPr>
            <a:lstStyle/>
            <a:p>
              <a:pPr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郑州</a:t>
              </a:r>
            </a:p>
          </p:txBody>
        </p:sp>
        <p:sp>
          <p:nvSpPr>
            <p:cNvPr id="63" name="矩形 62">
              <a:extLst>
                <a:ext uri="{FF2B5EF4-FFF2-40B4-BE49-F238E27FC236}">
                  <a16:creationId xmlns:a16="http://schemas.microsoft.com/office/drawing/2014/main" id="{637970A4-159E-EE47-BF93-A4F057D3194E}"/>
                </a:ext>
              </a:extLst>
            </p:cNvPr>
            <p:cNvSpPr/>
            <p:nvPr/>
          </p:nvSpPr>
          <p:spPr>
            <a:xfrm>
              <a:off x="3881424" y="3882682"/>
              <a:ext cx="553358" cy="307777"/>
            </a:xfrm>
            <a:prstGeom prst="rect">
              <a:avLst/>
            </a:prstGeom>
          </p:spPr>
          <p:txBody>
            <a:bodyPr wrap="none">
              <a:spAutoFit/>
            </a:bodyPr>
            <a:lstStyle/>
            <a:p>
              <a:pPr lvl="0"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福州</a:t>
              </a:r>
            </a:p>
          </p:txBody>
        </p:sp>
        <p:grpSp>
          <p:nvGrpSpPr>
            <p:cNvPr id="64" name="组合 63">
              <a:extLst>
                <a:ext uri="{FF2B5EF4-FFF2-40B4-BE49-F238E27FC236}">
                  <a16:creationId xmlns:a16="http://schemas.microsoft.com/office/drawing/2014/main" id="{0F1964BB-742B-6F47-B3D4-17C492FABD1D}"/>
                </a:ext>
              </a:extLst>
            </p:cNvPr>
            <p:cNvGrpSpPr/>
            <p:nvPr/>
          </p:nvGrpSpPr>
          <p:grpSpPr>
            <a:xfrm>
              <a:off x="3854651" y="3856255"/>
              <a:ext cx="127054" cy="168907"/>
              <a:chOff x="361950" y="3582988"/>
              <a:chExt cx="269875" cy="358775"/>
            </a:xfrm>
            <a:solidFill>
              <a:schemeClr val="accent1"/>
            </a:solidFill>
          </p:grpSpPr>
          <p:sp>
            <p:nvSpPr>
              <p:cNvPr id="69" name="AutoShape 108">
                <a:extLst>
                  <a:ext uri="{FF2B5EF4-FFF2-40B4-BE49-F238E27FC236}">
                    <a16:creationId xmlns:a16="http://schemas.microsoft.com/office/drawing/2014/main" id="{1123D56B-060C-D14A-B15D-FA8090C103E2}"/>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70" name="AutoShape 109">
                <a:extLst>
                  <a:ext uri="{FF2B5EF4-FFF2-40B4-BE49-F238E27FC236}">
                    <a16:creationId xmlns:a16="http://schemas.microsoft.com/office/drawing/2014/main" id="{607A419D-9802-DC42-87C5-97B47E2A22B1}"/>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65" name="组合 64">
              <a:extLst>
                <a:ext uri="{FF2B5EF4-FFF2-40B4-BE49-F238E27FC236}">
                  <a16:creationId xmlns:a16="http://schemas.microsoft.com/office/drawing/2014/main" id="{DCCAE8A6-D07C-4A44-9ADC-3D21C1268797}"/>
                </a:ext>
              </a:extLst>
            </p:cNvPr>
            <p:cNvGrpSpPr/>
            <p:nvPr/>
          </p:nvGrpSpPr>
          <p:grpSpPr>
            <a:xfrm>
              <a:off x="2768540" y="3905441"/>
              <a:ext cx="127054" cy="168907"/>
              <a:chOff x="361950" y="3582988"/>
              <a:chExt cx="269875" cy="358775"/>
            </a:xfrm>
            <a:solidFill>
              <a:schemeClr val="accent1"/>
            </a:solidFill>
          </p:grpSpPr>
          <p:sp>
            <p:nvSpPr>
              <p:cNvPr id="67" name="AutoShape 108">
                <a:extLst>
                  <a:ext uri="{FF2B5EF4-FFF2-40B4-BE49-F238E27FC236}">
                    <a16:creationId xmlns:a16="http://schemas.microsoft.com/office/drawing/2014/main" id="{05B95A03-0C08-9D41-B2CC-CBF04189855D}"/>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68" name="AutoShape 109">
                <a:extLst>
                  <a:ext uri="{FF2B5EF4-FFF2-40B4-BE49-F238E27FC236}">
                    <a16:creationId xmlns:a16="http://schemas.microsoft.com/office/drawing/2014/main" id="{21D874F8-64A4-2C4D-9AE4-DD4E8FC6D354}"/>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defRPr/>
                </a:pPr>
                <a:endParaRPr lang="en-US" sz="1500" kern="0">
                  <a:solidFill>
                    <a:schemeClr val="accent1"/>
                  </a:solidFill>
                  <a:effectLst>
                    <a:outerShdw blurRad="38100" dist="38100" dir="2700000" algn="tl">
                      <a:srgbClr val="000000"/>
                    </a:outerShdw>
                  </a:effectLst>
                  <a:latin typeface="Gill Sans" charset="0"/>
                  <a:ea typeface="宋体"/>
                  <a:sym typeface="Gill Sans" charset="0"/>
                </a:endParaRPr>
              </a:p>
            </p:txBody>
          </p:sp>
        </p:grpSp>
        <p:sp>
          <p:nvSpPr>
            <p:cNvPr id="66" name="矩形 65">
              <a:extLst>
                <a:ext uri="{FF2B5EF4-FFF2-40B4-BE49-F238E27FC236}">
                  <a16:creationId xmlns:a16="http://schemas.microsoft.com/office/drawing/2014/main" id="{D00A91E3-F267-534C-A6ED-69309FD5434B}"/>
                </a:ext>
              </a:extLst>
            </p:cNvPr>
            <p:cNvSpPr/>
            <p:nvPr/>
          </p:nvSpPr>
          <p:spPr>
            <a:xfrm>
              <a:off x="2294139" y="3915325"/>
              <a:ext cx="543739" cy="307777"/>
            </a:xfrm>
            <a:prstGeom prst="rect">
              <a:avLst/>
            </a:prstGeom>
          </p:spPr>
          <p:txBody>
            <a:bodyPr wrap="none">
              <a:spAutoFit/>
            </a:bodyPr>
            <a:lstStyle/>
            <a:p>
              <a:pPr algn="ctr" defTabSz="914400">
                <a:defRPr/>
              </a:pPr>
              <a:r>
                <a:rPr lang="zh-CN" altLang="en-US" sz="1400" b="1" dirty="0">
                  <a:solidFill>
                    <a:schemeClr val="accent1"/>
                  </a:solidFill>
                  <a:latin typeface="微软雅黑" panose="020B0503020204020204" pitchFamily="34" charset="-122"/>
                  <a:ea typeface="微软雅黑" panose="020B0503020204020204" pitchFamily="34" charset="-122"/>
                </a:rPr>
                <a:t>贵阳</a:t>
              </a:r>
            </a:p>
          </p:txBody>
        </p:sp>
      </p:grpSp>
      <p:cxnSp>
        <p:nvCxnSpPr>
          <p:cNvPr id="91" name="直线箭头连接符 90">
            <a:extLst>
              <a:ext uri="{FF2B5EF4-FFF2-40B4-BE49-F238E27FC236}">
                <a16:creationId xmlns:a16="http://schemas.microsoft.com/office/drawing/2014/main" id="{4D0A7976-F763-9A47-91E0-1966BAAC4925}"/>
              </a:ext>
            </a:extLst>
          </p:cNvPr>
          <p:cNvCxnSpPr/>
          <p:nvPr/>
        </p:nvCxnSpPr>
        <p:spPr>
          <a:xfrm flipV="1">
            <a:off x="4526142" y="2125962"/>
            <a:ext cx="3878032" cy="1330940"/>
          </a:xfrm>
          <a:prstGeom prst="straightConnector1">
            <a:avLst/>
          </a:prstGeom>
          <a:ln>
            <a:solidFill>
              <a:srgbClr val="11436D"/>
            </a:solidFill>
            <a:tailEnd type="triangle"/>
          </a:ln>
        </p:spPr>
        <p:style>
          <a:lnRef idx="2">
            <a:schemeClr val="accent1"/>
          </a:lnRef>
          <a:fillRef idx="0">
            <a:schemeClr val="accent1"/>
          </a:fillRef>
          <a:effectRef idx="1">
            <a:schemeClr val="accent1"/>
          </a:effectRef>
          <a:fontRef idx="minor">
            <a:schemeClr val="tx1"/>
          </a:fontRef>
        </p:style>
      </p:cxnSp>
      <p:cxnSp>
        <p:nvCxnSpPr>
          <p:cNvPr id="92" name="直线箭头连接符 91">
            <a:extLst>
              <a:ext uri="{FF2B5EF4-FFF2-40B4-BE49-F238E27FC236}">
                <a16:creationId xmlns:a16="http://schemas.microsoft.com/office/drawing/2014/main" id="{44138F10-B655-E240-92FB-650BDF5C3100}"/>
              </a:ext>
            </a:extLst>
          </p:cNvPr>
          <p:cNvCxnSpPr>
            <a:cxnSpLocks/>
          </p:cNvCxnSpPr>
          <p:nvPr/>
        </p:nvCxnSpPr>
        <p:spPr>
          <a:xfrm>
            <a:off x="4552537" y="3469299"/>
            <a:ext cx="3851639" cy="426868"/>
          </a:xfrm>
          <a:prstGeom prst="straightConnector1">
            <a:avLst/>
          </a:prstGeom>
          <a:ln>
            <a:solidFill>
              <a:srgbClr val="11436D"/>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线箭头连接符 92">
            <a:extLst>
              <a:ext uri="{FF2B5EF4-FFF2-40B4-BE49-F238E27FC236}">
                <a16:creationId xmlns:a16="http://schemas.microsoft.com/office/drawing/2014/main" id="{C112E748-94B7-CA4E-9FB4-0827F1D63DC5}"/>
              </a:ext>
            </a:extLst>
          </p:cNvPr>
          <p:cNvCxnSpPr/>
          <p:nvPr/>
        </p:nvCxnSpPr>
        <p:spPr>
          <a:xfrm>
            <a:off x="4552535" y="3469299"/>
            <a:ext cx="3851639" cy="1725747"/>
          </a:xfrm>
          <a:prstGeom prst="straightConnector1">
            <a:avLst/>
          </a:prstGeom>
          <a:ln>
            <a:solidFill>
              <a:srgbClr val="11436D"/>
            </a:solidFill>
            <a:tailEnd type="triangle"/>
          </a:ln>
        </p:spPr>
        <p:style>
          <a:lnRef idx="2">
            <a:schemeClr val="accent1"/>
          </a:lnRef>
          <a:fillRef idx="0">
            <a:schemeClr val="accent1"/>
          </a:fillRef>
          <a:effectRef idx="1">
            <a:schemeClr val="accent1"/>
          </a:effectRef>
          <a:fontRef idx="minor">
            <a:schemeClr val="tx1"/>
          </a:fontRef>
        </p:style>
      </p:cxnSp>
      <p:sp>
        <p:nvSpPr>
          <p:cNvPr id="94" name="矩形 93">
            <a:extLst>
              <a:ext uri="{FF2B5EF4-FFF2-40B4-BE49-F238E27FC236}">
                <a16:creationId xmlns:a16="http://schemas.microsoft.com/office/drawing/2014/main" id="{EBD923F8-34A3-7749-AB3A-C3CFBD93F25A}"/>
              </a:ext>
            </a:extLst>
          </p:cNvPr>
          <p:cNvSpPr/>
          <p:nvPr/>
        </p:nvSpPr>
        <p:spPr>
          <a:xfrm>
            <a:off x="694583" y="1052472"/>
            <a:ext cx="7916703" cy="853503"/>
          </a:xfrm>
          <a:prstGeom prst="rect">
            <a:avLst/>
          </a:prstGeom>
        </p:spPr>
        <p:txBody>
          <a:bodyPr wrap="square">
            <a:spAutoFit/>
          </a:bodyPr>
          <a:lstStyle/>
          <a:p>
            <a:pPr defTabSz="1218565">
              <a:lnSpc>
                <a:spcPct val="130000"/>
              </a:lnSpc>
              <a:defRPr/>
            </a:pPr>
            <a:r>
              <a:rPr lang="en-US" altLang="zh-CN" sz="2000" kern="0" dirty="0">
                <a:solidFill>
                  <a:schemeClr val="tx1">
                    <a:lumMod val="85000"/>
                    <a:lumOff val="15000"/>
                  </a:schemeClr>
                </a:solidFill>
                <a:latin typeface="微软雅黑" panose="020B0503020204020204" pitchFamily="34" charset="-122"/>
              </a:rPr>
              <a:t>CERNET</a:t>
            </a:r>
            <a:r>
              <a:rPr lang="zh-CN" altLang="en-US" sz="2000" kern="0" dirty="0">
                <a:solidFill>
                  <a:schemeClr val="tx1">
                    <a:lumMod val="85000"/>
                    <a:lumOff val="15000"/>
                  </a:schemeClr>
                </a:solidFill>
                <a:latin typeface="微软雅黑" panose="020B0503020204020204" pitchFamily="34" charset="-122"/>
              </a:rPr>
              <a:t>国内</a:t>
            </a:r>
            <a:r>
              <a:rPr lang="en" altLang="zh-CN" sz="2000" kern="0" dirty="0">
                <a:solidFill>
                  <a:schemeClr val="tx1">
                    <a:lumMod val="85000"/>
                    <a:lumOff val="15000"/>
                  </a:schemeClr>
                </a:solidFill>
                <a:latin typeface="微软雅黑" panose="020B0503020204020204" pitchFamily="34" charset="-122"/>
              </a:rPr>
              <a:t>IPv4</a:t>
            </a:r>
            <a:r>
              <a:rPr lang="zh-CN" altLang="en-US" sz="2000" kern="0" dirty="0">
                <a:solidFill>
                  <a:schemeClr val="tx1">
                    <a:lumMod val="85000"/>
                    <a:lumOff val="15000"/>
                  </a:schemeClr>
                </a:solidFill>
                <a:latin typeface="微软雅黑" panose="020B0503020204020204" pitchFamily="34" charset="-122"/>
              </a:rPr>
              <a:t>互联总带宽超过</a:t>
            </a:r>
            <a:r>
              <a:rPr lang="en-US" altLang="zh-CN" sz="2000" b="1" kern="0" dirty="0">
                <a:solidFill>
                  <a:srgbClr val="DE3B30"/>
                </a:solidFill>
                <a:latin typeface="微软雅黑" panose="020B0503020204020204" pitchFamily="34" charset="-122"/>
              </a:rPr>
              <a:t>532.5G</a:t>
            </a:r>
            <a:r>
              <a:rPr lang="zh-CN" altLang="en-US" sz="2000" b="1" kern="0" dirty="0">
                <a:solidFill>
                  <a:schemeClr val="tx1">
                    <a:lumMod val="85000"/>
                    <a:lumOff val="15000"/>
                  </a:schemeClr>
                </a:solidFill>
                <a:latin typeface="微软雅黑" panose="020B0503020204020204" pitchFamily="34" charset="-122"/>
              </a:rPr>
              <a:t>，</a:t>
            </a:r>
            <a:r>
              <a:rPr lang="zh-CN" altLang="en-US" sz="2000" kern="0" dirty="0">
                <a:solidFill>
                  <a:schemeClr val="tx1">
                    <a:lumMod val="85000"/>
                    <a:lumOff val="15000"/>
                  </a:schemeClr>
                </a:solidFill>
                <a:latin typeface="微软雅黑" panose="020B0503020204020204" pitchFamily="34" charset="-122"/>
              </a:rPr>
              <a:t>国际出口总带宽</a:t>
            </a:r>
            <a:r>
              <a:rPr lang="en-US" altLang="zh-CN" sz="2000" b="1" kern="0" dirty="0">
                <a:solidFill>
                  <a:srgbClr val="DE3B30"/>
                </a:solidFill>
                <a:latin typeface="微软雅黑" panose="020B0503020204020204" pitchFamily="34" charset="-122"/>
              </a:rPr>
              <a:t>150G</a:t>
            </a:r>
            <a:r>
              <a:rPr lang="en-US" altLang="zh-CN" sz="2000" kern="0" dirty="0">
                <a:solidFill>
                  <a:prstClr val="black"/>
                </a:solidFill>
                <a:latin typeface="微软雅黑" panose="020B0503020204020204" pitchFamily="34" charset="-122"/>
              </a:rPr>
              <a:t> </a:t>
            </a:r>
            <a:r>
              <a:rPr lang="en-US" altLang="zh-CN" sz="2000" kern="0" dirty="0">
                <a:solidFill>
                  <a:schemeClr val="tx1">
                    <a:lumMod val="85000"/>
                    <a:lumOff val="15000"/>
                  </a:schemeClr>
                </a:solidFill>
                <a:latin typeface="微软雅黑" panose="020B0503020204020204" pitchFamily="34" charset="-122"/>
              </a:rPr>
              <a:t>CERNET</a:t>
            </a:r>
            <a:r>
              <a:rPr lang="zh-CN" altLang="en-US" sz="2000" kern="0" dirty="0">
                <a:solidFill>
                  <a:schemeClr val="tx1">
                    <a:lumMod val="85000"/>
                    <a:lumOff val="15000"/>
                  </a:schemeClr>
                </a:solidFill>
                <a:latin typeface="微软雅黑" panose="020B0503020204020204" pitchFamily="34" charset="-122"/>
              </a:rPr>
              <a:t>与三大运营商及科技网开通</a:t>
            </a:r>
            <a:r>
              <a:rPr lang="en" altLang="zh-CN" sz="2000" kern="0" dirty="0">
                <a:solidFill>
                  <a:schemeClr val="tx1">
                    <a:lumMod val="85000"/>
                    <a:lumOff val="15000"/>
                  </a:schemeClr>
                </a:solidFill>
                <a:latin typeface="微软雅黑" panose="020B0503020204020204" pitchFamily="34" charset="-122"/>
              </a:rPr>
              <a:t>IPv6</a:t>
            </a:r>
            <a:r>
              <a:rPr lang="zh-CN" altLang="en-US" sz="2000" kern="0" dirty="0">
                <a:solidFill>
                  <a:schemeClr val="tx1">
                    <a:lumMod val="85000"/>
                    <a:lumOff val="15000"/>
                  </a:schemeClr>
                </a:solidFill>
                <a:latin typeface="微软雅黑" panose="020B0503020204020204" pitchFamily="34" charset="-122"/>
              </a:rPr>
              <a:t>网间带宽共计</a:t>
            </a:r>
            <a:r>
              <a:rPr lang="en-US" altLang="zh-CN" sz="2000" b="1" kern="0" dirty="0">
                <a:solidFill>
                  <a:srgbClr val="DE3B30"/>
                </a:solidFill>
                <a:latin typeface="微软雅黑" panose="020B0503020204020204" pitchFamily="34" charset="-122"/>
              </a:rPr>
              <a:t>183.5</a:t>
            </a:r>
            <a:r>
              <a:rPr lang="en" altLang="zh-CN" sz="2000" b="1" kern="0" dirty="0">
                <a:solidFill>
                  <a:srgbClr val="DE3B30"/>
                </a:solidFill>
                <a:latin typeface="微软雅黑" panose="020B0503020204020204" pitchFamily="34" charset="-122"/>
              </a:rPr>
              <a:t>G </a:t>
            </a:r>
            <a:endParaRPr lang="en-US" altLang="zh-CN" sz="2000" b="1" kern="0" dirty="0">
              <a:solidFill>
                <a:srgbClr val="DE3B30"/>
              </a:solidFill>
              <a:latin typeface="微软雅黑" panose="020B0503020204020204" pitchFamily="34" charset="-122"/>
            </a:endParaRPr>
          </a:p>
        </p:txBody>
      </p:sp>
    </p:spTree>
    <p:extLst>
      <p:ext uri="{BB962C8B-B14F-4D97-AF65-F5344CB8AC3E}">
        <p14:creationId xmlns:p14="http://schemas.microsoft.com/office/powerpoint/2010/main" val="238328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17C5747-6F89-4347-A9AF-266506694E70}"/>
              </a:ext>
            </a:extLst>
          </p:cNvPr>
          <p:cNvSpPr>
            <a:spLocks noGrp="1"/>
          </p:cNvSpPr>
          <p:nvPr>
            <p:ph type="body" sz="quarter" idx="10"/>
          </p:nvPr>
        </p:nvSpPr>
        <p:spPr>
          <a:xfrm>
            <a:off x="1115279" y="3877082"/>
            <a:ext cx="7914421" cy="563172"/>
          </a:xfrm>
        </p:spPr>
        <p:txBody>
          <a:bodyPr/>
          <a:lstStyle/>
          <a:p>
            <a:r>
              <a:rPr kumimoji="1" lang="en" altLang="zh-CN" sz="3200" dirty="0"/>
              <a:t>CERNET</a:t>
            </a:r>
            <a:r>
              <a:rPr kumimoji="1" lang="zh-CN" altLang="en-US" sz="3200" dirty="0"/>
              <a:t>国际</a:t>
            </a:r>
            <a:r>
              <a:rPr kumimoji="1" lang="zh-CN" altLang="en-US" dirty="0"/>
              <a:t>网络服务</a:t>
            </a:r>
          </a:p>
        </p:txBody>
      </p:sp>
    </p:spTree>
    <p:extLst>
      <p:ext uri="{BB962C8B-B14F-4D97-AF65-F5344CB8AC3E}">
        <p14:creationId xmlns:p14="http://schemas.microsoft.com/office/powerpoint/2010/main" val="125752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2DCA87-ED71-9741-8485-39F280A61FD5}"/>
              </a:ext>
            </a:extLst>
          </p:cNvPr>
          <p:cNvSpPr>
            <a:spLocks noGrp="1"/>
          </p:cNvSpPr>
          <p:nvPr>
            <p:ph type="title"/>
          </p:nvPr>
        </p:nvSpPr>
        <p:spPr>
          <a:xfrm>
            <a:off x="982029" y="310629"/>
            <a:ext cx="3911648" cy="480131"/>
          </a:xfrm>
        </p:spPr>
        <p:txBody>
          <a:bodyPr/>
          <a:lstStyle/>
          <a:p>
            <a:r>
              <a:rPr kumimoji="1" lang="en-US" altLang="zh-CN" dirty="0"/>
              <a:t>1. </a:t>
            </a:r>
            <a:r>
              <a:rPr kumimoji="1" lang="zh-CN" altLang="en-US" dirty="0"/>
              <a:t>国际带宽保障服务</a:t>
            </a:r>
          </a:p>
        </p:txBody>
      </p:sp>
      <p:sp>
        <p:nvSpPr>
          <p:cNvPr id="3" name="矩形 2">
            <a:extLst>
              <a:ext uri="{FF2B5EF4-FFF2-40B4-BE49-F238E27FC236}">
                <a16:creationId xmlns:a16="http://schemas.microsoft.com/office/drawing/2014/main" id="{FB4601DE-C7C5-F742-AD3F-D037FA9AA9F6}"/>
              </a:ext>
            </a:extLst>
          </p:cNvPr>
          <p:cNvSpPr/>
          <p:nvPr/>
        </p:nvSpPr>
        <p:spPr>
          <a:xfrm>
            <a:off x="896876" y="1445689"/>
            <a:ext cx="10307947" cy="879087"/>
          </a:xfrm>
          <a:prstGeom prst="rect">
            <a:avLst/>
          </a:prstGeom>
        </p:spPr>
        <p:txBody>
          <a:bodyPr wrap="square">
            <a:spAutoFit/>
          </a:bodyPr>
          <a:lstStyle/>
          <a:p>
            <a:pPr>
              <a:lnSpc>
                <a:spcPct val="150000"/>
              </a:lnSpc>
            </a:pPr>
            <a:r>
              <a:rPr lang="zh-CN" altLang="en-US" dirty="0">
                <a:solidFill>
                  <a:schemeClr val="tx1">
                    <a:lumMod val="85000"/>
                    <a:lumOff val="15000"/>
                  </a:schemeClr>
                </a:solidFill>
                <a:latin typeface="微软雅黑" panose="020B0503020204020204" pitchFamily="34" charset="-122"/>
                <a:ea typeface="微软雅黑"/>
              </a:rPr>
              <a:t>依托</a:t>
            </a:r>
            <a:r>
              <a:rPr lang="en-US" altLang="en-US" dirty="0">
                <a:solidFill>
                  <a:schemeClr val="tx1">
                    <a:lumMod val="85000"/>
                    <a:lumOff val="15000"/>
                  </a:schemeClr>
                </a:solidFill>
                <a:latin typeface="微软雅黑" panose="020B0503020204020204" pitchFamily="34" charset="-122"/>
                <a:ea typeface="微软雅黑"/>
              </a:rPr>
              <a:t>中美、中欧下一代互联网的</a:t>
            </a:r>
            <a:r>
              <a:rPr lang="zh-CN" altLang="en-US" dirty="0">
                <a:solidFill>
                  <a:schemeClr val="tx1">
                    <a:lumMod val="85000"/>
                    <a:lumOff val="15000"/>
                  </a:schemeClr>
                </a:solidFill>
                <a:latin typeface="微软雅黑" panose="020B0503020204020204" pitchFamily="34" charset="-122"/>
                <a:ea typeface="微软雅黑"/>
              </a:rPr>
              <a:t>高速直连网络，</a:t>
            </a:r>
            <a:r>
              <a:rPr lang="en-US" altLang="en-US" dirty="0">
                <a:solidFill>
                  <a:schemeClr val="tx1">
                    <a:lumMod val="85000"/>
                    <a:lumOff val="15000"/>
                  </a:schemeClr>
                </a:solidFill>
                <a:latin typeface="微软雅黑" panose="020B0503020204020204" pitchFamily="34" charset="-122"/>
                <a:ea typeface="微软雅黑"/>
              </a:rPr>
              <a:t>助力国际交流，保障科研合作，包括支持</a:t>
            </a:r>
            <a:r>
              <a:rPr lang="zh-CN" altLang="zh-CN" dirty="0">
                <a:solidFill>
                  <a:schemeClr val="tx1">
                    <a:lumMod val="85000"/>
                    <a:lumOff val="15000"/>
                  </a:schemeClr>
                </a:solidFill>
                <a:latin typeface="Calibri"/>
                <a:ea typeface="微软雅黑"/>
              </a:rPr>
              <a:t>高校重点实验室及重点学科的发展</a:t>
            </a:r>
            <a:r>
              <a:rPr lang="zh-CN" altLang="en-US" dirty="0">
                <a:solidFill>
                  <a:schemeClr val="tx1">
                    <a:lumMod val="85000"/>
                    <a:lumOff val="15000"/>
                  </a:schemeClr>
                </a:solidFill>
                <a:latin typeface="Calibri"/>
                <a:ea typeface="微软雅黑"/>
              </a:rPr>
              <a:t>、</a:t>
            </a:r>
            <a:r>
              <a:rPr lang="en-US" altLang="en-US" dirty="0">
                <a:solidFill>
                  <a:schemeClr val="tx1">
                    <a:lumMod val="85000"/>
                    <a:lumOff val="15000"/>
                  </a:schemeClr>
                </a:solidFill>
                <a:latin typeface="微软雅黑" panose="020B0503020204020204" pitchFamily="34" charset="-122"/>
                <a:ea typeface="微软雅黑"/>
              </a:rPr>
              <a:t>中外合作办学、国际考试、招生/招聘等方面的需求。</a:t>
            </a:r>
            <a:endParaRPr lang="zh-CN" altLang="en-US" dirty="0">
              <a:solidFill>
                <a:schemeClr val="tx1">
                  <a:lumMod val="85000"/>
                  <a:lumOff val="15000"/>
                </a:schemeClr>
              </a:solidFill>
              <a:latin typeface="Calibri"/>
              <a:ea typeface="微软雅黑"/>
            </a:endParaRPr>
          </a:p>
        </p:txBody>
      </p:sp>
      <p:sp>
        <p:nvSpPr>
          <p:cNvPr id="4" name="矩形 3">
            <a:extLst>
              <a:ext uri="{FF2B5EF4-FFF2-40B4-BE49-F238E27FC236}">
                <a16:creationId xmlns:a16="http://schemas.microsoft.com/office/drawing/2014/main" id="{9BDB0726-8863-A849-B8DD-348415E146EA}"/>
              </a:ext>
            </a:extLst>
          </p:cNvPr>
          <p:cNvSpPr/>
          <p:nvPr/>
        </p:nvSpPr>
        <p:spPr>
          <a:xfrm>
            <a:off x="3166166" y="5361068"/>
            <a:ext cx="6024235" cy="400110"/>
          </a:xfrm>
          <a:prstGeom prst="rect">
            <a:avLst/>
          </a:prstGeom>
        </p:spPr>
        <p:txBody>
          <a:bodyPr wrap="square">
            <a:spAutoFit/>
          </a:bodyPr>
          <a:lstStyle/>
          <a:p>
            <a:pPr algn="ctr"/>
            <a:r>
              <a:rPr lang="zh-CN" altLang="zh-CN" sz="2000" b="1" dirty="0">
                <a:solidFill>
                  <a:schemeClr val="tx1">
                    <a:lumMod val="85000"/>
                    <a:lumOff val="15000"/>
                  </a:schemeClr>
                </a:solidFill>
                <a:latin typeface="微软雅黑"/>
                <a:ea typeface="微软雅黑"/>
                <a:cs typeface="Times New Roman" panose="02020603050405020304" charset="0"/>
              </a:rPr>
              <a:t>稳定性</a:t>
            </a:r>
            <a:r>
              <a:rPr lang="en-US" altLang="zh-CN" sz="2000" b="1" dirty="0">
                <a:solidFill>
                  <a:schemeClr val="tx1">
                    <a:lumMod val="85000"/>
                    <a:lumOff val="15000"/>
                  </a:schemeClr>
                </a:solidFill>
                <a:latin typeface="微软雅黑"/>
                <a:ea typeface="微软雅黑"/>
                <a:cs typeface="Times New Roman" panose="02020603050405020304" charset="0"/>
              </a:rPr>
              <a:t>	</a:t>
            </a:r>
            <a:r>
              <a:rPr lang="zh-CN" altLang="zh-CN" sz="2000" b="1" dirty="0">
                <a:solidFill>
                  <a:schemeClr val="tx1">
                    <a:lumMod val="85000"/>
                    <a:lumOff val="15000"/>
                  </a:schemeClr>
                </a:solidFill>
                <a:latin typeface="微软雅黑"/>
                <a:ea typeface="微软雅黑"/>
                <a:cs typeface="Times New Roman" panose="02020603050405020304" charset="0"/>
              </a:rPr>
              <a:t>开放性</a:t>
            </a:r>
            <a:r>
              <a:rPr lang="en-US" altLang="zh-CN" sz="2000" b="1" dirty="0">
                <a:solidFill>
                  <a:schemeClr val="tx1">
                    <a:lumMod val="85000"/>
                    <a:lumOff val="15000"/>
                  </a:schemeClr>
                </a:solidFill>
                <a:latin typeface="微软雅黑"/>
                <a:ea typeface="微软雅黑"/>
                <a:cs typeface="Times New Roman" panose="02020603050405020304" charset="0"/>
              </a:rPr>
              <a:t>	</a:t>
            </a:r>
            <a:r>
              <a:rPr lang="zh-CN" altLang="zh-CN" sz="2000" b="1" dirty="0">
                <a:solidFill>
                  <a:schemeClr val="tx1">
                    <a:lumMod val="85000"/>
                    <a:lumOff val="15000"/>
                  </a:schemeClr>
                </a:solidFill>
                <a:latin typeface="微软雅黑"/>
                <a:ea typeface="微软雅黑"/>
                <a:cs typeface="Times New Roman" panose="02020603050405020304" charset="0"/>
              </a:rPr>
              <a:t>交互性</a:t>
            </a:r>
            <a:r>
              <a:rPr lang="en-US" altLang="zh-CN" sz="2000" b="1" dirty="0">
                <a:solidFill>
                  <a:schemeClr val="tx1">
                    <a:lumMod val="85000"/>
                    <a:lumOff val="15000"/>
                  </a:schemeClr>
                </a:solidFill>
                <a:latin typeface="微软雅黑"/>
                <a:ea typeface="微软雅黑"/>
                <a:cs typeface="Times New Roman" panose="02020603050405020304" charset="0"/>
              </a:rPr>
              <a:t>	</a:t>
            </a:r>
            <a:r>
              <a:rPr lang="zh-CN" altLang="zh-CN" sz="2000" b="1" dirty="0">
                <a:solidFill>
                  <a:schemeClr val="tx1">
                    <a:lumMod val="85000"/>
                    <a:lumOff val="15000"/>
                  </a:schemeClr>
                </a:solidFill>
                <a:latin typeface="微软雅黑"/>
                <a:ea typeface="微软雅黑"/>
                <a:cs typeface="Times New Roman" panose="02020603050405020304" charset="0"/>
              </a:rPr>
              <a:t>实时性</a:t>
            </a:r>
            <a:r>
              <a:rPr lang="en-US" altLang="zh-CN" sz="2000" b="1" dirty="0">
                <a:solidFill>
                  <a:schemeClr val="tx1">
                    <a:lumMod val="85000"/>
                    <a:lumOff val="15000"/>
                  </a:schemeClr>
                </a:solidFill>
                <a:latin typeface="微软雅黑"/>
                <a:ea typeface="微软雅黑"/>
                <a:cs typeface="Times New Roman" panose="02020603050405020304" charset="0"/>
              </a:rPr>
              <a:t>	</a:t>
            </a:r>
            <a:r>
              <a:rPr lang="zh-CN" altLang="zh-CN" sz="2000" b="1" dirty="0">
                <a:solidFill>
                  <a:schemeClr val="tx1">
                    <a:lumMod val="85000"/>
                    <a:lumOff val="15000"/>
                  </a:schemeClr>
                </a:solidFill>
                <a:latin typeface="微软雅黑"/>
                <a:ea typeface="微软雅黑"/>
                <a:cs typeface="Times New Roman" panose="02020603050405020304" charset="0"/>
              </a:rPr>
              <a:t>安全性</a:t>
            </a:r>
            <a:r>
              <a:rPr lang="en-US" altLang="zh-CN" sz="2000" b="1" dirty="0">
                <a:solidFill>
                  <a:schemeClr val="tx1">
                    <a:lumMod val="85000"/>
                    <a:lumOff val="15000"/>
                  </a:schemeClr>
                </a:solidFill>
                <a:latin typeface="微软雅黑"/>
                <a:ea typeface="微软雅黑"/>
                <a:cs typeface="Times New Roman" panose="02020603050405020304" charset="0"/>
              </a:rPr>
              <a:t>	</a:t>
            </a:r>
            <a:r>
              <a:rPr lang="zh-CN" altLang="zh-CN" sz="2000" b="1" dirty="0">
                <a:solidFill>
                  <a:schemeClr val="tx1">
                    <a:lumMod val="85000"/>
                    <a:lumOff val="15000"/>
                  </a:schemeClr>
                </a:solidFill>
                <a:latin typeface="微软雅黑"/>
                <a:ea typeface="微软雅黑"/>
                <a:cs typeface="Times New Roman" panose="02020603050405020304" charset="0"/>
              </a:rPr>
              <a:t>可监测</a:t>
            </a:r>
            <a:r>
              <a:rPr lang="zh-CN" altLang="zh-CN" sz="2000" b="1" dirty="0">
                <a:solidFill>
                  <a:schemeClr val="tx1">
                    <a:lumMod val="85000"/>
                    <a:lumOff val="15000"/>
                  </a:schemeClr>
                </a:solidFill>
                <a:latin typeface="微软雅黑"/>
                <a:ea typeface="微软雅黑"/>
              </a:rPr>
              <a:t> </a:t>
            </a:r>
            <a:endParaRPr lang="zh-CN" altLang="en-US" sz="2000" b="1" dirty="0">
              <a:solidFill>
                <a:schemeClr val="tx1">
                  <a:lumMod val="85000"/>
                  <a:lumOff val="15000"/>
                </a:schemeClr>
              </a:solidFill>
              <a:latin typeface="微软雅黑"/>
              <a:ea typeface="微软雅黑"/>
            </a:endParaRPr>
          </a:p>
        </p:txBody>
      </p:sp>
      <p:grpSp>
        <p:nvGrpSpPr>
          <p:cNvPr id="5" name="组合 4">
            <a:extLst>
              <a:ext uri="{FF2B5EF4-FFF2-40B4-BE49-F238E27FC236}">
                <a16:creationId xmlns:a16="http://schemas.microsoft.com/office/drawing/2014/main" id="{F0BD39A6-BAC2-DD44-9110-FB40253B36D6}"/>
              </a:ext>
            </a:extLst>
          </p:cNvPr>
          <p:cNvGrpSpPr/>
          <p:nvPr/>
        </p:nvGrpSpPr>
        <p:grpSpPr>
          <a:xfrm>
            <a:off x="248973" y="2894996"/>
            <a:ext cx="11420395" cy="1533189"/>
            <a:chOff x="350763" y="2923021"/>
            <a:chExt cx="11420395" cy="1533189"/>
          </a:xfrm>
        </p:grpSpPr>
        <p:grpSp>
          <p:nvGrpSpPr>
            <p:cNvPr id="6" name="组合 5">
              <a:extLst>
                <a:ext uri="{FF2B5EF4-FFF2-40B4-BE49-F238E27FC236}">
                  <a16:creationId xmlns:a16="http://schemas.microsoft.com/office/drawing/2014/main" id="{840EB5DE-816F-3C4A-BA24-6650397186DD}"/>
                </a:ext>
              </a:extLst>
            </p:cNvPr>
            <p:cNvGrpSpPr/>
            <p:nvPr/>
          </p:nvGrpSpPr>
          <p:grpSpPr>
            <a:xfrm>
              <a:off x="725719" y="3007399"/>
              <a:ext cx="917575" cy="863600"/>
              <a:chOff x="9702801" y="1784351"/>
              <a:chExt cx="917575" cy="863600"/>
            </a:xfrm>
          </p:grpSpPr>
          <p:sp>
            <p:nvSpPr>
              <p:cNvPr id="94" name="Oval 1204">
                <a:extLst>
                  <a:ext uri="{FF2B5EF4-FFF2-40B4-BE49-F238E27FC236}">
                    <a16:creationId xmlns:a16="http://schemas.microsoft.com/office/drawing/2014/main" id="{25120420-FEAB-0E49-A51B-B6B55FE09F99}"/>
                  </a:ext>
                </a:extLst>
              </p:cNvPr>
              <p:cNvSpPr>
                <a:spLocks noChangeArrowheads="1"/>
              </p:cNvSpPr>
              <p:nvPr/>
            </p:nvSpPr>
            <p:spPr bwMode="auto">
              <a:xfrm>
                <a:off x="9702801" y="1784351"/>
                <a:ext cx="863600" cy="863600"/>
              </a:xfrm>
              <a:prstGeom prst="ellipse">
                <a:avLst/>
              </a:prstGeom>
              <a:solidFill>
                <a:srgbClr val="11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5" name="Oval 1205">
                <a:extLst>
                  <a:ext uri="{FF2B5EF4-FFF2-40B4-BE49-F238E27FC236}">
                    <a16:creationId xmlns:a16="http://schemas.microsoft.com/office/drawing/2014/main" id="{4A1E81F8-A187-694C-8CF3-C8A63DE64693}"/>
                  </a:ext>
                </a:extLst>
              </p:cNvPr>
              <p:cNvSpPr>
                <a:spLocks noChangeArrowheads="1"/>
              </p:cNvSpPr>
              <p:nvPr/>
            </p:nvSpPr>
            <p:spPr bwMode="auto">
              <a:xfrm>
                <a:off x="9766301" y="2036763"/>
                <a:ext cx="207963" cy="2079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6" name="Oval 1206">
                <a:extLst>
                  <a:ext uri="{FF2B5EF4-FFF2-40B4-BE49-F238E27FC236}">
                    <a16:creationId xmlns:a16="http://schemas.microsoft.com/office/drawing/2014/main" id="{CF814960-A688-B044-84B2-2A415A6EAAAA}"/>
                  </a:ext>
                </a:extLst>
              </p:cNvPr>
              <p:cNvSpPr>
                <a:spLocks noChangeArrowheads="1"/>
              </p:cNvSpPr>
              <p:nvPr/>
            </p:nvSpPr>
            <p:spPr bwMode="auto">
              <a:xfrm>
                <a:off x="10044114" y="2036763"/>
                <a:ext cx="207963" cy="2079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7" name="Oval 1207">
                <a:extLst>
                  <a:ext uri="{FF2B5EF4-FFF2-40B4-BE49-F238E27FC236}">
                    <a16:creationId xmlns:a16="http://schemas.microsoft.com/office/drawing/2014/main" id="{43636D82-ABAC-8440-B4BD-B39E1EE8B495}"/>
                  </a:ext>
                </a:extLst>
              </p:cNvPr>
              <p:cNvSpPr>
                <a:spLocks noChangeArrowheads="1"/>
              </p:cNvSpPr>
              <p:nvPr/>
            </p:nvSpPr>
            <p:spPr bwMode="auto">
              <a:xfrm>
                <a:off x="9836151" y="1897063"/>
                <a:ext cx="277813" cy="2778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8" name="Rectangle 1208">
                <a:extLst>
                  <a:ext uri="{FF2B5EF4-FFF2-40B4-BE49-F238E27FC236}">
                    <a16:creationId xmlns:a16="http://schemas.microsoft.com/office/drawing/2014/main" id="{018C4FD8-059C-AC45-9778-A623A7CE143A}"/>
                  </a:ext>
                </a:extLst>
              </p:cNvPr>
              <p:cNvSpPr>
                <a:spLocks noChangeArrowheads="1"/>
              </p:cNvSpPr>
              <p:nvPr/>
            </p:nvSpPr>
            <p:spPr bwMode="auto">
              <a:xfrm>
                <a:off x="9869489" y="2036763"/>
                <a:ext cx="279400" cy="207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9" name="Oval 1209">
                <a:extLst>
                  <a:ext uri="{FF2B5EF4-FFF2-40B4-BE49-F238E27FC236}">
                    <a16:creationId xmlns:a16="http://schemas.microsoft.com/office/drawing/2014/main" id="{7D1223A4-C265-D540-976B-007C87BDD9C1}"/>
                  </a:ext>
                </a:extLst>
              </p:cNvPr>
              <p:cNvSpPr>
                <a:spLocks noChangeArrowheads="1"/>
              </p:cNvSpPr>
              <p:nvPr/>
            </p:nvSpPr>
            <p:spPr bwMode="auto">
              <a:xfrm>
                <a:off x="10044114" y="1966913"/>
                <a:ext cx="13970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0" name="Oval 1210">
                <a:extLst>
                  <a:ext uri="{FF2B5EF4-FFF2-40B4-BE49-F238E27FC236}">
                    <a16:creationId xmlns:a16="http://schemas.microsoft.com/office/drawing/2014/main" id="{AF8F61BE-95D9-8B49-A51F-FC8B7945FDD3}"/>
                  </a:ext>
                </a:extLst>
              </p:cNvPr>
              <p:cNvSpPr>
                <a:spLocks noChangeArrowheads="1"/>
              </p:cNvSpPr>
              <p:nvPr/>
            </p:nvSpPr>
            <p:spPr bwMode="auto">
              <a:xfrm>
                <a:off x="10404476" y="1874838"/>
                <a:ext cx="215900" cy="215900"/>
              </a:xfrm>
              <a:prstGeom prst="ellipse">
                <a:avLst/>
              </a:pr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1" name="Oval 1211">
                <a:extLst>
                  <a:ext uri="{FF2B5EF4-FFF2-40B4-BE49-F238E27FC236}">
                    <a16:creationId xmlns:a16="http://schemas.microsoft.com/office/drawing/2014/main" id="{F8218400-648F-6C4D-99A2-53AD6538151C}"/>
                  </a:ext>
                </a:extLst>
              </p:cNvPr>
              <p:cNvSpPr>
                <a:spLocks noChangeArrowheads="1"/>
              </p:cNvSpPr>
              <p:nvPr/>
            </p:nvSpPr>
            <p:spPr bwMode="auto">
              <a:xfrm>
                <a:off x="10436226" y="1908176"/>
                <a:ext cx="152400" cy="150813"/>
              </a:xfrm>
              <a:prstGeom prst="ellipse">
                <a:avLst/>
              </a:prstGeom>
              <a:solidFill>
                <a:srgbClr val="11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2" name="Rectangle 1212">
                <a:extLst>
                  <a:ext uri="{FF2B5EF4-FFF2-40B4-BE49-F238E27FC236}">
                    <a16:creationId xmlns:a16="http://schemas.microsoft.com/office/drawing/2014/main" id="{AE71597A-11C2-9B40-B874-64E6E8B55204}"/>
                  </a:ext>
                </a:extLst>
              </p:cNvPr>
              <p:cNvSpPr>
                <a:spLocks noChangeArrowheads="1"/>
              </p:cNvSpPr>
              <p:nvPr/>
            </p:nvSpPr>
            <p:spPr bwMode="auto">
              <a:xfrm>
                <a:off x="10501314" y="2090738"/>
                <a:ext cx="22225" cy="44450"/>
              </a:xfrm>
              <a:prstGeom prst="rect">
                <a:avLst/>
              </a:prstGeom>
              <a:solidFill>
                <a:srgbClr val="2135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3" name="Rectangle 1213">
                <a:extLst>
                  <a:ext uri="{FF2B5EF4-FFF2-40B4-BE49-F238E27FC236}">
                    <a16:creationId xmlns:a16="http://schemas.microsoft.com/office/drawing/2014/main" id="{F0BF31F0-7B89-A245-A1E4-FB1C7FC3CB4F}"/>
                  </a:ext>
                </a:extLst>
              </p:cNvPr>
              <p:cNvSpPr>
                <a:spLocks noChangeArrowheads="1"/>
              </p:cNvSpPr>
              <p:nvPr/>
            </p:nvSpPr>
            <p:spPr bwMode="auto">
              <a:xfrm>
                <a:off x="10490201" y="2135188"/>
                <a:ext cx="44450" cy="150813"/>
              </a:xfrm>
              <a:prstGeom prst="rect">
                <a:avLst/>
              </a:prstGeom>
              <a:solidFill>
                <a:srgbClr val="08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4" name="Oval 1214">
                <a:extLst>
                  <a:ext uri="{FF2B5EF4-FFF2-40B4-BE49-F238E27FC236}">
                    <a16:creationId xmlns:a16="http://schemas.microsoft.com/office/drawing/2014/main" id="{3112BAB8-41A0-1C46-9D3D-3C621067A5C2}"/>
                  </a:ext>
                </a:extLst>
              </p:cNvPr>
              <p:cNvSpPr>
                <a:spLocks noChangeArrowheads="1"/>
              </p:cNvSpPr>
              <p:nvPr/>
            </p:nvSpPr>
            <p:spPr bwMode="auto">
              <a:xfrm>
                <a:off x="10490201" y="2263776"/>
                <a:ext cx="44450" cy="42863"/>
              </a:xfrm>
              <a:prstGeom prst="ellipse">
                <a:avLst/>
              </a:pr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5" name="Oval 1215">
                <a:extLst>
                  <a:ext uri="{FF2B5EF4-FFF2-40B4-BE49-F238E27FC236}">
                    <a16:creationId xmlns:a16="http://schemas.microsoft.com/office/drawing/2014/main" id="{792CDD11-66F5-D148-9791-68ADF385ECE4}"/>
                  </a:ext>
                </a:extLst>
              </p:cNvPr>
              <p:cNvSpPr>
                <a:spLocks noChangeArrowheads="1"/>
              </p:cNvSpPr>
              <p:nvPr/>
            </p:nvSpPr>
            <p:spPr bwMode="auto">
              <a:xfrm>
                <a:off x="10306051" y="1793876"/>
                <a:ext cx="88900" cy="87313"/>
              </a:xfrm>
              <a:prstGeom prst="ellipse">
                <a:avLst/>
              </a:pr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6" name="Freeform 1216">
                <a:extLst>
                  <a:ext uri="{FF2B5EF4-FFF2-40B4-BE49-F238E27FC236}">
                    <a16:creationId xmlns:a16="http://schemas.microsoft.com/office/drawing/2014/main" id="{77E383B3-142F-1445-A4D5-8531AE5648FF}"/>
                  </a:ext>
                </a:extLst>
              </p:cNvPr>
              <p:cNvSpPr/>
              <p:nvPr/>
            </p:nvSpPr>
            <p:spPr bwMode="auto">
              <a:xfrm>
                <a:off x="10317164" y="1787526"/>
                <a:ext cx="66675" cy="100013"/>
              </a:xfrm>
              <a:custGeom>
                <a:avLst/>
                <a:gdLst>
                  <a:gd name="T0" fmla="*/ 8 w 42"/>
                  <a:gd name="T1" fmla="*/ 63 h 63"/>
                  <a:gd name="T2" fmla="*/ 0 w 42"/>
                  <a:gd name="T3" fmla="*/ 59 h 63"/>
                  <a:gd name="T4" fmla="*/ 34 w 42"/>
                  <a:gd name="T5" fmla="*/ 0 h 63"/>
                  <a:gd name="T6" fmla="*/ 42 w 42"/>
                  <a:gd name="T7" fmla="*/ 4 h 63"/>
                  <a:gd name="T8" fmla="*/ 8 w 42"/>
                  <a:gd name="T9" fmla="*/ 63 h 63"/>
                </a:gdLst>
                <a:ahLst/>
                <a:cxnLst>
                  <a:cxn ang="0">
                    <a:pos x="T0" y="T1"/>
                  </a:cxn>
                  <a:cxn ang="0">
                    <a:pos x="T2" y="T3"/>
                  </a:cxn>
                  <a:cxn ang="0">
                    <a:pos x="T4" y="T5"/>
                  </a:cxn>
                  <a:cxn ang="0">
                    <a:pos x="T6" y="T7"/>
                  </a:cxn>
                  <a:cxn ang="0">
                    <a:pos x="T8" y="T9"/>
                  </a:cxn>
                </a:cxnLst>
                <a:rect l="0" t="0" r="r" b="b"/>
                <a:pathLst>
                  <a:path w="42" h="63">
                    <a:moveTo>
                      <a:pt x="8" y="63"/>
                    </a:moveTo>
                    <a:lnTo>
                      <a:pt x="0" y="59"/>
                    </a:lnTo>
                    <a:lnTo>
                      <a:pt x="34" y="0"/>
                    </a:lnTo>
                    <a:lnTo>
                      <a:pt x="42" y="4"/>
                    </a:lnTo>
                    <a:lnTo>
                      <a:pt x="8" y="63"/>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7" name="Freeform 1217">
                <a:extLst>
                  <a:ext uri="{FF2B5EF4-FFF2-40B4-BE49-F238E27FC236}">
                    <a16:creationId xmlns:a16="http://schemas.microsoft.com/office/drawing/2014/main" id="{2839C54A-B2F3-4648-BF2D-BF969201D48C}"/>
                  </a:ext>
                </a:extLst>
              </p:cNvPr>
              <p:cNvSpPr/>
              <p:nvPr/>
            </p:nvSpPr>
            <p:spPr bwMode="auto">
              <a:xfrm>
                <a:off x="10301289" y="1804988"/>
                <a:ext cx="98425" cy="65088"/>
              </a:xfrm>
              <a:custGeom>
                <a:avLst/>
                <a:gdLst>
                  <a:gd name="T0" fmla="*/ 4 w 62"/>
                  <a:gd name="T1" fmla="*/ 41 h 41"/>
                  <a:gd name="T2" fmla="*/ 0 w 62"/>
                  <a:gd name="T3" fmla="*/ 34 h 41"/>
                  <a:gd name="T4" fmla="*/ 58 w 62"/>
                  <a:gd name="T5" fmla="*/ 0 h 41"/>
                  <a:gd name="T6" fmla="*/ 62 w 62"/>
                  <a:gd name="T7" fmla="*/ 7 h 41"/>
                  <a:gd name="T8" fmla="*/ 4 w 62"/>
                  <a:gd name="T9" fmla="*/ 41 h 41"/>
                </a:gdLst>
                <a:ahLst/>
                <a:cxnLst>
                  <a:cxn ang="0">
                    <a:pos x="T0" y="T1"/>
                  </a:cxn>
                  <a:cxn ang="0">
                    <a:pos x="T2" y="T3"/>
                  </a:cxn>
                  <a:cxn ang="0">
                    <a:pos x="T4" y="T5"/>
                  </a:cxn>
                  <a:cxn ang="0">
                    <a:pos x="T6" y="T7"/>
                  </a:cxn>
                  <a:cxn ang="0">
                    <a:pos x="T8" y="T9"/>
                  </a:cxn>
                </a:cxnLst>
                <a:rect l="0" t="0" r="r" b="b"/>
                <a:pathLst>
                  <a:path w="62" h="41">
                    <a:moveTo>
                      <a:pt x="4" y="41"/>
                    </a:moveTo>
                    <a:lnTo>
                      <a:pt x="0" y="34"/>
                    </a:lnTo>
                    <a:lnTo>
                      <a:pt x="58" y="0"/>
                    </a:lnTo>
                    <a:lnTo>
                      <a:pt x="62" y="7"/>
                    </a:lnTo>
                    <a:lnTo>
                      <a:pt x="4" y="41"/>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8" name="Rectangle 1218">
                <a:extLst>
                  <a:ext uri="{FF2B5EF4-FFF2-40B4-BE49-F238E27FC236}">
                    <a16:creationId xmlns:a16="http://schemas.microsoft.com/office/drawing/2014/main" id="{3CFAE8F6-9E9B-7546-BAB1-CF74E1CBCA0E}"/>
                  </a:ext>
                </a:extLst>
              </p:cNvPr>
              <p:cNvSpPr>
                <a:spLocks noChangeArrowheads="1"/>
              </p:cNvSpPr>
              <p:nvPr/>
            </p:nvSpPr>
            <p:spPr bwMode="auto">
              <a:xfrm>
                <a:off x="10296526" y="1830388"/>
                <a:ext cx="107950" cy="14288"/>
              </a:xfrm>
              <a:prstGeom prst="rect">
                <a:avLst/>
              </a:prstGeom>
              <a:solidFill>
                <a:srgbClr val="08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09" name="Freeform 1219">
                <a:extLst>
                  <a:ext uri="{FF2B5EF4-FFF2-40B4-BE49-F238E27FC236}">
                    <a16:creationId xmlns:a16="http://schemas.microsoft.com/office/drawing/2014/main" id="{6940DFE8-4A08-3D4F-8C18-3C555977BC96}"/>
                  </a:ext>
                </a:extLst>
              </p:cNvPr>
              <p:cNvSpPr/>
              <p:nvPr/>
            </p:nvSpPr>
            <p:spPr bwMode="auto">
              <a:xfrm>
                <a:off x="10301289" y="1804988"/>
                <a:ext cx="98425" cy="65088"/>
              </a:xfrm>
              <a:custGeom>
                <a:avLst/>
                <a:gdLst>
                  <a:gd name="T0" fmla="*/ 58 w 62"/>
                  <a:gd name="T1" fmla="*/ 41 h 41"/>
                  <a:gd name="T2" fmla="*/ 0 w 62"/>
                  <a:gd name="T3" fmla="*/ 7 h 41"/>
                  <a:gd name="T4" fmla="*/ 4 w 62"/>
                  <a:gd name="T5" fmla="*/ 0 h 41"/>
                  <a:gd name="T6" fmla="*/ 62 w 62"/>
                  <a:gd name="T7" fmla="*/ 34 h 41"/>
                  <a:gd name="T8" fmla="*/ 58 w 62"/>
                  <a:gd name="T9" fmla="*/ 41 h 41"/>
                </a:gdLst>
                <a:ahLst/>
                <a:cxnLst>
                  <a:cxn ang="0">
                    <a:pos x="T0" y="T1"/>
                  </a:cxn>
                  <a:cxn ang="0">
                    <a:pos x="T2" y="T3"/>
                  </a:cxn>
                  <a:cxn ang="0">
                    <a:pos x="T4" y="T5"/>
                  </a:cxn>
                  <a:cxn ang="0">
                    <a:pos x="T6" y="T7"/>
                  </a:cxn>
                  <a:cxn ang="0">
                    <a:pos x="T8" y="T9"/>
                  </a:cxn>
                </a:cxnLst>
                <a:rect l="0" t="0" r="r" b="b"/>
                <a:pathLst>
                  <a:path w="62" h="41">
                    <a:moveTo>
                      <a:pt x="58" y="41"/>
                    </a:moveTo>
                    <a:lnTo>
                      <a:pt x="0" y="7"/>
                    </a:lnTo>
                    <a:lnTo>
                      <a:pt x="4" y="0"/>
                    </a:lnTo>
                    <a:lnTo>
                      <a:pt x="62" y="34"/>
                    </a:lnTo>
                    <a:lnTo>
                      <a:pt x="58" y="41"/>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0" name="Freeform 1220">
                <a:extLst>
                  <a:ext uri="{FF2B5EF4-FFF2-40B4-BE49-F238E27FC236}">
                    <a16:creationId xmlns:a16="http://schemas.microsoft.com/office/drawing/2014/main" id="{EB47F893-A4AA-4F49-92E0-63B66F60152A}"/>
                  </a:ext>
                </a:extLst>
              </p:cNvPr>
              <p:cNvSpPr/>
              <p:nvPr/>
            </p:nvSpPr>
            <p:spPr bwMode="auto">
              <a:xfrm>
                <a:off x="10317164" y="1787526"/>
                <a:ext cx="66675" cy="100013"/>
              </a:xfrm>
              <a:custGeom>
                <a:avLst/>
                <a:gdLst>
                  <a:gd name="T0" fmla="*/ 34 w 42"/>
                  <a:gd name="T1" fmla="*/ 63 h 63"/>
                  <a:gd name="T2" fmla="*/ 0 w 42"/>
                  <a:gd name="T3" fmla="*/ 4 h 63"/>
                  <a:gd name="T4" fmla="*/ 8 w 42"/>
                  <a:gd name="T5" fmla="*/ 0 h 63"/>
                  <a:gd name="T6" fmla="*/ 42 w 42"/>
                  <a:gd name="T7" fmla="*/ 59 h 63"/>
                  <a:gd name="T8" fmla="*/ 34 w 42"/>
                  <a:gd name="T9" fmla="*/ 63 h 63"/>
                </a:gdLst>
                <a:ahLst/>
                <a:cxnLst>
                  <a:cxn ang="0">
                    <a:pos x="T0" y="T1"/>
                  </a:cxn>
                  <a:cxn ang="0">
                    <a:pos x="T2" y="T3"/>
                  </a:cxn>
                  <a:cxn ang="0">
                    <a:pos x="T4" y="T5"/>
                  </a:cxn>
                  <a:cxn ang="0">
                    <a:pos x="T6" y="T7"/>
                  </a:cxn>
                  <a:cxn ang="0">
                    <a:pos x="T8" y="T9"/>
                  </a:cxn>
                </a:cxnLst>
                <a:rect l="0" t="0" r="r" b="b"/>
                <a:pathLst>
                  <a:path w="42" h="63">
                    <a:moveTo>
                      <a:pt x="34" y="63"/>
                    </a:moveTo>
                    <a:lnTo>
                      <a:pt x="0" y="4"/>
                    </a:lnTo>
                    <a:lnTo>
                      <a:pt x="8" y="0"/>
                    </a:lnTo>
                    <a:lnTo>
                      <a:pt x="42" y="59"/>
                    </a:lnTo>
                    <a:lnTo>
                      <a:pt x="34" y="63"/>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1" name="Rectangle 1221">
                <a:extLst>
                  <a:ext uri="{FF2B5EF4-FFF2-40B4-BE49-F238E27FC236}">
                    <a16:creationId xmlns:a16="http://schemas.microsoft.com/office/drawing/2014/main" id="{A0212433-2ACF-AD4E-A898-D60734025CCC}"/>
                  </a:ext>
                </a:extLst>
              </p:cNvPr>
              <p:cNvSpPr>
                <a:spLocks noChangeArrowheads="1"/>
              </p:cNvSpPr>
              <p:nvPr/>
            </p:nvSpPr>
            <p:spPr bwMode="auto">
              <a:xfrm>
                <a:off x="10344151" y="1784351"/>
                <a:ext cx="12700" cy="107950"/>
              </a:xfrm>
              <a:prstGeom prst="rect">
                <a:avLst/>
              </a:prstGeom>
              <a:solidFill>
                <a:srgbClr val="08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2" name="Oval 1222">
                <a:extLst>
                  <a:ext uri="{FF2B5EF4-FFF2-40B4-BE49-F238E27FC236}">
                    <a16:creationId xmlns:a16="http://schemas.microsoft.com/office/drawing/2014/main" id="{6DEAD750-8ED9-B64F-A9D0-E7F3918656F3}"/>
                  </a:ext>
                </a:extLst>
              </p:cNvPr>
              <p:cNvSpPr>
                <a:spLocks noChangeArrowheads="1"/>
              </p:cNvSpPr>
              <p:nvPr/>
            </p:nvSpPr>
            <p:spPr bwMode="auto">
              <a:xfrm>
                <a:off x="10328276" y="1816101"/>
                <a:ext cx="44450" cy="42863"/>
              </a:xfrm>
              <a:prstGeom prst="ellipse">
                <a:avLst/>
              </a:prstGeom>
              <a:solidFill>
                <a:srgbClr val="11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3" name="Rectangle 1223">
                <a:extLst>
                  <a:ext uri="{FF2B5EF4-FFF2-40B4-BE49-F238E27FC236}">
                    <a16:creationId xmlns:a16="http://schemas.microsoft.com/office/drawing/2014/main" id="{A8B000BB-FB5C-FC48-AC59-1A05A9480481}"/>
                  </a:ext>
                </a:extLst>
              </p:cNvPr>
              <p:cNvSpPr>
                <a:spLocks noChangeArrowheads="1"/>
              </p:cNvSpPr>
              <p:nvPr/>
            </p:nvSpPr>
            <p:spPr bwMode="auto">
              <a:xfrm>
                <a:off x="9850439" y="2176463"/>
                <a:ext cx="568325"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4" name="Freeform 1224">
                <a:extLst>
                  <a:ext uri="{FF2B5EF4-FFF2-40B4-BE49-F238E27FC236}">
                    <a16:creationId xmlns:a16="http://schemas.microsoft.com/office/drawing/2014/main" id="{36566F75-271A-B447-A8E2-61DABAAB23F6}"/>
                  </a:ext>
                </a:extLst>
              </p:cNvPr>
              <p:cNvSpPr>
                <a:spLocks noEditPoints="1"/>
              </p:cNvSpPr>
              <p:nvPr/>
            </p:nvSpPr>
            <p:spPr bwMode="auto">
              <a:xfrm>
                <a:off x="9823451" y="2135188"/>
                <a:ext cx="622300" cy="377825"/>
              </a:xfrm>
              <a:custGeom>
                <a:avLst/>
                <a:gdLst>
                  <a:gd name="T0" fmla="*/ 704 w 736"/>
                  <a:gd name="T1" fmla="*/ 32 h 448"/>
                  <a:gd name="T2" fmla="*/ 704 w 736"/>
                  <a:gd name="T3" fmla="*/ 33 h 448"/>
                  <a:gd name="T4" fmla="*/ 704 w 736"/>
                  <a:gd name="T5" fmla="*/ 416 h 448"/>
                  <a:gd name="T6" fmla="*/ 32 w 736"/>
                  <a:gd name="T7" fmla="*/ 416 h 448"/>
                  <a:gd name="T8" fmla="*/ 32 w 736"/>
                  <a:gd name="T9" fmla="*/ 33 h 448"/>
                  <a:gd name="T10" fmla="*/ 32 w 736"/>
                  <a:gd name="T11" fmla="*/ 32 h 448"/>
                  <a:gd name="T12" fmla="*/ 704 w 736"/>
                  <a:gd name="T13" fmla="*/ 32 h 448"/>
                  <a:gd name="T14" fmla="*/ 704 w 736"/>
                  <a:gd name="T15" fmla="*/ 0 h 448"/>
                  <a:gd name="T16" fmla="*/ 32 w 736"/>
                  <a:gd name="T17" fmla="*/ 0 h 448"/>
                  <a:gd name="T18" fmla="*/ 0 w 736"/>
                  <a:gd name="T19" fmla="*/ 32 h 448"/>
                  <a:gd name="T20" fmla="*/ 0 w 736"/>
                  <a:gd name="T21" fmla="*/ 448 h 448"/>
                  <a:gd name="T22" fmla="*/ 736 w 736"/>
                  <a:gd name="T23" fmla="*/ 448 h 448"/>
                  <a:gd name="T24" fmla="*/ 736 w 736"/>
                  <a:gd name="T25" fmla="*/ 32 h 448"/>
                  <a:gd name="T26" fmla="*/ 704 w 736"/>
                  <a:gd name="T2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6" h="448">
                    <a:moveTo>
                      <a:pt x="704" y="32"/>
                    </a:moveTo>
                    <a:cubicBezTo>
                      <a:pt x="704" y="33"/>
                      <a:pt x="704" y="33"/>
                      <a:pt x="704" y="33"/>
                    </a:cubicBezTo>
                    <a:cubicBezTo>
                      <a:pt x="704" y="416"/>
                      <a:pt x="704" y="416"/>
                      <a:pt x="704" y="416"/>
                    </a:cubicBezTo>
                    <a:cubicBezTo>
                      <a:pt x="32" y="416"/>
                      <a:pt x="32" y="416"/>
                      <a:pt x="32" y="416"/>
                    </a:cubicBezTo>
                    <a:cubicBezTo>
                      <a:pt x="32" y="33"/>
                      <a:pt x="32" y="33"/>
                      <a:pt x="32" y="33"/>
                    </a:cubicBezTo>
                    <a:cubicBezTo>
                      <a:pt x="32" y="32"/>
                      <a:pt x="32" y="32"/>
                      <a:pt x="32" y="32"/>
                    </a:cubicBezTo>
                    <a:lnTo>
                      <a:pt x="704" y="32"/>
                    </a:lnTo>
                    <a:close/>
                    <a:moveTo>
                      <a:pt x="704" y="0"/>
                    </a:moveTo>
                    <a:cubicBezTo>
                      <a:pt x="32" y="0"/>
                      <a:pt x="32" y="0"/>
                      <a:pt x="32" y="0"/>
                    </a:cubicBezTo>
                    <a:cubicBezTo>
                      <a:pt x="14" y="0"/>
                      <a:pt x="0" y="15"/>
                      <a:pt x="0" y="32"/>
                    </a:cubicBezTo>
                    <a:cubicBezTo>
                      <a:pt x="0" y="448"/>
                      <a:pt x="0" y="448"/>
                      <a:pt x="0" y="448"/>
                    </a:cubicBezTo>
                    <a:cubicBezTo>
                      <a:pt x="736" y="448"/>
                      <a:pt x="736" y="448"/>
                      <a:pt x="736" y="448"/>
                    </a:cubicBezTo>
                    <a:cubicBezTo>
                      <a:pt x="736" y="32"/>
                      <a:pt x="736" y="32"/>
                      <a:pt x="736" y="32"/>
                    </a:cubicBezTo>
                    <a:cubicBezTo>
                      <a:pt x="736" y="15"/>
                      <a:pt x="722" y="0"/>
                      <a:pt x="704" y="0"/>
                    </a:cubicBez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5" name="Rectangle 1225">
                <a:extLst>
                  <a:ext uri="{FF2B5EF4-FFF2-40B4-BE49-F238E27FC236}">
                    <a16:creationId xmlns:a16="http://schemas.microsoft.com/office/drawing/2014/main" id="{74595B89-A537-9841-9253-487C0035F994}"/>
                  </a:ext>
                </a:extLst>
              </p:cNvPr>
              <p:cNvSpPr>
                <a:spLocks noChangeArrowheads="1"/>
              </p:cNvSpPr>
              <p:nvPr/>
            </p:nvSpPr>
            <p:spPr bwMode="auto">
              <a:xfrm>
                <a:off x="9850439" y="2162176"/>
                <a:ext cx="568325" cy="14288"/>
              </a:xfrm>
              <a:prstGeom prst="rect">
                <a:avLst/>
              </a:prstGeom>
              <a:solidFill>
                <a:srgbClr val="2135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6" name="Rectangle 1226">
                <a:extLst>
                  <a:ext uri="{FF2B5EF4-FFF2-40B4-BE49-F238E27FC236}">
                    <a16:creationId xmlns:a16="http://schemas.microsoft.com/office/drawing/2014/main" id="{2B2E50C6-7ADF-1847-B32F-BA468552D92E}"/>
                  </a:ext>
                </a:extLst>
              </p:cNvPr>
              <p:cNvSpPr>
                <a:spLocks noChangeArrowheads="1"/>
              </p:cNvSpPr>
              <p:nvPr/>
            </p:nvSpPr>
            <p:spPr bwMode="auto">
              <a:xfrm>
                <a:off x="9729789" y="2506663"/>
                <a:ext cx="809625" cy="12700"/>
              </a:xfrm>
              <a:prstGeom prst="rect">
                <a:avLst/>
              </a:prstGeom>
              <a:solidFill>
                <a:srgbClr val="E1E1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7" name="Freeform 1227">
                <a:extLst>
                  <a:ext uri="{FF2B5EF4-FFF2-40B4-BE49-F238E27FC236}">
                    <a16:creationId xmlns:a16="http://schemas.microsoft.com/office/drawing/2014/main" id="{DD1CD336-023E-D34C-9AC4-515C5B655B57}"/>
                  </a:ext>
                </a:extLst>
              </p:cNvPr>
              <p:cNvSpPr/>
              <p:nvPr/>
            </p:nvSpPr>
            <p:spPr bwMode="auto">
              <a:xfrm>
                <a:off x="9729789" y="2519363"/>
                <a:ext cx="809625" cy="20638"/>
              </a:xfrm>
              <a:custGeom>
                <a:avLst/>
                <a:gdLst>
                  <a:gd name="T0" fmla="*/ 480 w 960"/>
                  <a:gd name="T1" fmla="*/ 0 h 24"/>
                  <a:gd name="T2" fmla="*/ 352 w 960"/>
                  <a:gd name="T3" fmla="*/ 0 h 24"/>
                  <a:gd name="T4" fmla="*/ 0 w 960"/>
                  <a:gd name="T5" fmla="*/ 0 h 24"/>
                  <a:gd name="T6" fmla="*/ 96 w 960"/>
                  <a:gd name="T7" fmla="*/ 24 h 24"/>
                  <a:gd name="T8" fmla="*/ 352 w 960"/>
                  <a:gd name="T9" fmla="*/ 24 h 24"/>
                  <a:gd name="T10" fmla="*/ 480 w 960"/>
                  <a:gd name="T11" fmla="*/ 24 h 24"/>
                  <a:gd name="T12" fmla="*/ 848 w 960"/>
                  <a:gd name="T13" fmla="*/ 24 h 24"/>
                  <a:gd name="T14" fmla="*/ 960 w 960"/>
                  <a:gd name="T15" fmla="*/ 0 h 24"/>
                  <a:gd name="T16" fmla="*/ 480 w 96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0" h="24">
                    <a:moveTo>
                      <a:pt x="480" y="0"/>
                    </a:moveTo>
                    <a:cubicBezTo>
                      <a:pt x="352" y="0"/>
                      <a:pt x="352" y="0"/>
                      <a:pt x="352" y="0"/>
                    </a:cubicBezTo>
                    <a:cubicBezTo>
                      <a:pt x="0" y="0"/>
                      <a:pt x="0" y="0"/>
                      <a:pt x="0" y="0"/>
                    </a:cubicBezTo>
                    <a:cubicBezTo>
                      <a:pt x="0" y="0"/>
                      <a:pt x="57" y="24"/>
                      <a:pt x="96" y="24"/>
                    </a:cubicBezTo>
                    <a:cubicBezTo>
                      <a:pt x="119" y="24"/>
                      <a:pt x="249" y="24"/>
                      <a:pt x="352" y="24"/>
                    </a:cubicBezTo>
                    <a:cubicBezTo>
                      <a:pt x="423" y="24"/>
                      <a:pt x="480" y="24"/>
                      <a:pt x="480" y="24"/>
                    </a:cubicBezTo>
                    <a:cubicBezTo>
                      <a:pt x="583" y="24"/>
                      <a:pt x="825" y="24"/>
                      <a:pt x="848" y="24"/>
                    </a:cubicBezTo>
                    <a:cubicBezTo>
                      <a:pt x="887" y="24"/>
                      <a:pt x="960" y="0"/>
                      <a:pt x="960" y="0"/>
                    </a:cubicBezTo>
                    <a:lnTo>
                      <a:pt x="480" y="0"/>
                    </a:lnTo>
                    <a:close/>
                  </a:path>
                </a:pathLst>
              </a:custGeom>
              <a:solidFill>
                <a:srgbClr val="C4C3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8" name="Freeform 1228">
                <a:extLst>
                  <a:ext uri="{FF2B5EF4-FFF2-40B4-BE49-F238E27FC236}">
                    <a16:creationId xmlns:a16="http://schemas.microsoft.com/office/drawing/2014/main" id="{4F1B4DBE-88C9-9647-B3BB-160C91FA491C}"/>
                  </a:ext>
                </a:extLst>
              </p:cNvPr>
              <p:cNvSpPr/>
              <p:nvPr/>
            </p:nvSpPr>
            <p:spPr bwMode="auto">
              <a:xfrm>
                <a:off x="10080626" y="2506663"/>
                <a:ext cx="107950" cy="6350"/>
              </a:xfrm>
              <a:custGeom>
                <a:avLst/>
                <a:gdLst>
                  <a:gd name="T0" fmla="*/ 120 w 128"/>
                  <a:gd name="T1" fmla="*/ 0 h 8"/>
                  <a:gd name="T2" fmla="*/ 112 w 128"/>
                  <a:gd name="T3" fmla="*/ 0 h 8"/>
                  <a:gd name="T4" fmla="*/ 96 w 128"/>
                  <a:gd name="T5" fmla="*/ 0 h 8"/>
                  <a:gd name="T6" fmla="*/ 88 w 128"/>
                  <a:gd name="T7" fmla="*/ 0 h 8"/>
                  <a:gd name="T8" fmla="*/ 80 w 128"/>
                  <a:gd name="T9" fmla="*/ 0 h 8"/>
                  <a:gd name="T10" fmla="*/ 72 w 128"/>
                  <a:gd name="T11" fmla="*/ 0 h 8"/>
                  <a:gd name="T12" fmla="*/ 64 w 128"/>
                  <a:gd name="T13" fmla="*/ 0 h 8"/>
                  <a:gd name="T14" fmla="*/ 56 w 128"/>
                  <a:gd name="T15" fmla="*/ 0 h 8"/>
                  <a:gd name="T16" fmla="*/ 48 w 128"/>
                  <a:gd name="T17" fmla="*/ 0 h 8"/>
                  <a:gd name="T18" fmla="*/ 40 w 128"/>
                  <a:gd name="T19" fmla="*/ 0 h 8"/>
                  <a:gd name="T20" fmla="*/ 32 w 128"/>
                  <a:gd name="T21" fmla="*/ 0 h 8"/>
                  <a:gd name="T22" fmla="*/ 16 w 128"/>
                  <a:gd name="T23" fmla="*/ 0 h 8"/>
                  <a:gd name="T24" fmla="*/ 8 w 128"/>
                  <a:gd name="T25" fmla="*/ 0 h 8"/>
                  <a:gd name="T26" fmla="*/ 0 w 128"/>
                  <a:gd name="T27" fmla="*/ 0 h 8"/>
                  <a:gd name="T28" fmla="*/ 8 w 128"/>
                  <a:gd name="T29" fmla="*/ 8 h 8"/>
                  <a:gd name="T30" fmla="*/ 40 w 128"/>
                  <a:gd name="T31" fmla="*/ 8 h 8"/>
                  <a:gd name="T32" fmla="*/ 56 w 128"/>
                  <a:gd name="T33" fmla="*/ 8 h 8"/>
                  <a:gd name="T34" fmla="*/ 72 w 128"/>
                  <a:gd name="T35" fmla="*/ 8 h 8"/>
                  <a:gd name="T36" fmla="*/ 88 w 128"/>
                  <a:gd name="T37" fmla="*/ 8 h 8"/>
                  <a:gd name="T38" fmla="*/ 120 w 128"/>
                  <a:gd name="T39" fmla="*/ 8 h 8"/>
                  <a:gd name="T40" fmla="*/ 128 w 128"/>
                  <a:gd name="T41" fmla="*/ 0 h 8"/>
                  <a:gd name="T42" fmla="*/ 120 w 128"/>
                  <a:gd name="T4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8">
                    <a:moveTo>
                      <a:pt x="120" y="0"/>
                    </a:moveTo>
                    <a:cubicBezTo>
                      <a:pt x="112" y="0"/>
                      <a:pt x="112" y="0"/>
                      <a:pt x="112" y="0"/>
                    </a:cubicBezTo>
                    <a:cubicBezTo>
                      <a:pt x="96" y="0"/>
                      <a:pt x="96" y="0"/>
                      <a:pt x="96" y="0"/>
                    </a:cubicBezTo>
                    <a:cubicBezTo>
                      <a:pt x="88" y="0"/>
                      <a:pt x="88" y="0"/>
                      <a:pt x="88" y="0"/>
                    </a:cubicBezTo>
                    <a:cubicBezTo>
                      <a:pt x="80" y="0"/>
                      <a:pt x="80" y="0"/>
                      <a:pt x="80" y="0"/>
                    </a:cubicBezTo>
                    <a:cubicBezTo>
                      <a:pt x="72" y="0"/>
                      <a:pt x="72" y="0"/>
                      <a:pt x="72" y="0"/>
                    </a:cubicBezTo>
                    <a:cubicBezTo>
                      <a:pt x="64" y="0"/>
                      <a:pt x="64" y="0"/>
                      <a:pt x="64" y="0"/>
                    </a:cubicBezTo>
                    <a:cubicBezTo>
                      <a:pt x="56" y="0"/>
                      <a:pt x="56" y="0"/>
                      <a:pt x="56" y="0"/>
                    </a:cubicBezTo>
                    <a:cubicBezTo>
                      <a:pt x="48" y="0"/>
                      <a:pt x="48" y="0"/>
                      <a:pt x="48" y="0"/>
                    </a:cubicBezTo>
                    <a:cubicBezTo>
                      <a:pt x="40" y="0"/>
                      <a:pt x="40" y="0"/>
                      <a:pt x="40" y="0"/>
                    </a:cubicBezTo>
                    <a:cubicBezTo>
                      <a:pt x="32" y="0"/>
                      <a:pt x="32" y="0"/>
                      <a:pt x="32" y="0"/>
                    </a:cubicBezTo>
                    <a:cubicBezTo>
                      <a:pt x="16" y="0"/>
                      <a:pt x="16" y="0"/>
                      <a:pt x="16" y="0"/>
                    </a:cubicBezTo>
                    <a:cubicBezTo>
                      <a:pt x="8" y="0"/>
                      <a:pt x="8" y="0"/>
                      <a:pt x="8" y="0"/>
                    </a:cubicBezTo>
                    <a:cubicBezTo>
                      <a:pt x="0" y="0"/>
                      <a:pt x="0" y="0"/>
                      <a:pt x="0" y="0"/>
                    </a:cubicBezTo>
                    <a:cubicBezTo>
                      <a:pt x="0" y="5"/>
                      <a:pt x="4" y="8"/>
                      <a:pt x="8" y="8"/>
                    </a:cubicBezTo>
                    <a:cubicBezTo>
                      <a:pt x="40" y="8"/>
                      <a:pt x="40" y="8"/>
                      <a:pt x="40" y="8"/>
                    </a:cubicBezTo>
                    <a:cubicBezTo>
                      <a:pt x="56" y="8"/>
                      <a:pt x="56" y="8"/>
                      <a:pt x="56" y="8"/>
                    </a:cubicBezTo>
                    <a:cubicBezTo>
                      <a:pt x="72" y="8"/>
                      <a:pt x="72" y="8"/>
                      <a:pt x="72" y="8"/>
                    </a:cubicBezTo>
                    <a:cubicBezTo>
                      <a:pt x="88" y="8"/>
                      <a:pt x="88" y="8"/>
                      <a:pt x="88" y="8"/>
                    </a:cubicBezTo>
                    <a:cubicBezTo>
                      <a:pt x="120" y="8"/>
                      <a:pt x="120" y="8"/>
                      <a:pt x="120" y="8"/>
                    </a:cubicBezTo>
                    <a:cubicBezTo>
                      <a:pt x="124" y="8"/>
                      <a:pt x="128" y="5"/>
                      <a:pt x="128" y="0"/>
                    </a:cubicBezTo>
                    <a:lnTo>
                      <a:pt x="120" y="0"/>
                    </a:lnTo>
                    <a:close/>
                  </a:path>
                </a:pathLst>
              </a:custGeom>
              <a:solidFill>
                <a:srgbClr val="2135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19" name="Rectangle 1229">
                <a:extLst>
                  <a:ext uri="{FF2B5EF4-FFF2-40B4-BE49-F238E27FC236}">
                    <a16:creationId xmlns:a16="http://schemas.microsoft.com/office/drawing/2014/main" id="{38338D93-9AAB-B746-8499-54E2D526DE27}"/>
                  </a:ext>
                </a:extLst>
              </p:cNvPr>
              <p:cNvSpPr>
                <a:spLocks noChangeArrowheads="1"/>
              </p:cNvSpPr>
              <p:nvPr/>
            </p:nvSpPr>
            <p:spPr bwMode="auto">
              <a:xfrm>
                <a:off x="9850439" y="2176463"/>
                <a:ext cx="568325"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prstClr val="black"/>
                  </a:solidFill>
                  <a:latin typeface="Calibri"/>
                  <a:ea typeface="微软雅黑"/>
                </a:endParaRPr>
              </a:p>
            </p:txBody>
          </p:sp>
          <p:sp>
            <p:nvSpPr>
              <p:cNvPr id="120" name="Rectangle 1230">
                <a:extLst>
                  <a:ext uri="{FF2B5EF4-FFF2-40B4-BE49-F238E27FC236}">
                    <a16:creationId xmlns:a16="http://schemas.microsoft.com/office/drawing/2014/main" id="{273E56BD-57D1-E445-A24E-680539CC125B}"/>
                  </a:ext>
                </a:extLst>
              </p:cNvPr>
              <p:cNvSpPr>
                <a:spLocks noChangeArrowheads="1"/>
              </p:cNvSpPr>
              <p:nvPr/>
            </p:nvSpPr>
            <p:spPr bwMode="auto">
              <a:xfrm>
                <a:off x="10387014" y="2230438"/>
                <a:ext cx="7938" cy="257175"/>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1" name="Rectangle 1231">
                <a:extLst>
                  <a:ext uri="{FF2B5EF4-FFF2-40B4-BE49-F238E27FC236}">
                    <a16:creationId xmlns:a16="http://schemas.microsoft.com/office/drawing/2014/main" id="{3DEFD425-D14A-AB4B-8876-B9CB7B2593B4}"/>
                  </a:ext>
                </a:extLst>
              </p:cNvPr>
              <p:cNvSpPr>
                <a:spLocks noChangeArrowheads="1"/>
              </p:cNvSpPr>
              <p:nvPr/>
            </p:nvSpPr>
            <p:spPr bwMode="auto">
              <a:xfrm>
                <a:off x="10360026" y="2230438"/>
                <a:ext cx="7938" cy="257175"/>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2" name="Rectangle 1232">
                <a:extLst>
                  <a:ext uri="{FF2B5EF4-FFF2-40B4-BE49-F238E27FC236}">
                    <a16:creationId xmlns:a16="http://schemas.microsoft.com/office/drawing/2014/main" id="{022B69F2-CEDD-F846-BB15-7C82C38E3A6E}"/>
                  </a:ext>
                </a:extLst>
              </p:cNvPr>
              <p:cNvSpPr>
                <a:spLocks noChangeArrowheads="1"/>
              </p:cNvSpPr>
              <p:nvPr/>
            </p:nvSpPr>
            <p:spPr bwMode="auto">
              <a:xfrm>
                <a:off x="10333039" y="2284413"/>
                <a:ext cx="7938" cy="203200"/>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3" name="Rectangle 1233">
                <a:extLst>
                  <a:ext uri="{FF2B5EF4-FFF2-40B4-BE49-F238E27FC236}">
                    <a16:creationId xmlns:a16="http://schemas.microsoft.com/office/drawing/2014/main" id="{4DB747EA-497F-C741-85B5-A8FA9CD5E91F}"/>
                  </a:ext>
                </a:extLst>
              </p:cNvPr>
              <p:cNvSpPr>
                <a:spLocks noChangeArrowheads="1"/>
              </p:cNvSpPr>
              <p:nvPr/>
            </p:nvSpPr>
            <p:spPr bwMode="auto">
              <a:xfrm>
                <a:off x="10306051" y="2257426"/>
                <a:ext cx="7938" cy="230188"/>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4" name="Rectangle 1234">
                <a:extLst>
                  <a:ext uri="{FF2B5EF4-FFF2-40B4-BE49-F238E27FC236}">
                    <a16:creationId xmlns:a16="http://schemas.microsoft.com/office/drawing/2014/main" id="{43F87738-F2CD-4C4E-9788-CAE6A10EF9BA}"/>
                  </a:ext>
                </a:extLst>
              </p:cNvPr>
              <p:cNvSpPr>
                <a:spLocks noChangeArrowheads="1"/>
              </p:cNvSpPr>
              <p:nvPr/>
            </p:nvSpPr>
            <p:spPr bwMode="auto">
              <a:xfrm>
                <a:off x="10279064" y="2311401"/>
                <a:ext cx="7938" cy="176213"/>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5" name="Rectangle 1235">
                <a:extLst>
                  <a:ext uri="{FF2B5EF4-FFF2-40B4-BE49-F238E27FC236}">
                    <a16:creationId xmlns:a16="http://schemas.microsoft.com/office/drawing/2014/main" id="{B03BD1CE-695F-F54E-A5B9-E0CDEF2249AA}"/>
                  </a:ext>
                </a:extLst>
              </p:cNvPr>
              <p:cNvSpPr>
                <a:spLocks noChangeArrowheads="1"/>
              </p:cNvSpPr>
              <p:nvPr/>
            </p:nvSpPr>
            <p:spPr bwMode="auto">
              <a:xfrm>
                <a:off x="10252076" y="2392363"/>
                <a:ext cx="7938" cy="95250"/>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6" name="Rectangle 1236">
                <a:extLst>
                  <a:ext uri="{FF2B5EF4-FFF2-40B4-BE49-F238E27FC236}">
                    <a16:creationId xmlns:a16="http://schemas.microsoft.com/office/drawing/2014/main" id="{9269BE70-BE55-9A4A-9B1F-EC9DEC2765A1}"/>
                  </a:ext>
                </a:extLst>
              </p:cNvPr>
              <p:cNvSpPr>
                <a:spLocks noChangeArrowheads="1"/>
              </p:cNvSpPr>
              <p:nvPr/>
            </p:nvSpPr>
            <p:spPr bwMode="auto">
              <a:xfrm>
                <a:off x="10225089" y="2257426"/>
                <a:ext cx="7938" cy="230188"/>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7" name="Rectangle 1237">
                <a:extLst>
                  <a:ext uri="{FF2B5EF4-FFF2-40B4-BE49-F238E27FC236}">
                    <a16:creationId xmlns:a16="http://schemas.microsoft.com/office/drawing/2014/main" id="{B3295BC2-3BD3-FE41-BEDA-107B84204735}"/>
                  </a:ext>
                </a:extLst>
              </p:cNvPr>
              <p:cNvSpPr>
                <a:spLocks noChangeArrowheads="1"/>
              </p:cNvSpPr>
              <p:nvPr/>
            </p:nvSpPr>
            <p:spPr bwMode="auto">
              <a:xfrm>
                <a:off x="10198101" y="2284413"/>
                <a:ext cx="7938" cy="203200"/>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8" name="Rectangle 1238">
                <a:extLst>
                  <a:ext uri="{FF2B5EF4-FFF2-40B4-BE49-F238E27FC236}">
                    <a16:creationId xmlns:a16="http://schemas.microsoft.com/office/drawing/2014/main" id="{A933321D-9C39-B145-B4C1-94E9AAE12DBF}"/>
                  </a:ext>
                </a:extLst>
              </p:cNvPr>
              <p:cNvSpPr>
                <a:spLocks noChangeArrowheads="1"/>
              </p:cNvSpPr>
              <p:nvPr/>
            </p:nvSpPr>
            <p:spPr bwMode="auto">
              <a:xfrm>
                <a:off x="10171114" y="2338388"/>
                <a:ext cx="6350" cy="149225"/>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29" name="Rectangle 1239">
                <a:extLst>
                  <a:ext uri="{FF2B5EF4-FFF2-40B4-BE49-F238E27FC236}">
                    <a16:creationId xmlns:a16="http://schemas.microsoft.com/office/drawing/2014/main" id="{7DA85EC3-2980-D54B-AE52-DB79802EDAB6}"/>
                  </a:ext>
                </a:extLst>
              </p:cNvPr>
              <p:cNvSpPr>
                <a:spLocks noChangeArrowheads="1"/>
              </p:cNvSpPr>
              <p:nvPr/>
            </p:nvSpPr>
            <p:spPr bwMode="auto">
              <a:xfrm>
                <a:off x="10144126" y="2284413"/>
                <a:ext cx="6350" cy="203200"/>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0" name="Rectangle 1240">
                <a:extLst>
                  <a:ext uri="{FF2B5EF4-FFF2-40B4-BE49-F238E27FC236}">
                    <a16:creationId xmlns:a16="http://schemas.microsoft.com/office/drawing/2014/main" id="{7B22D809-D78E-9442-8DB7-D743182923E8}"/>
                  </a:ext>
                </a:extLst>
              </p:cNvPr>
              <p:cNvSpPr>
                <a:spLocks noChangeArrowheads="1"/>
              </p:cNvSpPr>
              <p:nvPr/>
            </p:nvSpPr>
            <p:spPr bwMode="auto">
              <a:xfrm>
                <a:off x="10117139" y="2284413"/>
                <a:ext cx="6350" cy="203200"/>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1" name="Rectangle 1241">
                <a:extLst>
                  <a:ext uri="{FF2B5EF4-FFF2-40B4-BE49-F238E27FC236}">
                    <a16:creationId xmlns:a16="http://schemas.microsoft.com/office/drawing/2014/main" id="{188ADEF0-B180-244C-9A69-0F48A0F8DBF2}"/>
                  </a:ext>
                </a:extLst>
              </p:cNvPr>
              <p:cNvSpPr>
                <a:spLocks noChangeArrowheads="1"/>
              </p:cNvSpPr>
              <p:nvPr/>
            </p:nvSpPr>
            <p:spPr bwMode="auto">
              <a:xfrm>
                <a:off x="10090151" y="2311401"/>
                <a:ext cx="6350" cy="176213"/>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2" name="Rectangle 1242">
                <a:extLst>
                  <a:ext uri="{FF2B5EF4-FFF2-40B4-BE49-F238E27FC236}">
                    <a16:creationId xmlns:a16="http://schemas.microsoft.com/office/drawing/2014/main" id="{1D69B9A7-A14F-A54D-8B62-C494135DFA6E}"/>
                  </a:ext>
                </a:extLst>
              </p:cNvPr>
              <p:cNvSpPr>
                <a:spLocks noChangeArrowheads="1"/>
              </p:cNvSpPr>
              <p:nvPr/>
            </p:nvSpPr>
            <p:spPr bwMode="auto">
              <a:xfrm>
                <a:off x="10063164" y="2365376"/>
                <a:ext cx="6350" cy="122238"/>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3" name="Rectangle 1243">
                <a:extLst>
                  <a:ext uri="{FF2B5EF4-FFF2-40B4-BE49-F238E27FC236}">
                    <a16:creationId xmlns:a16="http://schemas.microsoft.com/office/drawing/2014/main" id="{ADF970AD-A884-B34A-85BD-E71468F11810}"/>
                  </a:ext>
                </a:extLst>
              </p:cNvPr>
              <p:cNvSpPr>
                <a:spLocks noChangeArrowheads="1"/>
              </p:cNvSpPr>
              <p:nvPr/>
            </p:nvSpPr>
            <p:spPr bwMode="auto">
              <a:xfrm>
                <a:off x="10036176" y="2338388"/>
                <a:ext cx="6350" cy="149225"/>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4" name="Rectangle 1244">
                <a:extLst>
                  <a:ext uri="{FF2B5EF4-FFF2-40B4-BE49-F238E27FC236}">
                    <a16:creationId xmlns:a16="http://schemas.microsoft.com/office/drawing/2014/main" id="{3F467713-442A-F74E-8D85-6DC0B9697341}"/>
                  </a:ext>
                </a:extLst>
              </p:cNvPr>
              <p:cNvSpPr>
                <a:spLocks noChangeArrowheads="1"/>
              </p:cNvSpPr>
              <p:nvPr/>
            </p:nvSpPr>
            <p:spPr bwMode="auto">
              <a:xfrm>
                <a:off x="10009189" y="2230438"/>
                <a:ext cx="6350" cy="257175"/>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5" name="Rectangle 1245">
                <a:extLst>
                  <a:ext uri="{FF2B5EF4-FFF2-40B4-BE49-F238E27FC236}">
                    <a16:creationId xmlns:a16="http://schemas.microsoft.com/office/drawing/2014/main" id="{FB1B6DDE-732B-0D46-9523-11ABFF6BDF24}"/>
                  </a:ext>
                </a:extLst>
              </p:cNvPr>
              <p:cNvSpPr>
                <a:spLocks noChangeArrowheads="1"/>
              </p:cNvSpPr>
              <p:nvPr/>
            </p:nvSpPr>
            <p:spPr bwMode="auto">
              <a:xfrm>
                <a:off x="9982201" y="2311401"/>
                <a:ext cx="6350" cy="176213"/>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6" name="Rectangle 1246">
                <a:extLst>
                  <a:ext uri="{FF2B5EF4-FFF2-40B4-BE49-F238E27FC236}">
                    <a16:creationId xmlns:a16="http://schemas.microsoft.com/office/drawing/2014/main" id="{F009D716-8775-4747-A5E1-39684A081593}"/>
                  </a:ext>
                </a:extLst>
              </p:cNvPr>
              <p:cNvSpPr>
                <a:spLocks noChangeArrowheads="1"/>
              </p:cNvSpPr>
              <p:nvPr/>
            </p:nvSpPr>
            <p:spPr bwMode="auto">
              <a:xfrm>
                <a:off x="9955214" y="2365376"/>
                <a:ext cx="6350" cy="122238"/>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7" name="Rectangle 1247">
                <a:extLst>
                  <a:ext uri="{FF2B5EF4-FFF2-40B4-BE49-F238E27FC236}">
                    <a16:creationId xmlns:a16="http://schemas.microsoft.com/office/drawing/2014/main" id="{1BE0DBDD-7924-1247-A6C3-DE2F78E9DAF0}"/>
                  </a:ext>
                </a:extLst>
              </p:cNvPr>
              <p:cNvSpPr>
                <a:spLocks noChangeArrowheads="1"/>
              </p:cNvSpPr>
              <p:nvPr/>
            </p:nvSpPr>
            <p:spPr bwMode="auto">
              <a:xfrm>
                <a:off x="9928226" y="2392363"/>
                <a:ext cx="6350" cy="95250"/>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8" name="Rectangle 1248">
                <a:extLst>
                  <a:ext uri="{FF2B5EF4-FFF2-40B4-BE49-F238E27FC236}">
                    <a16:creationId xmlns:a16="http://schemas.microsoft.com/office/drawing/2014/main" id="{6B8819ED-EBFA-AA47-8093-EA5002877DC5}"/>
                  </a:ext>
                </a:extLst>
              </p:cNvPr>
              <p:cNvSpPr>
                <a:spLocks noChangeArrowheads="1"/>
              </p:cNvSpPr>
              <p:nvPr/>
            </p:nvSpPr>
            <p:spPr bwMode="auto">
              <a:xfrm>
                <a:off x="9901239" y="2338388"/>
                <a:ext cx="6350" cy="149225"/>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39" name="Rectangle 1249">
                <a:extLst>
                  <a:ext uri="{FF2B5EF4-FFF2-40B4-BE49-F238E27FC236}">
                    <a16:creationId xmlns:a16="http://schemas.microsoft.com/office/drawing/2014/main" id="{ADA5C3ED-26A4-264B-8225-B179F34D6C52}"/>
                  </a:ext>
                </a:extLst>
              </p:cNvPr>
              <p:cNvSpPr>
                <a:spLocks noChangeArrowheads="1"/>
              </p:cNvSpPr>
              <p:nvPr/>
            </p:nvSpPr>
            <p:spPr bwMode="auto">
              <a:xfrm>
                <a:off x="9874251" y="2365376"/>
                <a:ext cx="6350" cy="122238"/>
              </a:xfrm>
              <a:prstGeom prst="rect">
                <a:avLst/>
              </a:prstGeom>
              <a:solidFill>
                <a:srgbClr val="FF64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140" name="Oval 1250">
                <a:extLst>
                  <a:ext uri="{FF2B5EF4-FFF2-40B4-BE49-F238E27FC236}">
                    <a16:creationId xmlns:a16="http://schemas.microsoft.com/office/drawing/2014/main" id="{E3403662-2883-DC45-BCD6-99F447B1ED85}"/>
                  </a:ext>
                </a:extLst>
              </p:cNvPr>
              <p:cNvSpPr>
                <a:spLocks noChangeArrowheads="1"/>
              </p:cNvSpPr>
              <p:nvPr/>
            </p:nvSpPr>
            <p:spPr bwMode="auto">
              <a:xfrm>
                <a:off x="10469564" y="1939926"/>
                <a:ext cx="15875" cy="174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grpSp>
        <p:sp>
          <p:nvSpPr>
            <p:cNvPr id="7" name="矩形 6">
              <a:extLst>
                <a:ext uri="{FF2B5EF4-FFF2-40B4-BE49-F238E27FC236}">
                  <a16:creationId xmlns:a16="http://schemas.microsoft.com/office/drawing/2014/main" id="{A25BDA3F-58B4-6E4B-A255-B0808E30E6AC}"/>
                </a:ext>
              </a:extLst>
            </p:cNvPr>
            <p:cNvSpPr/>
            <p:nvPr/>
          </p:nvSpPr>
          <p:spPr>
            <a:xfrm>
              <a:off x="350763" y="4117656"/>
              <a:ext cx="1620957" cy="338554"/>
            </a:xfrm>
            <a:prstGeom prst="rect">
              <a:avLst/>
            </a:prstGeom>
          </p:spPr>
          <p:txBody>
            <a:bodyPr wrap="none">
              <a:spAutoFit/>
            </a:bodyPr>
            <a:lstStyle/>
            <a:p>
              <a:r>
                <a:rPr lang="zh-CN" altLang="zh-CN" sz="1600" dirty="0">
                  <a:solidFill>
                    <a:prstClr val="black"/>
                  </a:solidFill>
                  <a:latin typeface="微软雅黑"/>
                  <a:ea typeface="微软雅黑"/>
                  <a:cs typeface="Times New Roman" panose="02020603050405020304" charset="0"/>
                </a:rPr>
                <a:t>境外数据库访问</a:t>
              </a:r>
              <a:endParaRPr lang="en-US" altLang="zh-CN" sz="1600" dirty="0">
                <a:solidFill>
                  <a:prstClr val="black"/>
                </a:solidFill>
                <a:latin typeface="微软雅黑"/>
                <a:ea typeface="微软雅黑"/>
                <a:cs typeface="Times New Roman" panose="02020603050405020304" charset="0"/>
              </a:endParaRPr>
            </a:p>
          </p:txBody>
        </p:sp>
        <p:sp>
          <p:nvSpPr>
            <p:cNvPr id="8" name="矩形 7">
              <a:extLst>
                <a:ext uri="{FF2B5EF4-FFF2-40B4-BE49-F238E27FC236}">
                  <a16:creationId xmlns:a16="http://schemas.microsoft.com/office/drawing/2014/main" id="{01B697D0-BFB1-4C44-B9DC-FA83CB5CAFED}"/>
                </a:ext>
              </a:extLst>
            </p:cNvPr>
            <p:cNvSpPr/>
            <p:nvPr/>
          </p:nvSpPr>
          <p:spPr>
            <a:xfrm>
              <a:off x="2037035" y="4117656"/>
              <a:ext cx="1476686" cy="338554"/>
            </a:xfrm>
            <a:prstGeom prst="rect">
              <a:avLst/>
            </a:prstGeom>
          </p:spPr>
          <p:txBody>
            <a:bodyPr wrap="none">
              <a:spAutoFit/>
            </a:bodyPr>
            <a:lstStyle/>
            <a:p>
              <a:r>
                <a:rPr lang="zh-CN" altLang="zh-CN" sz="1600" dirty="0">
                  <a:solidFill>
                    <a:prstClr val="black"/>
                  </a:solidFill>
                  <a:latin typeface="微软雅黑"/>
                  <a:ea typeface="微软雅黑"/>
                  <a:cs typeface="Times New Roman" panose="02020603050405020304" charset="0"/>
                </a:rPr>
                <a:t>数据在线互传</a:t>
              </a:r>
              <a:r>
                <a:rPr lang="zh-CN" altLang="zh-CN" sz="1600" dirty="0">
                  <a:solidFill>
                    <a:prstClr val="black"/>
                  </a:solidFill>
                  <a:latin typeface="微软雅黑"/>
                  <a:ea typeface="微软雅黑"/>
                </a:rPr>
                <a:t> </a:t>
              </a:r>
              <a:endParaRPr lang="zh-CN" altLang="en-US" sz="1600" dirty="0">
                <a:solidFill>
                  <a:prstClr val="black"/>
                </a:solidFill>
                <a:latin typeface="微软雅黑"/>
                <a:ea typeface="微软雅黑"/>
              </a:endParaRPr>
            </a:p>
          </p:txBody>
        </p:sp>
        <p:grpSp>
          <p:nvGrpSpPr>
            <p:cNvPr id="9" name="组合 8">
              <a:extLst>
                <a:ext uri="{FF2B5EF4-FFF2-40B4-BE49-F238E27FC236}">
                  <a16:creationId xmlns:a16="http://schemas.microsoft.com/office/drawing/2014/main" id="{B7E9919B-545E-5643-B870-8D09C8912805}"/>
                </a:ext>
              </a:extLst>
            </p:cNvPr>
            <p:cNvGrpSpPr/>
            <p:nvPr/>
          </p:nvGrpSpPr>
          <p:grpSpPr>
            <a:xfrm>
              <a:off x="3903868" y="2934469"/>
              <a:ext cx="1009460" cy="1009460"/>
              <a:chOff x="2531268" y="1843087"/>
              <a:chExt cx="638175" cy="638175"/>
            </a:xfrm>
          </p:grpSpPr>
          <p:sp>
            <p:nvSpPr>
              <p:cNvPr id="88" name="Oval 116">
                <a:extLst>
                  <a:ext uri="{FF2B5EF4-FFF2-40B4-BE49-F238E27FC236}">
                    <a16:creationId xmlns:a16="http://schemas.microsoft.com/office/drawing/2014/main" id="{2C08B13E-E6E6-1948-A609-70538541DE62}"/>
                  </a:ext>
                </a:extLst>
              </p:cNvPr>
              <p:cNvSpPr>
                <a:spLocks noChangeArrowheads="1"/>
              </p:cNvSpPr>
              <p:nvPr/>
            </p:nvSpPr>
            <p:spPr bwMode="auto">
              <a:xfrm>
                <a:off x="2531268" y="1843087"/>
                <a:ext cx="638175" cy="638175"/>
              </a:xfrm>
              <a:prstGeom prst="ellipse">
                <a:avLst/>
              </a:prstGeom>
              <a:solidFill>
                <a:srgbClr val="11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9" name="Freeform 117">
                <a:extLst>
                  <a:ext uri="{FF2B5EF4-FFF2-40B4-BE49-F238E27FC236}">
                    <a16:creationId xmlns:a16="http://schemas.microsoft.com/office/drawing/2014/main" id="{EBF170F0-0ACB-0849-AE32-05B423DF92D7}"/>
                  </a:ext>
                </a:extLst>
              </p:cNvPr>
              <p:cNvSpPr/>
              <p:nvPr/>
            </p:nvSpPr>
            <p:spPr bwMode="auto">
              <a:xfrm>
                <a:off x="2842418" y="1843087"/>
                <a:ext cx="15875"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0" y="0"/>
                      <a:pt x="1" y="0"/>
                      <a:pt x="1" y="0"/>
                    </a:cubicBezTo>
                    <a:cubicBezTo>
                      <a:pt x="2" y="0"/>
                      <a:pt x="2" y="0"/>
                      <a:pt x="2" y="0"/>
                    </a:cubicBezTo>
                    <a:close/>
                  </a:path>
                </a:pathLst>
              </a:custGeom>
              <a:solidFill>
                <a:srgbClr val="40A5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0" name="Freeform 775">
                <a:extLst>
                  <a:ext uri="{FF2B5EF4-FFF2-40B4-BE49-F238E27FC236}">
                    <a16:creationId xmlns:a16="http://schemas.microsoft.com/office/drawing/2014/main" id="{DF00BE62-DCC5-C248-958E-B2074928E8CD}"/>
                  </a:ext>
                </a:extLst>
              </p:cNvPr>
              <p:cNvSpPr/>
              <p:nvPr/>
            </p:nvSpPr>
            <p:spPr bwMode="auto">
              <a:xfrm>
                <a:off x="2726531" y="1990725"/>
                <a:ext cx="442912" cy="482600"/>
              </a:xfrm>
              <a:custGeom>
                <a:avLst/>
                <a:gdLst>
                  <a:gd name="T0" fmla="*/ 0 w 57"/>
                  <a:gd name="T1" fmla="*/ 37 h 62"/>
                  <a:gd name="T2" fmla="*/ 0 w 57"/>
                  <a:gd name="T3" fmla="*/ 37 h 62"/>
                  <a:gd name="T4" fmla="*/ 0 w 57"/>
                  <a:gd name="T5" fmla="*/ 36 h 62"/>
                  <a:gd name="T6" fmla="*/ 0 w 57"/>
                  <a:gd name="T7" fmla="*/ 35 h 62"/>
                  <a:gd name="T8" fmla="*/ 0 w 57"/>
                  <a:gd name="T9" fmla="*/ 34 h 62"/>
                  <a:gd name="T10" fmla="*/ 1 w 57"/>
                  <a:gd name="T11" fmla="*/ 31 h 62"/>
                  <a:gd name="T12" fmla="*/ 2 w 57"/>
                  <a:gd name="T13" fmla="*/ 29 h 62"/>
                  <a:gd name="T14" fmla="*/ 3 w 57"/>
                  <a:gd name="T15" fmla="*/ 27 h 62"/>
                  <a:gd name="T16" fmla="*/ 4 w 57"/>
                  <a:gd name="T17" fmla="*/ 25 h 62"/>
                  <a:gd name="T18" fmla="*/ 5 w 57"/>
                  <a:gd name="T19" fmla="*/ 23 h 62"/>
                  <a:gd name="T20" fmla="*/ 6 w 57"/>
                  <a:gd name="T21" fmla="*/ 21 h 62"/>
                  <a:gd name="T22" fmla="*/ 7 w 57"/>
                  <a:gd name="T23" fmla="*/ 19 h 62"/>
                  <a:gd name="T24" fmla="*/ 8 w 57"/>
                  <a:gd name="T25" fmla="*/ 17 h 62"/>
                  <a:gd name="T26" fmla="*/ 9 w 57"/>
                  <a:gd name="T27" fmla="*/ 15 h 62"/>
                  <a:gd name="T28" fmla="*/ 10 w 57"/>
                  <a:gd name="T29" fmla="*/ 13 h 62"/>
                  <a:gd name="T30" fmla="*/ 11 w 57"/>
                  <a:gd name="T31" fmla="*/ 11 h 62"/>
                  <a:gd name="T32" fmla="*/ 13 w 57"/>
                  <a:gd name="T33" fmla="*/ 9 h 62"/>
                  <a:gd name="T34" fmla="*/ 14 w 57"/>
                  <a:gd name="T35" fmla="*/ 7 h 62"/>
                  <a:gd name="T36" fmla="*/ 15 w 57"/>
                  <a:gd name="T37" fmla="*/ 6 h 62"/>
                  <a:gd name="T38" fmla="*/ 17 w 57"/>
                  <a:gd name="T39" fmla="*/ 4 h 62"/>
                  <a:gd name="T40" fmla="*/ 18 w 57"/>
                  <a:gd name="T41" fmla="*/ 2 h 62"/>
                  <a:gd name="T42" fmla="*/ 19 w 57"/>
                  <a:gd name="T43" fmla="*/ 1 h 62"/>
                  <a:gd name="T44" fmla="*/ 20 w 57"/>
                  <a:gd name="T45" fmla="*/ 1 h 62"/>
                  <a:gd name="T46" fmla="*/ 21 w 57"/>
                  <a:gd name="T47" fmla="*/ 0 h 62"/>
                  <a:gd name="T48" fmla="*/ 22 w 57"/>
                  <a:gd name="T49" fmla="*/ 0 h 62"/>
                  <a:gd name="T50" fmla="*/ 22 w 57"/>
                  <a:gd name="T51" fmla="*/ 0 h 62"/>
                  <a:gd name="T52" fmla="*/ 23 w 57"/>
                  <a:gd name="T53" fmla="*/ 0 h 62"/>
                  <a:gd name="T54" fmla="*/ 24 w 57"/>
                  <a:gd name="T55" fmla="*/ 1 h 62"/>
                  <a:gd name="T56" fmla="*/ 25 w 57"/>
                  <a:gd name="T57" fmla="*/ 1 h 62"/>
                  <a:gd name="T58" fmla="*/ 29 w 57"/>
                  <a:gd name="T59" fmla="*/ 4 h 62"/>
                  <a:gd name="T60" fmla="*/ 29 w 57"/>
                  <a:gd name="T61" fmla="*/ 4 h 62"/>
                  <a:gd name="T62" fmla="*/ 29 w 57"/>
                  <a:gd name="T63" fmla="*/ 4 h 62"/>
                  <a:gd name="T64" fmla="*/ 29 w 57"/>
                  <a:gd name="T65" fmla="*/ 4 h 62"/>
                  <a:gd name="T66" fmla="*/ 29 w 57"/>
                  <a:gd name="T67" fmla="*/ 4 h 62"/>
                  <a:gd name="T68" fmla="*/ 29 w 57"/>
                  <a:gd name="T69" fmla="*/ 4 h 62"/>
                  <a:gd name="T70" fmla="*/ 29 w 57"/>
                  <a:gd name="T71" fmla="*/ 4 h 62"/>
                  <a:gd name="T72" fmla="*/ 30 w 57"/>
                  <a:gd name="T73" fmla="*/ 4 h 62"/>
                  <a:gd name="T74" fmla="*/ 31 w 57"/>
                  <a:gd name="T75" fmla="*/ 5 h 62"/>
                  <a:gd name="T76" fmla="*/ 32 w 57"/>
                  <a:gd name="T77" fmla="*/ 6 h 62"/>
                  <a:gd name="T78" fmla="*/ 57 w 57"/>
                  <a:gd name="T79"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62">
                    <a:moveTo>
                      <a:pt x="25" y="62"/>
                    </a:moveTo>
                    <a:cubicBezTo>
                      <a:pt x="0" y="37"/>
                      <a:pt x="0" y="37"/>
                      <a:pt x="0" y="37"/>
                    </a:cubicBezTo>
                    <a:cubicBezTo>
                      <a:pt x="0" y="37"/>
                      <a:pt x="0" y="37"/>
                      <a:pt x="0" y="37"/>
                    </a:cubicBezTo>
                    <a:cubicBezTo>
                      <a:pt x="0" y="37"/>
                      <a:pt x="0" y="37"/>
                      <a:pt x="0" y="37"/>
                    </a:cubicBezTo>
                    <a:cubicBezTo>
                      <a:pt x="0" y="36"/>
                      <a:pt x="0" y="36"/>
                      <a:pt x="0" y="36"/>
                    </a:cubicBezTo>
                    <a:cubicBezTo>
                      <a:pt x="0" y="36"/>
                      <a:pt x="0" y="36"/>
                      <a:pt x="0" y="36"/>
                    </a:cubicBezTo>
                    <a:cubicBezTo>
                      <a:pt x="0" y="35"/>
                      <a:pt x="0" y="35"/>
                      <a:pt x="0" y="35"/>
                    </a:cubicBezTo>
                    <a:cubicBezTo>
                      <a:pt x="0" y="35"/>
                      <a:pt x="0" y="35"/>
                      <a:pt x="0" y="35"/>
                    </a:cubicBezTo>
                    <a:cubicBezTo>
                      <a:pt x="0" y="34"/>
                      <a:pt x="0" y="34"/>
                      <a:pt x="0" y="34"/>
                    </a:cubicBezTo>
                    <a:cubicBezTo>
                      <a:pt x="0" y="34"/>
                      <a:pt x="0" y="34"/>
                      <a:pt x="0" y="34"/>
                    </a:cubicBezTo>
                    <a:cubicBezTo>
                      <a:pt x="0" y="32"/>
                      <a:pt x="0" y="32"/>
                      <a:pt x="0" y="32"/>
                    </a:cubicBezTo>
                    <a:cubicBezTo>
                      <a:pt x="1" y="31"/>
                      <a:pt x="1" y="31"/>
                      <a:pt x="1" y="31"/>
                    </a:cubicBezTo>
                    <a:cubicBezTo>
                      <a:pt x="1" y="30"/>
                      <a:pt x="1" y="30"/>
                      <a:pt x="1" y="30"/>
                    </a:cubicBezTo>
                    <a:cubicBezTo>
                      <a:pt x="2" y="29"/>
                      <a:pt x="2" y="29"/>
                      <a:pt x="2" y="29"/>
                    </a:cubicBezTo>
                    <a:cubicBezTo>
                      <a:pt x="2" y="28"/>
                      <a:pt x="2" y="28"/>
                      <a:pt x="2" y="28"/>
                    </a:cubicBezTo>
                    <a:cubicBezTo>
                      <a:pt x="3" y="27"/>
                      <a:pt x="3" y="27"/>
                      <a:pt x="3" y="27"/>
                    </a:cubicBezTo>
                    <a:cubicBezTo>
                      <a:pt x="3" y="26"/>
                      <a:pt x="3" y="26"/>
                      <a:pt x="3" y="26"/>
                    </a:cubicBezTo>
                    <a:cubicBezTo>
                      <a:pt x="4" y="25"/>
                      <a:pt x="4" y="25"/>
                      <a:pt x="4" y="25"/>
                    </a:cubicBezTo>
                    <a:cubicBezTo>
                      <a:pt x="4" y="24"/>
                      <a:pt x="4" y="24"/>
                      <a:pt x="4" y="24"/>
                    </a:cubicBezTo>
                    <a:cubicBezTo>
                      <a:pt x="5" y="23"/>
                      <a:pt x="5" y="23"/>
                      <a:pt x="5" y="23"/>
                    </a:cubicBezTo>
                    <a:cubicBezTo>
                      <a:pt x="5" y="22"/>
                      <a:pt x="5" y="22"/>
                      <a:pt x="5" y="22"/>
                    </a:cubicBezTo>
                    <a:cubicBezTo>
                      <a:pt x="6" y="21"/>
                      <a:pt x="6" y="21"/>
                      <a:pt x="6" y="21"/>
                    </a:cubicBezTo>
                    <a:cubicBezTo>
                      <a:pt x="6" y="20"/>
                      <a:pt x="6" y="20"/>
                      <a:pt x="6" y="20"/>
                    </a:cubicBezTo>
                    <a:cubicBezTo>
                      <a:pt x="7" y="19"/>
                      <a:pt x="7" y="19"/>
                      <a:pt x="7" y="19"/>
                    </a:cubicBezTo>
                    <a:cubicBezTo>
                      <a:pt x="7" y="18"/>
                      <a:pt x="7" y="18"/>
                      <a:pt x="7" y="18"/>
                    </a:cubicBezTo>
                    <a:cubicBezTo>
                      <a:pt x="8" y="17"/>
                      <a:pt x="8" y="17"/>
                      <a:pt x="8" y="17"/>
                    </a:cubicBezTo>
                    <a:cubicBezTo>
                      <a:pt x="8" y="16"/>
                      <a:pt x="8" y="16"/>
                      <a:pt x="8" y="16"/>
                    </a:cubicBezTo>
                    <a:cubicBezTo>
                      <a:pt x="9" y="15"/>
                      <a:pt x="9" y="15"/>
                      <a:pt x="9" y="15"/>
                    </a:cubicBezTo>
                    <a:cubicBezTo>
                      <a:pt x="10" y="14"/>
                      <a:pt x="10" y="14"/>
                      <a:pt x="10" y="14"/>
                    </a:cubicBezTo>
                    <a:cubicBezTo>
                      <a:pt x="10" y="13"/>
                      <a:pt x="10" y="13"/>
                      <a:pt x="10" y="13"/>
                    </a:cubicBezTo>
                    <a:cubicBezTo>
                      <a:pt x="11" y="12"/>
                      <a:pt x="11" y="12"/>
                      <a:pt x="11" y="12"/>
                    </a:cubicBezTo>
                    <a:cubicBezTo>
                      <a:pt x="11" y="11"/>
                      <a:pt x="11" y="11"/>
                      <a:pt x="11" y="11"/>
                    </a:cubicBezTo>
                    <a:cubicBezTo>
                      <a:pt x="12" y="10"/>
                      <a:pt x="12" y="10"/>
                      <a:pt x="12" y="10"/>
                    </a:cubicBezTo>
                    <a:cubicBezTo>
                      <a:pt x="13" y="9"/>
                      <a:pt x="13" y="9"/>
                      <a:pt x="13" y="9"/>
                    </a:cubicBezTo>
                    <a:cubicBezTo>
                      <a:pt x="13" y="8"/>
                      <a:pt x="13" y="8"/>
                      <a:pt x="13" y="8"/>
                    </a:cubicBezTo>
                    <a:cubicBezTo>
                      <a:pt x="14" y="7"/>
                      <a:pt x="14" y="7"/>
                      <a:pt x="14" y="7"/>
                    </a:cubicBezTo>
                    <a:cubicBezTo>
                      <a:pt x="15" y="7"/>
                      <a:pt x="15" y="7"/>
                      <a:pt x="15" y="7"/>
                    </a:cubicBezTo>
                    <a:cubicBezTo>
                      <a:pt x="15" y="6"/>
                      <a:pt x="15" y="6"/>
                      <a:pt x="15" y="6"/>
                    </a:cubicBezTo>
                    <a:cubicBezTo>
                      <a:pt x="16" y="5"/>
                      <a:pt x="16" y="5"/>
                      <a:pt x="16" y="5"/>
                    </a:cubicBezTo>
                    <a:cubicBezTo>
                      <a:pt x="17" y="4"/>
                      <a:pt x="17" y="4"/>
                      <a:pt x="17" y="4"/>
                    </a:cubicBezTo>
                    <a:cubicBezTo>
                      <a:pt x="17" y="3"/>
                      <a:pt x="17" y="3"/>
                      <a:pt x="17" y="3"/>
                    </a:cubicBezTo>
                    <a:cubicBezTo>
                      <a:pt x="18" y="2"/>
                      <a:pt x="18" y="2"/>
                      <a:pt x="18" y="2"/>
                    </a:cubicBezTo>
                    <a:cubicBezTo>
                      <a:pt x="18" y="2"/>
                      <a:pt x="18" y="2"/>
                      <a:pt x="18" y="2"/>
                    </a:cubicBezTo>
                    <a:cubicBezTo>
                      <a:pt x="19" y="1"/>
                      <a:pt x="19" y="1"/>
                      <a:pt x="19" y="1"/>
                    </a:cubicBezTo>
                    <a:cubicBezTo>
                      <a:pt x="19" y="1"/>
                      <a:pt x="19" y="1"/>
                      <a:pt x="19" y="1"/>
                    </a:cubicBezTo>
                    <a:cubicBezTo>
                      <a:pt x="20" y="1"/>
                      <a:pt x="20" y="1"/>
                      <a:pt x="20" y="1"/>
                    </a:cubicBezTo>
                    <a:cubicBezTo>
                      <a:pt x="20" y="1"/>
                      <a:pt x="20" y="1"/>
                      <a:pt x="20" y="1"/>
                    </a:cubicBezTo>
                    <a:cubicBezTo>
                      <a:pt x="21" y="0"/>
                      <a:pt x="21" y="0"/>
                      <a:pt x="21" y="0"/>
                    </a:cubicBezTo>
                    <a:cubicBezTo>
                      <a:pt x="21" y="0"/>
                      <a:pt x="21" y="0"/>
                      <a:pt x="21" y="0"/>
                    </a:cubicBezTo>
                    <a:cubicBezTo>
                      <a:pt x="22" y="0"/>
                      <a:pt x="22" y="0"/>
                      <a:pt x="22" y="0"/>
                    </a:cubicBezTo>
                    <a:cubicBezTo>
                      <a:pt x="22" y="0"/>
                      <a:pt x="22" y="0"/>
                      <a:pt x="22" y="0"/>
                    </a:cubicBezTo>
                    <a:cubicBezTo>
                      <a:pt x="22" y="0"/>
                      <a:pt x="22" y="0"/>
                      <a:pt x="22" y="0"/>
                    </a:cubicBezTo>
                    <a:cubicBezTo>
                      <a:pt x="23" y="0"/>
                      <a:pt x="23" y="0"/>
                      <a:pt x="23" y="0"/>
                    </a:cubicBezTo>
                    <a:cubicBezTo>
                      <a:pt x="23" y="0"/>
                      <a:pt x="23" y="0"/>
                      <a:pt x="23" y="0"/>
                    </a:cubicBezTo>
                    <a:cubicBezTo>
                      <a:pt x="24" y="1"/>
                      <a:pt x="24" y="1"/>
                      <a:pt x="24" y="1"/>
                    </a:cubicBezTo>
                    <a:cubicBezTo>
                      <a:pt x="24" y="1"/>
                      <a:pt x="24" y="1"/>
                      <a:pt x="24" y="1"/>
                    </a:cubicBezTo>
                    <a:cubicBezTo>
                      <a:pt x="25" y="1"/>
                      <a:pt x="25" y="1"/>
                      <a:pt x="25" y="1"/>
                    </a:cubicBezTo>
                    <a:cubicBezTo>
                      <a:pt x="25" y="1"/>
                      <a:pt x="25" y="1"/>
                      <a:pt x="25" y="1"/>
                    </a:cubicBezTo>
                    <a:cubicBezTo>
                      <a:pt x="28" y="4"/>
                      <a:pt x="28" y="4"/>
                      <a:pt x="28"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30" y="4"/>
                      <a:pt x="30" y="4"/>
                      <a:pt x="30" y="4"/>
                    </a:cubicBezTo>
                    <a:cubicBezTo>
                      <a:pt x="30" y="4"/>
                      <a:pt x="30" y="4"/>
                      <a:pt x="30" y="4"/>
                    </a:cubicBezTo>
                    <a:cubicBezTo>
                      <a:pt x="31" y="5"/>
                      <a:pt x="31" y="5"/>
                      <a:pt x="31" y="5"/>
                    </a:cubicBezTo>
                    <a:cubicBezTo>
                      <a:pt x="32" y="6"/>
                      <a:pt x="32" y="6"/>
                      <a:pt x="32" y="6"/>
                    </a:cubicBezTo>
                    <a:cubicBezTo>
                      <a:pt x="32" y="6"/>
                      <a:pt x="32" y="6"/>
                      <a:pt x="32" y="6"/>
                    </a:cubicBezTo>
                    <a:cubicBezTo>
                      <a:pt x="32" y="6"/>
                      <a:pt x="32" y="6"/>
                      <a:pt x="32" y="6"/>
                    </a:cubicBezTo>
                    <a:cubicBezTo>
                      <a:pt x="57" y="30"/>
                      <a:pt x="57" y="30"/>
                      <a:pt x="57" y="30"/>
                    </a:cubicBezTo>
                    <a:cubicBezTo>
                      <a:pt x="53" y="46"/>
                      <a:pt x="41" y="59"/>
                      <a:pt x="25" y="62"/>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1" name="Freeform 1647">
                <a:extLst>
                  <a:ext uri="{FF2B5EF4-FFF2-40B4-BE49-F238E27FC236}">
                    <a16:creationId xmlns:a16="http://schemas.microsoft.com/office/drawing/2014/main" id="{47A76A72-3D91-5844-8FCA-95755CEC6D8B}"/>
                  </a:ext>
                </a:extLst>
              </p:cNvPr>
              <p:cNvSpPr/>
              <p:nvPr/>
            </p:nvSpPr>
            <p:spPr bwMode="auto">
              <a:xfrm>
                <a:off x="2718594" y="1990725"/>
                <a:ext cx="255588" cy="334963"/>
              </a:xfrm>
              <a:custGeom>
                <a:avLst/>
                <a:gdLst>
                  <a:gd name="T0" fmla="*/ 19 w 33"/>
                  <a:gd name="T1" fmla="*/ 2 h 43"/>
                  <a:gd name="T2" fmla="*/ 1 w 33"/>
                  <a:gd name="T3" fmla="*/ 34 h 43"/>
                  <a:gd name="T4" fmla="*/ 4 w 33"/>
                  <a:gd name="T5" fmla="*/ 40 h 43"/>
                  <a:gd name="T6" fmla="*/ 11 w 33"/>
                  <a:gd name="T7" fmla="*/ 43 h 43"/>
                  <a:gd name="T8" fmla="*/ 14 w 33"/>
                  <a:gd name="T9" fmla="*/ 42 h 43"/>
                  <a:gd name="T10" fmla="*/ 17 w 33"/>
                  <a:gd name="T11" fmla="*/ 35 h 43"/>
                  <a:gd name="T12" fmla="*/ 16 w 33"/>
                  <a:gd name="T13" fmla="*/ 33 h 43"/>
                  <a:gd name="T14" fmla="*/ 15 w 33"/>
                  <a:gd name="T15" fmla="*/ 32 h 43"/>
                  <a:gd name="T16" fmla="*/ 12 w 33"/>
                  <a:gd name="T17" fmla="*/ 30 h 43"/>
                  <a:gd name="T18" fmla="*/ 11 w 33"/>
                  <a:gd name="T19" fmla="*/ 30 h 43"/>
                  <a:gd name="T20" fmla="*/ 11 w 33"/>
                  <a:gd name="T21" fmla="*/ 29 h 43"/>
                  <a:gd name="T22" fmla="*/ 20 w 33"/>
                  <a:gd name="T23" fmla="*/ 13 h 43"/>
                  <a:gd name="T24" fmla="*/ 21 w 33"/>
                  <a:gd name="T25" fmla="*/ 13 h 43"/>
                  <a:gd name="T26" fmla="*/ 22 w 33"/>
                  <a:gd name="T27" fmla="*/ 13 h 43"/>
                  <a:gd name="T28" fmla="*/ 24 w 33"/>
                  <a:gd name="T29" fmla="*/ 15 h 43"/>
                  <a:gd name="T30" fmla="*/ 26 w 33"/>
                  <a:gd name="T31" fmla="*/ 16 h 43"/>
                  <a:gd name="T32" fmla="*/ 28 w 33"/>
                  <a:gd name="T33" fmla="*/ 15 h 43"/>
                  <a:gd name="T34" fmla="*/ 32 w 33"/>
                  <a:gd name="T35" fmla="*/ 9 h 43"/>
                  <a:gd name="T36" fmla="*/ 32 w 33"/>
                  <a:gd name="T37" fmla="*/ 6 h 43"/>
                  <a:gd name="T38" fmla="*/ 26 w 33"/>
                  <a:gd name="T39" fmla="*/ 1 h 43"/>
                  <a:gd name="T40" fmla="*/ 19 w 33"/>
                  <a:gd name="T41"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43">
                    <a:moveTo>
                      <a:pt x="19" y="2"/>
                    </a:moveTo>
                    <a:cubicBezTo>
                      <a:pt x="12" y="11"/>
                      <a:pt x="5" y="22"/>
                      <a:pt x="1" y="34"/>
                    </a:cubicBezTo>
                    <a:cubicBezTo>
                      <a:pt x="0" y="36"/>
                      <a:pt x="1" y="39"/>
                      <a:pt x="4" y="40"/>
                    </a:cubicBezTo>
                    <a:cubicBezTo>
                      <a:pt x="6" y="41"/>
                      <a:pt x="8" y="42"/>
                      <a:pt x="11" y="43"/>
                    </a:cubicBezTo>
                    <a:cubicBezTo>
                      <a:pt x="12" y="43"/>
                      <a:pt x="13" y="43"/>
                      <a:pt x="14" y="42"/>
                    </a:cubicBezTo>
                    <a:cubicBezTo>
                      <a:pt x="17" y="35"/>
                      <a:pt x="17" y="35"/>
                      <a:pt x="17" y="35"/>
                    </a:cubicBezTo>
                    <a:cubicBezTo>
                      <a:pt x="17" y="34"/>
                      <a:pt x="17" y="33"/>
                      <a:pt x="16" y="33"/>
                    </a:cubicBezTo>
                    <a:cubicBezTo>
                      <a:pt x="16" y="32"/>
                      <a:pt x="16" y="32"/>
                      <a:pt x="15" y="32"/>
                    </a:cubicBezTo>
                    <a:cubicBezTo>
                      <a:pt x="12" y="30"/>
                      <a:pt x="12" y="30"/>
                      <a:pt x="12" y="30"/>
                    </a:cubicBezTo>
                    <a:cubicBezTo>
                      <a:pt x="12" y="30"/>
                      <a:pt x="11" y="30"/>
                      <a:pt x="11" y="30"/>
                    </a:cubicBezTo>
                    <a:cubicBezTo>
                      <a:pt x="11" y="29"/>
                      <a:pt x="11" y="29"/>
                      <a:pt x="11" y="29"/>
                    </a:cubicBezTo>
                    <a:cubicBezTo>
                      <a:pt x="14" y="23"/>
                      <a:pt x="17" y="18"/>
                      <a:pt x="20" y="13"/>
                    </a:cubicBezTo>
                    <a:cubicBezTo>
                      <a:pt x="20" y="13"/>
                      <a:pt x="21" y="13"/>
                      <a:pt x="21" y="13"/>
                    </a:cubicBezTo>
                    <a:cubicBezTo>
                      <a:pt x="21" y="13"/>
                      <a:pt x="21" y="13"/>
                      <a:pt x="22" y="13"/>
                    </a:cubicBezTo>
                    <a:cubicBezTo>
                      <a:pt x="24" y="15"/>
                      <a:pt x="24" y="15"/>
                      <a:pt x="24" y="15"/>
                    </a:cubicBezTo>
                    <a:cubicBezTo>
                      <a:pt x="25" y="16"/>
                      <a:pt x="26" y="16"/>
                      <a:pt x="26" y="16"/>
                    </a:cubicBezTo>
                    <a:cubicBezTo>
                      <a:pt x="27" y="16"/>
                      <a:pt x="27" y="16"/>
                      <a:pt x="28" y="15"/>
                    </a:cubicBezTo>
                    <a:cubicBezTo>
                      <a:pt x="32" y="9"/>
                      <a:pt x="32" y="9"/>
                      <a:pt x="32" y="9"/>
                    </a:cubicBezTo>
                    <a:cubicBezTo>
                      <a:pt x="33" y="8"/>
                      <a:pt x="33" y="7"/>
                      <a:pt x="32" y="6"/>
                    </a:cubicBezTo>
                    <a:cubicBezTo>
                      <a:pt x="30" y="4"/>
                      <a:pt x="28" y="3"/>
                      <a:pt x="26" y="1"/>
                    </a:cubicBezTo>
                    <a:cubicBezTo>
                      <a:pt x="24" y="0"/>
                      <a:pt x="21" y="0"/>
                      <a:pt x="19" y="2"/>
                    </a:cubicBezTo>
                    <a:close/>
                  </a:path>
                </a:pathLst>
              </a:custGeom>
              <a:solidFill>
                <a:srgbClr val="DAE1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2" name="Freeform 1648">
                <a:extLst>
                  <a:ext uri="{FF2B5EF4-FFF2-40B4-BE49-F238E27FC236}">
                    <a16:creationId xmlns:a16="http://schemas.microsoft.com/office/drawing/2014/main" id="{41AEA4CF-30E2-634B-8E39-CA47FB81CA15}"/>
                  </a:ext>
                </a:extLst>
              </p:cNvPr>
              <p:cNvSpPr/>
              <p:nvPr/>
            </p:nvSpPr>
            <p:spPr bwMode="auto">
              <a:xfrm>
                <a:off x="2772569" y="2216150"/>
                <a:ext cx="85725" cy="125413"/>
              </a:xfrm>
              <a:custGeom>
                <a:avLst/>
                <a:gdLst>
                  <a:gd name="T0" fmla="*/ 1 w 11"/>
                  <a:gd name="T1" fmla="*/ 14 h 16"/>
                  <a:gd name="T2" fmla="*/ 3 w 11"/>
                  <a:gd name="T3" fmla="*/ 15 h 16"/>
                  <a:gd name="T4" fmla="*/ 7 w 11"/>
                  <a:gd name="T5" fmla="*/ 13 h 16"/>
                  <a:gd name="T6" fmla="*/ 10 w 11"/>
                  <a:gd name="T7" fmla="*/ 5 h 16"/>
                  <a:gd name="T8" fmla="*/ 10 w 11"/>
                  <a:gd name="T9" fmla="*/ 3 h 16"/>
                  <a:gd name="T10" fmla="*/ 9 w 11"/>
                  <a:gd name="T11" fmla="*/ 1 h 16"/>
                  <a:gd name="T12" fmla="*/ 6 w 11"/>
                  <a:gd name="T13" fmla="*/ 0 h 16"/>
                  <a:gd name="T14" fmla="*/ 5 w 11"/>
                  <a:gd name="T15" fmla="*/ 1 h 16"/>
                  <a:gd name="T16" fmla="*/ 0 w 11"/>
                  <a:gd name="T17" fmla="*/ 13 h 16"/>
                  <a:gd name="T18" fmla="*/ 0 w 11"/>
                  <a:gd name="T19" fmla="*/ 14 h 16"/>
                  <a:gd name="T20" fmla="*/ 1 w 11"/>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4"/>
                    </a:moveTo>
                    <a:cubicBezTo>
                      <a:pt x="3" y="15"/>
                      <a:pt x="3" y="15"/>
                      <a:pt x="3" y="15"/>
                    </a:cubicBezTo>
                    <a:cubicBezTo>
                      <a:pt x="5" y="16"/>
                      <a:pt x="6" y="15"/>
                      <a:pt x="7" y="13"/>
                    </a:cubicBezTo>
                    <a:cubicBezTo>
                      <a:pt x="10" y="5"/>
                      <a:pt x="10" y="5"/>
                      <a:pt x="10" y="5"/>
                    </a:cubicBezTo>
                    <a:cubicBezTo>
                      <a:pt x="11" y="4"/>
                      <a:pt x="11" y="4"/>
                      <a:pt x="10" y="3"/>
                    </a:cubicBezTo>
                    <a:cubicBezTo>
                      <a:pt x="10" y="2"/>
                      <a:pt x="10" y="2"/>
                      <a:pt x="9" y="1"/>
                    </a:cubicBezTo>
                    <a:cubicBezTo>
                      <a:pt x="6" y="0"/>
                      <a:pt x="6" y="0"/>
                      <a:pt x="6" y="0"/>
                    </a:cubicBezTo>
                    <a:cubicBezTo>
                      <a:pt x="6" y="0"/>
                      <a:pt x="5" y="0"/>
                      <a:pt x="5" y="1"/>
                    </a:cubicBezTo>
                    <a:cubicBezTo>
                      <a:pt x="0" y="13"/>
                      <a:pt x="0" y="13"/>
                      <a:pt x="0" y="13"/>
                    </a:cubicBezTo>
                    <a:cubicBezTo>
                      <a:pt x="0" y="13"/>
                      <a:pt x="0" y="13"/>
                      <a:pt x="0" y="14"/>
                    </a:cubicBezTo>
                    <a:cubicBezTo>
                      <a:pt x="0" y="14"/>
                      <a:pt x="1" y="14"/>
                      <a:pt x="1" y="14"/>
                    </a:cubicBezTo>
                    <a:close/>
                  </a:path>
                </a:pathLst>
              </a:custGeom>
              <a:solidFill>
                <a:srgbClr val="3D56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93" name="Freeform 1649">
                <a:extLst>
                  <a:ext uri="{FF2B5EF4-FFF2-40B4-BE49-F238E27FC236}">
                    <a16:creationId xmlns:a16="http://schemas.microsoft.com/office/drawing/2014/main" id="{4B654D85-644E-B941-8837-8915A66A9CB1}"/>
                  </a:ext>
                </a:extLst>
              </p:cNvPr>
              <p:cNvSpPr/>
              <p:nvPr/>
            </p:nvSpPr>
            <p:spPr bwMode="auto">
              <a:xfrm>
                <a:off x="2890044" y="2022475"/>
                <a:ext cx="92075" cy="100013"/>
              </a:xfrm>
              <a:custGeom>
                <a:avLst/>
                <a:gdLst>
                  <a:gd name="T0" fmla="*/ 0 w 12"/>
                  <a:gd name="T1" fmla="*/ 11 h 13"/>
                  <a:gd name="T2" fmla="*/ 2 w 12"/>
                  <a:gd name="T3" fmla="*/ 12 h 13"/>
                  <a:gd name="T4" fmla="*/ 4 w 12"/>
                  <a:gd name="T5" fmla="*/ 13 h 13"/>
                  <a:gd name="T6" fmla="*/ 6 w 12"/>
                  <a:gd name="T7" fmla="*/ 12 h 13"/>
                  <a:gd name="T8" fmla="*/ 11 w 12"/>
                  <a:gd name="T9" fmla="*/ 5 h 13"/>
                  <a:gd name="T10" fmla="*/ 10 w 12"/>
                  <a:gd name="T11" fmla="*/ 1 h 13"/>
                  <a:gd name="T12" fmla="*/ 9 w 12"/>
                  <a:gd name="T13" fmla="*/ 0 h 13"/>
                  <a:gd name="T14" fmla="*/ 8 w 12"/>
                  <a:gd name="T15" fmla="*/ 0 h 13"/>
                  <a:gd name="T16" fmla="*/ 7 w 12"/>
                  <a:gd name="T17" fmla="*/ 0 h 13"/>
                  <a:gd name="T18" fmla="*/ 0 w 12"/>
                  <a:gd name="T19" fmla="*/ 9 h 13"/>
                  <a:gd name="T20" fmla="*/ 0 w 12"/>
                  <a:gd name="T21"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
                    <a:moveTo>
                      <a:pt x="0" y="11"/>
                    </a:moveTo>
                    <a:cubicBezTo>
                      <a:pt x="2" y="12"/>
                      <a:pt x="2" y="12"/>
                      <a:pt x="2" y="12"/>
                    </a:cubicBezTo>
                    <a:cubicBezTo>
                      <a:pt x="3" y="13"/>
                      <a:pt x="3" y="13"/>
                      <a:pt x="4" y="13"/>
                    </a:cubicBezTo>
                    <a:cubicBezTo>
                      <a:pt x="5" y="13"/>
                      <a:pt x="5" y="12"/>
                      <a:pt x="6" y="12"/>
                    </a:cubicBezTo>
                    <a:cubicBezTo>
                      <a:pt x="11" y="5"/>
                      <a:pt x="11" y="5"/>
                      <a:pt x="11" y="5"/>
                    </a:cubicBezTo>
                    <a:cubicBezTo>
                      <a:pt x="12" y="4"/>
                      <a:pt x="12" y="2"/>
                      <a:pt x="10" y="1"/>
                    </a:cubicBezTo>
                    <a:cubicBezTo>
                      <a:pt x="9" y="0"/>
                      <a:pt x="9" y="0"/>
                      <a:pt x="9" y="0"/>
                    </a:cubicBezTo>
                    <a:cubicBezTo>
                      <a:pt x="8" y="0"/>
                      <a:pt x="8" y="0"/>
                      <a:pt x="8" y="0"/>
                    </a:cubicBezTo>
                    <a:cubicBezTo>
                      <a:pt x="8" y="0"/>
                      <a:pt x="7" y="0"/>
                      <a:pt x="7" y="0"/>
                    </a:cubicBezTo>
                    <a:cubicBezTo>
                      <a:pt x="0" y="9"/>
                      <a:pt x="0" y="9"/>
                      <a:pt x="0" y="9"/>
                    </a:cubicBezTo>
                    <a:cubicBezTo>
                      <a:pt x="0" y="10"/>
                      <a:pt x="0" y="10"/>
                      <a:pt x="0" y="11"/>
                    </a:cubicBezTo>
                    <a:close/>
                  </a:path>
                </a:pathLst>
              </a:custGeom>
              <a:solidFill>
                <a:srgbClr val="3D56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grpSp>
        <p:grpSp>
          <p:nvGrpSpPr>
            <p:cNvPr id="10" name="组合 9">
              <a:extLst>
                <a:ext uri="{FF2B5EF4-FFF2-40B4-BE49-F238E27FC236}">
                  <a16:creationId xmlns:a16="http://schemas.microsoft.com/office/drawing/2014/main" id="{2960C7BC-53E1-C44F-9B27-6E7BF2456525}"/>
                </a:ext>
              </a:extLst>
            </p:cNvPr>
            <p:cNvGrpSpPr/>
            <p:nvPr/>
          </p:nvGrpSpPr>
          <p:grpSpPr>
            <a:xfrm>
              <a:off x="5557283" y="2923021"/>
              <a:ext cx="1027588" cy="1032357"/>
              <a:chOff x="10923996" y="391535"/>
              <a:chExt cx="1027588" cy="1032357"/>
            </a:xfrm>
          </p:grpSpPr>
          <p:sp>
            <p:nvSpPr>
              <p:cNvPr id="72" name="Oval 153">
                <a:extLst>
                  <a:ext uri="{FF2B5EF4-FFF2-40B4-BE49-F238E27FC236}">
                    <a16:creationId xmlns:a16="http://schemas.microsoft.com/office/drawing/2014/main" id="{B085AA42-2FD7-CB4D-867A-6636063EA025}"/>
                  </a:ext>
                </a:extLst>
              </p:cNvPr>
              <p:cNvSpPr>
                <a:spLocks noChangeArrowheads="1"/>
              </p:cNvSpPr>
              <p:nvPr/>
            </p:nvSpPr>
            <p:spPr bwMode="auto">
              <a:xfrm>
                <a:off x="10923996" y="391535"/>
                <a:ext cx="1027588" cy="1032357"/>
              </a:xfrm>
              <a:prstGeom prst="ellipse">
                <a:avLst/>
              </a:prstGeom>
              <a:solidFill>
                <a:srgbClr val="E5E0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3" name="Freeform 154">
                <a:extLst>
                  <a:ext uri="{FF2B5EF4-FFF2-40B4-BE49-F238E27FC236}">
                    <a16:creationId xmlns:a16="http://schemas.microsoft.com/office/drawing/2014/main" id="{18F63645-6F16-B04B-879F-63019DCD525D}"/>
                  </a:ext>
                </a:extLst>
              </p:cNvPr>
              <p:cNvSpPr/>
              <p:nvPr/>
            </p:nvSpPr>
            <p:spPr bwMode="auto">
              <a:xfrm>
                <a:off x="11381761" y="656181"/>
                <a:ext cx="536444" cy="767711"/>
              </a:xfrm>
              <a:custGeom>
                <a:avLst/>
                <a:gdLst>
                  <a:gd name="T0" fmla="*/ 45 w 95"/>
                  <a:gd name="T1" fmla="*/ 0 h 136"/>
                  <a:gd name="T2" fmla="*/ 95 w 95"/>
                  <a:gd name="T3" fmla="*/ 78 h 136"/>
                  <a:gd name="T4" fmla="*/ 10 w 95"/>
                  <a:gd name="T5" fmla="*/ 136 h 136"/>
                  <a:gd name="T6" fmla="*/ 10 w 95"/>
                  <a:gd name="T7" fmla="*/ 136 h 136"/>
                  <a:gd name="T8" fmla="*/ 0 w 95"/>
                  <a:gd name="T9" fmla="*/ 50 h 136"/>
                  <a:gd name="T10" fmla="*/ 45 w 95"/>
                  <a:gd name="T11" fmla="*/ 0 h 136"/>
                </a:gdLst>
                <a:ahLst/>
                <a:cxnLst>
                  <a:cxn ang="0">
                    <a:pos x="T0" y="T1"/>
                  </a:cxn>
                  <a:cxn ang="0">
                    <a:pos x="T2" y="T3"/>
                  </a:cxn>
                  <a:cxn ang="0">
                    <a:pos x="T4" y="T5"/>
                  </a:cxn>
                  <a:cxn ang="0">
                    <a:pos x="T6" y="T7"/>
                  </a:cxn>
                  <a:cxn ang="0">
                    <a:pos x="T8" y="T9"/>
                  </a:cxn>
                  <a:cxn ang="0">
                    <a:pos x="T10" y="T11"/>
                  </a:cxn>
                </a:cxnLst>
                <a:rect l="0" t="0" r="r" b="b"/>
                <a:pathLst>
                  <a:path w="95" h="136">
                    <a:moveTo>
                      <a:pt x="45" y="0"/>
                    </a:moveTo>
                    <a:cubicBezTo>
                      <a:pt x="95" y="78"/>
                      <a:pt x="95" y="78"/>
                      <a:pt x="95" y="78"/>
                    </a:cubicBezTo>
                    <a:cubicBezTo>
                      <a:pt x="82" y="111"/>
                      <a:pt x="49" y="136"/>
                      <a:pt x="10" y="136"/>
                    </a:cubicBezTo>
                    <a:cubicBezTo>
                      <a:pt x="10" y="136"/>
                      <a:pt x="10" y="136"/>
                      <a:pt x="10" y="136"/>
                    </a:cubicBezTo>
                    <a:cubicBezTo>
                      <a:pt x="0" y="50"/>
                      <a:pt x="0" y="50"/>
                      <a:pt x="0" y="50"/>
                    </a:cubicBezTo>
                    <a:cubicBezTo>
                      <a:pt x="45" y="0"/>
                      <a:pt x="45" y="0"/>
                      <a:pt x="45" y="0"/>
                    </a:cubicBezTo>
                    <a:close/>
                  </a:path>
                </a:pathLst>
              </a:custGeom>
              <a:solidFill>
                <a:srgbClr val="E5E0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4" name="Freeform 155">
                <a:extLst>
                  <a:ext uri="{FF2B5EF4-FFF2-40B4-BE49-F238E27FC236}">
                    <a16:creationId xmlns:a16="http://schemas.microsoft.com/office/drawing/2014/main" id="{536F92FE-2B9E-1F4F-8D8F-6B5BFD988A1F}"/>
                  </a:ext>
                </a:extLst>
              </p:cNvPr>
              <p:cNvSpPr/>
              <p:nvPr/>
            </p:nvSpPr>
            <p:spPr bwMode="auto">
              <a:xfrm>
                <a:off x="11155263" y="1040036"/>
                <a:ext cx="553133" cy="350477"/>
              </a:xfrm>
              <a:custGeom>
                <a:avLst/>
                <a:gdLst>
                  <a:gd name="T0" fmla="*/ 0 w 98"/>
                  <a:gd name="T1" fmla="*/ 52 h 62"/>
                  <a:gd name="T2" fmla="*/ 38 w 98"/>
                  <a:gd name="T3" fmla="*/ 16 h 62"/>
                  <a:gd name="T4" fmla="*/ 38 w 98"/>
                  <a:gd name="T5" fmla="*/ 0 h 62"/>
                  <a:gd name="T6" fmla="*/ 49 w 98"/>
                  <a:gd name="T7" fmla="*/ 0 h 62"/>
                  <a:gd name="T8" fmla="*/ 49 w 98"/>
                  <a:gd name="T9" fmla="*/ 0 h 62"/>
                  <a:gd name="T10" fmla="*/ 60 w 98"/>
                  <a:gd name="T11" fmla="*/ 0 h 62"/>
                  <a:gd name="T12" fmla="*/ 60 w 98"/>
                  <a:gd name="T13" fmla="*/ 16 h 62"/>
                  <a:gd name="T14" fmla="*/ 98 w 98"/>
                  <a:gd name="T15" fmla="*/ 54 h 62"/>
                  <a:gd name="T16" fmla="*/ 81 w 98"/>
                  <a:gd name="T17" fmla="*/ 62 h 62"/>
                  <a:gd name="T18" fmla="*/ 49 w 98"/>
                  <a:gd name="T19" fmla="*/ 62 h 62"/>
                  <a:gd name="T20" fmla="*/ 49 w 98"/>
                  <a:gd name="T21" fmla="*/ 62 h 62"/>
                  <a:gd name="T22" fmla="*/ 19 w 98"/>
                  <a:gd name="T23" fmla="*/ 62 h 62"/>
                  <a:gd name="T24" fmla="*/ 0 w 98"/>
                  <a:gd name="T25"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62">
                    <a:moveTo>
                      <a:pt x="0" y="52"/>
                    </a:moveTo>
                    <a:cubicBezTo>
                      <a:pt x="0" y="35"/>
                      <a:pt x="1" y="19"/>
                      <a:pt x="38" y="16"/>
                    </a:cubicBezTo>
                    <a:cubicBezTo>
                      <a:pt x="38" y="15"/>
                      <a:pt x="38" y="2"/>
                      <a:pt x="38" y="0"/>
                    </a:cubicBezTo>
                    <a:cubicBezTo>
                      <a:pt x="49" y="0"/>
                      <a:pt x="49" y="0"/>
                      <a:pt x="49" y="0"/>
                    </a:cubicBezTo>
                    <a:cubicBezTo>
                      <a:pt x="49" y="0"/>
                      <a:pt x="49" y="0"/>
                      <a:pt x="49" y="0"/>
                    </a:cubicBezTo>
                    <a:cubicBezTo>
                      <a:pt x="60" y="0"/>
                      <a:pt x="60" y="0"/>
                      <a:pt x="60" y="0"/>
                    </a:cubicBezTo>
                    <a:cubicBezTo>
                      <a:pt x="60" y="2"/>
                      <a:pt x="60" y="15"/>
                      <a:pt x="60" y="16"/>
                    </a:cubicBezTo>
                    <a:cubicBezTo>
                      <a:pt x="97" y="19"/>
                      <a:pt x="98" y="36"/>
                      <a:pt x="98" y="54"/>
                    </a:cubicBezTo>
                    <a:cubicBezTo>
                      <a:pt x="93" y="57"/>
                      <a:pt x="87" y="60"/>
                      <a:pt x="81" y="62"/>
                    </a:cubicBezTo>
                    <a:cubicBezTo>
                      <a:pt x="49" y="62"/>
                      <a:pt x="49" y="62"/>
                      <a:pt x="49" y="62"/>
                    </a:cubicBezTo>
                    <a:cubicBezTo>
                      <a:pt x="49" y="62"/>
                      <a:pt x="49" y="62"/>
                      <a:pt x="49" y="62"/>
                    </a:cubicBezTo>
                    <a:cubicBezTo>
                      <a:pt x="19" y="62"/>
                      <a:pt x="19" y="62"/>
                      <a:pt x="19" y="62"/>
                    </a:cubicBezTo>
                    <a:cubicBezTo>
                      <a:pt x="12" y="60"/>
                      <a:pt x="6" y="56"/>
                      <a:pt x="0" y="52"/>
                    </a:cubicBezTo>
                    <a:close/>
                  </a:path>
                </a:pathLst>
              </a:custGeom>
              <a:solidFill>
                <a:srgbClr val="F6CD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5" name="Freeform 156">
                <a:extLst>
                  <a:ext uri="{FF2B5EF4-FFF2-40B4-BE49-F238E27FC236}">
                    <a16:creationId xmlns:a16="http://schemas.microsoft.com/office/drawing/2014/main" id="{BBF7F8EA-5CF3-B647-BF0E-933BB0AFF49C}"/>
                  </a:ext>
                </a:extLst>
              </p:cNvPr>
              <p:cNvSpPr/>
              <p:nvPr/>
            </p:nvSpPr>
            <p:spPr bwMode="auto">
              <a:xfrm>
                <a:off x="11369840" y="1044805"/>
                <a:ext cx="123978" cy="52452"/>
              </a:xfrm>
              <a:custGeom>
                <a:avLst/>
                <a:gdLst>
                  <a:gd name="T0" fmla="*/ 22 w 22"/>
                  <a:gd name="T1" fmla="*/ 0 h 9"/>
                  <a:gd name="T2" fmla="*/ 0 w 22"/>
                  <a:gd name="T3" fmla="*/ 0 h 9"/>
                  <a:gd name="T4" fmla="*/ 22 w 22"/>
                  <a:gd name="T5" fmla="*/ 0 h 9"/>
                </a:gdLst>
                <a:ahLst/>
                <a:cxnLst>
                  <a:cxn ang="0">
                    <a:pos x="T0" y="T1"/>
                  </a:cxn>
                  <a:cxn ang="0">
                    <a:pos x="T2" y="T3"/>
                  </a:cxn>
                  <a:cxn ang="0">
                    <a:pos x="T4" y="T5"/>
                  </a:cxn>
                </a:cxnLst>
                <a:rect l="0" t="0" r="r" b="b"/>
                <a:pathLst>
                  <a:path w="22" h="9">
                    <a:moveTo>
                      <a:pt x="22" y="0"/>
                    </a:moveTo>
                    <a:cubicBezTo>
                      <a:pt x="0" y="0"/>
                      <a:pt x="0" y="0"/>
                      <a:pt x="0" y="0"/>
                    </a:cubicBezTo>
                    <a:cubicBezTo>
                      <a:pt x="2" y="9"/>
                      <a:pt x="19" y="9"/>
                      <a:pt x="22" y="0"/>
                    </a:cubicBezTo>
                    <a:close/>
                  </a:path>
                </a:pathLst>
              </a:custGeom>
              <a:solidFill>
                <a:srgbClr val="E8A9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6" name="Freeform 157">
                <a:extLst>
                  <a:ext uri="{FF2B5EF4-FFF2-40B4-BE49-F238E27FC236}">
                    <a16:creationId xmlns:a16="http://schemas.microsoft.com/office/drawing/2014/main" id="{7D509CD9-003F-2749-A65E-ADF9558CE5D1}"/>
                  </a:ext>
                </a:extLst>
              </p:cNvPr>
              <p:cNvSpPr/>
              <p:nvPr/>
            </p:nvSpPr>
            <p:spPr bwMode="auto">
              <a:xfrm>
                <a:off x="11229173" y="639491"/>
                <a:ext cx="400545" cy="424387"/>
              </a:xfrm>
              <a:custGeom>
                <a:avLst/>
                <a:gdLst>
                  <a:gd name="T0" fmla="*/ 5 w 71"/>
                  <a:gd name="T1" fmla="*/ 33 h 75"/>
                  <a:gd name="T2" fmla="*/ 9 w 71"/>
                  <a:gd name="T3" fmla="*/ 55 h 75"/>
                  <a:gd name="T4" fmla="*/ 36 w 71"/>
                  <a:gd name="T5" fmla="*/ 75 h 75"/>
                  <a:gd name="T6" fmla="*/ 63 w 71"/>
                  <a:gd name="T7" fmla="*/ 55 h 75"/>
                  <a:gd name="T8" fmla="*/ 66 w 71"/>
                  <a:gd name="T9" fmla="*/ 33 h 75"/>
                  <a:gd name="T10" fmla="*/ 37 w 71"/>
                  <a:gd name="T11" fmla="*/ 0 h 75"/>
                  <a:gd name="T12" fmla="*/ 5 w 71"/>
                  <a:gd name="T13" fmla="*/ 33 h 75"/>
                </a:gdLst>
                <a:ahLst/>
                <a:cxnLst>
                  <a:cxn ang="0">
                    <a:pos x="T0" y="T1"/>
                  </a:cxn>
                  <a:cxn ang="0">
                    <a:pos x="T2" y="T3"/>
                  </a:cxn>
                  <a:cxn ang="0">
                    <a:pos x="T4" y="T5"/>
                  </a:cxn>
                  <a:cxn ang="0">
                    <a:pos x="T6" y="T7"/>
                  </a:cxn>
                  <a:cxn ang="0">
                    <a:pos x="T8" y="T9"/>
                  </a:cxn>
                  <a:cxn ang="0">
                    <a:pos x="T10" y="T11"/>
                  </a:cxn>
                  <a:cxn ang="0">
                    <a:pos x="T12" y="T13"/>
                  </a:cxn>
                </a:cxnLst>
                <a:rect l="0" t="0" r="r" b="b"/>
                <a:pathLst>
                  <a:path w="71" h="75">
                    <a:moveTo>
                      <a:pt x="5" y="33"/>
                    </a:moveTo>
                    <a:cubicBezTo>
                      <a:pt x="0" y="33"/>
                      <a:pt x="2" y="55"/>
                      <a:pt x="9" y="55"/>
                    </a:cubicBezTo>
                    <a:cubicBezTo>
                      <a:pt x="14" y="66"/>
                      <a:pt x="23" y="75"/>
                      <a:pt x="36" y="75"/>
                    </a:cubicBezTo>
                    <a:cubicBezTo>
                      <a:pt x="49" y="75"/>
                      <a:pt x="58" y="66"/>
                      <a:pt x="63" y="55"/>
                    </a:cubicBezTo>
                    <a:cubicBezTo>
                      <a:pt x="69" y="55"/>
                      <a:pt x="71" y="33"/>
                      <a:pt x="66" y="33"/>
                    </a:cubicBezTo>
                    <a:cubicBezTo>
                      <a:pt x="67" y="10"/>
                      <a:pt x="60" y="0"/>
                      <a:pt x="37" y="0"/>
                    </a:cubicBezTo>
                    <a:cubicBezTo>
                      <a:pt x="14" y="0"/>
                      <a:pt x="4" y="9"/>
                      <a:pt x="5" y="33"/>
                    </a:cubicBezTo>
                    <a:close/>
                  </a:path>
                </a:pathLst>
              </a:custGeom>
              <a:solidFill>
                <a:srgbClr val="F6CD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7" name="Freeform 158">
                <a:extLst>
                  <a:ext uri="{FF2B5EF4-FFF2-40B4-BE49-F238E27FC236}">
                    <a16:creationId xmlns:a16="http://schemas.microsoft.com/office/drawing/2014/main" id="{4CE20375-ED10-9549-9F6C-54F3663AE064}"/>
                  </a:ext>
                </a:extLst>
              </p:cNvPr>
              <p:cNvSpPr/>
              <p:nvPr/>
            </p:nvSpPr>
            <p:spPr bwMode="auto">
              <a:xfrm>
                <a:off x="11155263" y="1130636"/>
                <a:ext cx="553133" cy="293256"/>
              </a:xfrm>
              <a:custGeom>
                <a:avLst/>
                <a:gdLst>
                  <a:gd name="T0" fmla="*/ 0 w 98"/>
                  <a:gd name="T1" fmla="*/ 36 h 52"/>
                  <a:gd name="T2" fmla="*/ 38 w 98"/>
                  <a:gd name="T3" fmla="*/ 0 h 52"/>
                  <a:gd name="T4" fmla="*/ 49 w 98"/>
                  <a:gd name="T5" fmla="*/ 37 h 52"/>
                  <a:gd name="T6" fmla="*/ 60 w 98"/>
                  <a:gd name="T7" fmla="*/ 0 h 52"/>
                  <a:gd name="T8" fmla="*/ 98 w 98"/>
                  <a:gd name="T9" fmla="*/ 38 h 52"/>
                  <a:gd name="T10" fmla="*/ 50 w 98"/>
                  <a:gd name="T11" fmla="*/ 52 h 52"/>
                  <a:gd name="T12" fmla="*/ 0 w 98"/>
                  <a:gd name="T13" fmla="*/ 36 h 52"/>
                </a:gdLst>
                <a:ahLst/>
                <a:cxnLst>
                  <a:cxn ang="0">
                    <a:pos x="T0" y="T1"/>
                  </a:cxn>
                  <a:cxn ang="0">
                    <a:pos x="T2" y="T3"/>
                  </a:cxn>
                  <a:cxn ang="0">
                    <a:pos x="T4" y="T5"/>
                  </a:cxn>
                  <a:cxn ang="0">
                    <a:pos x="T6" y="T7"/>
                  </a:cxn>
                  <a:cxn ang="0">
                    <a:pos x="T8" y="T9"/>
                  </a:cxn>
                  <a:cxn ang="0">
                    <a:pos x="T10" y="T11"/>
                  </a:cxn>
                  <a:cxn ang="0">
                    <a:pos x="T12" y="T13"/>
                  </a:cxn>
                </a:cxnLst>
                <a:rect l="0" t="0" r="r" b="b"/>
                <a:pathLst>
                  <a:path w="98" h="52">
                    <a:moveTo>
                      <a:pt x="0" y="36"/>
                    </a:moveTo>
                    <a:cubicBezTo>
                      <a:pt x="0" y="19"/>
                      <a:pt x="1" y="3"/>
                      <a:pt x="38" y="0"/>
                    </a:cubicBezTo>
                    <a:cubicBezTo>
                      <a:pt x="49" y="37"/>
                      <a:pt x="49" y="37"/>
                      <a:pt x="49" y="37"/>
                    </a:cubicBezTo>
                    <a:cubicBezTo>
                      <a:pt x="60" y="0"/>
                      <a:pt x="60" y="0"/>
                      <a:pt x="60" y="0"/>
                    </a:cubicBezTo>
                    <a:cubicBezTo>
                      <a:pt x="97" y="3"/>
                      <a:pt x="98" y="20"/>
                      <a:pt x="98" y="38"/>
                    </a:cubicBezTo>
                    <a:cubicBezTo>
                      <a:pt x="84" y="46"/>
                      <a:pt x="68" y="52"/>
                      <a:pt x="50" y="52"/>
                    </a:cubicBezTo>
                    <a:cubicBezTo>
                      <a:pt x="31" y="52"/>
                      <a:pt x="14" y="46"/>
                      <a:pt x="0" y="36"/>
                    </a:cubicBezTo>
                    <a:close/>
                  </a:path>
                </a:pathLst>
              </a:custGeom>
              <a:solidFill>
                <a:srgbClr val="8BB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8" name="Freeform 159">
                <a:extLst>
                  <a:ext uri="{FF2B5EF4-FFF2-40B4-BE49-F238E27FC236}">
                    <a16:creationId xmlns:a16="http://schemas.microsoft.com/office/drawing/2014/main" id="{E03A4D52-37C7-8D40-A99A-4620384249EC}"/>
                  </a:ext>
                </a:extLst>
              </p:cNvPr>
              <p:cNvSpPr/>
              <p:nvPr/>
            </p:nvSpPr>
            <p:spPr bwMode="auto">
              <a:xfrm>
                <a:off x="11500971" y="1135404"/>
                <a:ext cx="207425" cy="283719"/>
              </a:xfrm>
              <a:custGeom>
                <a:avLst/>
                <a:gdLst>
                  <a:gd name="T0" fmla="*/ 6 w 37"/>
                  <a:gd name="T1" fmla="*/ 0 h 50"/>
                  <a:gd name="T2" fmla="*/ 37 w 37"/>
                  <a:gd name="T3" fmla="*/ 37 h 50"/>
                  <a:gd name="T4" fmla="*/ 0 w 37"/>
                  <a:gd name="T5" fmla="*/ 50 h 50"/>
                  <a:gd name="T6" fmla="*/ 6 w 37"/>
                  <a:gd name="T7" fmla="*/ 0 h 50"/>
                </a:gdLst>
                <a:ahLst/>
                <a:cxnLst>
                  <a:cxn ang="0">
                    <a:pos x="T0" y="T1"/>
                  </a:cxn>
                  <a:cxn ang="0">
                    <a:pos x="T2" y="T3"/>
                  </a:cxn>
                  <a:cxn ang="0">
                    <a:pos x="T4" y="T5"/>
                  </a:cxn>
                  <a:cxn ang="0">
                    <a:pos x="T6" y="T7"/>
                  </a:cxn>
                </a:cxnLst>
                <a:rect l="0" t="0" r="r" b="b"/>
                <a:pathLst>
                  <a:path w="37" h="50">
                    <a:moveTo>
                      <a:pt x="6" y="0"/>
                    </a:moveTo>
                    <a:cubicBezTo>
                      <a:pt x="36" y="5"/>
                      <a:pt x="37" y="20"/>
                      <a:pt x="37" y="37"/>
                    </a:cubicBezTo>
                    <a:cubicBezTo>
                      <a:pt x="26" y="44"/>
                      <a:pt x="13" y="48"/>
                      <a:pt x="0" y="50"/>
                    </a:cubicBezTo>
                    <a:cubicBezTo>
                      <a:pt x="6" y="0"/>
                      <a:pt x="6" y="0"/>
                      <a:pt x="6" y="0"/>
                    </a:cubicBezTo>
                    <a:close/>
                  </a:path>
                </a:pathLst>
              </a:custGeom>
              <a:solidFill>
                <a:srgbClr val="4A6A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9" name="Freeform 160">
                <a:extLst>
                  <a:ext uri="{FF2B5EF4-FFF2-40B4-BE49-F238E27FC236}">
                    <a16:creationId xmlns:a16="http://schemas.microsoft.com/office/drawing/2014/main" id="{04BFA067-0ABC-8F4F-A5C1-955C5C9F56E6}"/>
                  </a:ext>
                </a:extLst>
              </p:cNvPr>
              <p:cNvSpPr/>
              <p:nvPr/>
            </p:nvSpPr>
            <p:spPr bwMode="auto">
              <a:xfrm>
                <a:off x="11155263" y="1135404"/>
                <a:ext cx="209809" cy="283719"/>
              </a:xfrm>
              <a:custGeom>
                <a:avLst/>
                <a:gdLst>
                  <a:gd name="T0" fmla="*/ 31 w 37"/>
                  <a:gd name="T1" fmla="*/ 0 h 50"/>
                  <a:gd name="T2" fmla="*/ 37 w 37"/>
                  <a:gd name="T3" fmla="*/ 50 h 50"/>
                  <a:gd name="T4" fmla="*/ 0 w 37"/>
                  <a:gd name="T5" fmla="*/ 35 h 50"/>
                  <a:gd name="T6" fmla="*/ 31 w 37"/>
                  <a:gd name="T7" fmla="*/ 0 h 50"/>
                </a:gdLst>
                <a:ahLst/>
                <a:cxnLst>
                  <a:cxn ang="0">
                    <a:pos x="T0" y="T1"/>
                  </a:cxn>
                  <a:cxn ang="0">
                    <a:pos x="T2" y="T3"/>
                  </a:cxn>
                  <a:cxn ang="0">
                    <a:pos x="T4" y="T5"/>
                  </a:cxn>
                  <a:cxn ang="0">
                    <a:pos x="T6" y="T7"/>
                  </a:cxn>
                </a:cxnLst>
                <a:rect l="0" t="0" r="r" b="b"/>
                <a:pathLst>
                  <a:path w="37" h="50">
                    <a:moveTo>
                      <a:pt x="31" y="0"/>
                    </a:moveTo>
                    <a:cubicBezTo>
                      <a:pt x="37" y="50"/>
                      <a:pt x="37" y="50"/>
                      <a:pt x="37" y="50"/>
                    </a:cubicBezTo>
                    <a:cubicBezTo>
                      <a:pt x="24" y="48"/>
                      <a:pt x="11" y="43"/>
                      <a:pt x="0" y="35"/>
                    </a:cubicBezTo>
                    <a:cubicBezTo>
                      <a:pt x="0" y="19"/>
                      <a:pt x="1" y="4"/>
                      <a:pt x="31" y="0"/>
                    </a:cubicBezTo>
                    <a:close/>
                  </a:path>
                </a:pathLst>
              </a:custGeom>
              <a:solidFill>
                <a:srgbClr val="4A6A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0" name="Freeform 161">
                <a:extLst>
                  <a:ext uri="{FF2B5EF4-FFF2-40B4-BE49-F238E27FC236}">
                    <a16:creationId xmlns:a16="http://schemas.microsoft.com/office/drawing/2014/main" id="{C8F227B4-E6A0-5A40-AD07-37DC64C74788}"/>
                  </a:ext>
                </a:extLst>
              </p:cNvPr>
              <p:cNvSpPr/>
              <p:nvPr/>
            </p:nvSpPr>
            <p:spPr bwMode="auto">
              <a:xfrm>
                <a:off x="11529581" y="1295145"/>
                <a:ext cx="95368" cy="50068"/>
              </a:xfrm>
              <a:custGeom>
                <a:avLst/>
                <a:gdLst>
                  <a:gd name="T0" fmla="*/ 40 w 40"/>
                  <a:gd name="T1" fmla="*/ 4 h 21"/>
                  <a:gd name="T2" fmla="*/ 2 w 40"/>
                  <a:gd name="T3" fmla="*/ 0 h 21"/>
                  <a:gd name="T4" fmla="*/ 0 w 40"/>
                  <a:gd name="T5" fmla="*/ 16 h 21"/>
                  <a:gd name="T6" fmla="*/ 37 w 40"/>
                  <a:gd name="T7" fmla="*/ 21 h 21"/>
                  <a:gd name="T8" fmla="*/ 40 w 40"/>
                  <a:gd name="T9" fmla="*/ 4 h 21"/>
                  <a:gd name="T10" fmla="*/ 40 w 40"/>
                  <a:gd name="T11" fmla="*/ 4 h 21"/>
                </a:gdLst>
                <a:ahLst/>
                <a:cxnLst>
                  <a:cxn ang="0">
                    <a:pos x="T0" y="T1"/>
                  </a:cxn>
                  <a:cxn ang="0">
                    <a:pos x="T2" y="T3"/>
                  </a:cxn>
                  <a:cxn ang="0">
                    <a:pos x="T4" y="T5"/>
                  </a:cxn>
                  <a:cxn ang="0">
                    <a:pos x="T6" y="T7"/>
                  </a:cxn>
                  <a:cxn ang="0">
                    <a:pos x="T8" y="T9"/>
                  </a:cxn>
                  <a:cxn ang="0">
                    <a:pos x="T10" y="T11"/>
                  </a:cxn>
                </a:cxnLst>
                <a:rect l="0" t="0" r="r" b="b"/>
                <a:pathLst>
                  <a:path w="40" h="21">
                    <a:moveTo>
                      <a:pt x="40" y="4"/>
                    </a:moveTo>
                    <a:lnTo>
                      <a:pt x="2" y="0"/>
                    </a:lnTo>
                    <a:lnTo>
                      <a:pt x="0" y="16"/>
                    </a:lnTo>
                    <a:lnTo>
                      <a:pt x="37" y="21"/>
                    </a:lnTo>
                    <a:lnTo>
                      <a:pt x="40" y="4"/>
                    </a:lnTo>
                    <a:lnTo>
                      <a:pt x="4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1" name="Freeform 162">
                <a:extLst>
                  <a:ext uri="{FF2B5EF4-FFF2-40B4-BE49-F238E27FC236}">
                    <a16:creationId xmlns:a16="http://schemas.microsoft.com/office/drawing/2014/main" id="{3CAA8916-DA16-8E44-8F81-178964108A74}"/>
                  </a:ext>
                </a:extLst>
              </p:cNvPr>
              <p:cNvSpPr/>
              <p:nvPr/>
            </p:nvSpPr>
            <p:spPr bwMode="auto">
              <a:xfrm>
                <a:off x="11138573" y="544124"/>
                <a:ext cx="610354" cy="433924"/>
              </a:xfrm>
              <a:custGeom>
                <a:avLst/>
                <a:gdLst>
                  <a:gd name="T0" fmla="*/ 52 w 108"/>
                  <a:gd name="T1" fmla="*/ 0 h 77"/>
                  <a:gd name="T2" fmla="*/ 21 w 108"/>
                  <a:gd name="T3" fmla="*/ 77 h 77"/>
                  <a:gd name="T4" fmla="*/ 22 w 108"/>
                  <a:gd name="T5" fmla="*/ 50 h 77"/>
                  <a:gd name="T6" fmla="*/ 70 w 108"/>
                  <a:gd name="T7" fmla="*/ 31 h 77"/>
                  <a:gd name="T8" fmla="*/ 82 w 108"/>
                  <a:gd name="T9" fmla="*/ 50 h 77"/>
                  <a:gd name="T10" fmla="*/ 83 w 108"/>
                  <a:gd name="T11" fmla="*/ 77 h 77"/>
                  <a:gd name="T12" fmla="*/ 52 w 108"/>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08" h="77">
                    <a:moveTo>
                      <a:pt x="52" y="0"/>
                    </a:moveTo>
                    <a:cubicBezTo>
                      <a:pt x="11" y="1"/>
                      <a:pt x="0" y="50"/>
                      <a:pt x="21" y="77"/>
                    </a:cubicBezTo>
                    <a:cubicBezTo>
                      <a:pt x="21" y="69"/>
                      <a:pt x="20" y="59"/>
                      <a:pt x="22" y="50"/>
                    </a:cubicBezTo>
                    <a:cubicBezTo>
                      <a:pt x="70" y="31"/>
                      <a:pt x="70" y="31"/>
                      <a:pt x="70" y="31"/>
                    </a:cubicBezTo>
                    <a:cubicBezTo>
                      <a:pt x="82" y="50"/>
                      <a:pt x="82" y="50"/>
                      <a:pt x="82" y="50"/>
                    </a:cubicBezTo>
                    <a:cubicBezTo>
                      <a:pt x="83" y="59"/>
                      <a:pt x="83" y="69"/>
                      <a:pt x="83" y="77"/>
                    </a:cubicBezTo>
                    <a:cubicBezTo>
                      <a:pt x="108" y="41"/>
                      <a:pt x="90" y="0"/>
                      <a:pt x="52" y="0"/>
                    </a:cubicBez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2" name="Freeform 163">
                <a:extLst>
                  <a:ext uri="{FF2B5EF4-FFF2-40B4-BE49-F238E27FC236}">
                    <a16:creationId xmlns:a16="http://schemas.microsoft.com/office/drawing/2014/main" id="{6E6EE81F-64AB-234A-BD14-D9F9899E076F}"/>
                  </a:ext>
                </a:extLst>
              </p:cNvPr>
              <p:cNvSpPr/>
              <p:nvPr/>
            </p:nvSpPr>
            <p:spPr bwMode="auto">
              <a:xfrm>
                <a:off x="11653560" y="808769"/>
                <a:ext cx="95368" cy="169278"/>
              </a:xfrm>
              <a:custGeom>
                <a:avLst/>
                <a:gdLst>
                  <a:gd name="T0" fmla="*/ 6 w 17"/>
                  <a:gd name="T1" fmla="*/ 0 h 30"/>
                  <a:gd name="T2" fmla="*/ 4 w 17"/>
                  <a:gd name="T3" fmla="*/ 0 h 30"/>
                  <a:gd name="T4" fmla="*/ 0 w 17"/>
                  <a:gd name="T5" fmla="*/ 29 h 30"/>
                  <a:gd name="T6" fmla="*/ 2 w 17"/>
                  <a:gd name="T7" fmla="*/ 29 h 30"/>
                  <a:gd name="T8" fmla="*/ 16 w 17"/>
                  <a:gd name="T9" fmla="*/ 16 h 30"/>
                  <a:gd name="T10" fmla="*/ 6 w 17"/>
                  <a:gd name="T11" fmla="*/ 0 h 30"/>
                </a:gdLst>
                <a:ahLst/>
                <a:cxnLst>
                  <a:cxn ang="0">
                    <a:pos x="T0" y="T1"/>
                  </a:cxn>
                  <a:cxn ang="0">
                    <a:pos x="T2" y="T3"/>
                  </a:cxn>
                  <a:cxn ang="0">
                    <a:pos x="T4" y="T5"/>
                  </a:cxn>
                  <a:cxn ang="0">
                    <a:pos x="T6" y="T7"/>
                  </a:cxn>
                  <a:cxn ang="0">
                    <a:pos x="T8" y="T9"/>
                  </a:cxn>
                  <a:cxn ang="0">
                    <a:pos x="T10" y="T11"/>
                  </a:cxn>
                </a:cxnLst>
                <a:rect l="0" t="0" r="r" b="b"/>
                <a:pathLst>
                  <a:path w="17" h="30">
                    <a:moveTo>
                      <a:pt x="6" y="0"/>
                    </a:moveTo>
                    <a:cubicBezTo>
                      <a:pt x="5" y="0"/>
                      <a:pt x="5" y="0"/>
                      <a:pt x="4" y="0"/>
                    </a:cubicBezTo>
                    <a:cubicBezTo>
                      <a:pt x="0" y="29"/>
                      <a:pt x="0" y="29"/>
                      <a:pt x="0" y="29"/>
                    </a:cubicBezTo>
                    <a:cubicBezTo>
                      <a:pt x="1" y="29"/>
                      <a:pt x="1" y="29"/>
                      <a:pt x="2" y="29"/>
                    </a:cubicBezTo>
                    <a:cubicBezTo>
                      <a:pt x="9" y="30"/>
                      <a:pt x="15" y="24"/>
                      <a:pt x="16" y="16"/>
                    </a:cubicBezTo>
                    <a:cubicBezTo>
                      <a:pt x="17" y="8"/>
                      <a:pt x="13"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3" name="Freeform 164">
                <a:extLst>
                  <a:ext uri="{FF2B5EF4-FFF2-40B4-BE49-F238E27FC236}">
                    <a16:creationId xmlns:a16="http://schemas.microsoft.com/office/drawing/2014/main" id="{C5ED345C-8EB6-3E48-9EE7-16151B939E8C}"/>
                  </a:ext>
                </a:extLst>
              </p:cNvPr>
              <p:cNvSpPr/>
              <p:nvPr/>
            </p:nvSpPr>
            <p:spPr bwMode="auto">
              <a:xfrm>
                <a:off x="11584418" y="775390"/>
                <a:ext cx="102520" cy="224114"/>
              </a:xfrm>
              <a:custGeom>
                <a:avLst/>
                <a:gdLst>
                  <a:gd name="T0" fmla="*/ 13 w 18"/>
                  <a:gd name="T1" fmla="*/ 1 h 40"/>
                  <a:gd name="T2" fmla="*/ 10 w 18"/>
                  <a:gd name="T3" fmla="*/ 0 h 40"/>
                  <a:gd name="T4" fmla="*/ 4 w 18"/>
                  <a:gd name="T5" fmla="*/ 4 h 40"/>
                  <a:gd name="T6" fmla="*/ 0 w 18"/>
                  <a:gd name="T7" fmla="*/ 34 h 40"/>
                  <a:gd name="T8" fmla="*/ 4 w 18"/>
                  <a:gd name="T9" fmla="*/ 40 h 40"/>
                  <a:gd name="T10" fmla="*/ 8 w 18"/>
                  <a:gd name="T11" fmla="*/ 40 h 40"/>
                  <a:gd name="T12" fmla="*/ 14 w 18"/>
                  <a:gd name="T13" fmla="*/ 36 h 40"/>
                  <a:gd name="T14" fmla="*/ 18 w 18"/>
                  <a:gd name="T15" fmla="*/ 6 h 40"/>
                  <a:gd name="T16" fmla="*/ 13 w 18"/>
                  <a:gd name="T17"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0">
                    <a:moveTo>
                      <a:pt x="13" y="1"/>
                    </a:moveTo>
                    <a:cubicBezTo>
                      <a:pt x="10" y="0"/>
                      <a:pt x="10" y="0"/>
                      <a:pt x="10" y="0"/>
                    </a:cubicBezTo>
                    <a:cubicBezTo>
                      <a:pt x="7" y="0"/>
                      <a:pt x="4" y="2"/>
                      <a:pt x="4" y="4"/>
                    </a:cubicBezTo>
                    <a:cubicBezTo>
                      <a:pt x="0" y="34"/>
                      <a:pt x="0" y="34"/>
                      <a:pt x="0" y="34"/>
                    </a:cubicBezTo>
                    <a:cubicBezTo>
                      <a:pt x="0" y="37"/>
                      <a:pt x="2" y="39"/>
                      <a:pt x="4" y="40"/>
                    </a:cubicBezTo>
                    <a:cubicBezTo>
                      <a:pt x="8" y="40"/>
                      <a:pt x="8" y="40"/>
                      <a:pt x="8" y="40"/>
                    </a:cubicBezTo>
                    <a:cubicBezTo>
                      <a:pt x="11" y="40"/>
                      <a:pt x="13" y="38"/>
                      <a:pt x="14" y="36"/>
                    </a:cubicBezTo>
                    <a:cubicBezTo>
                      <a:pt x="18" y="6"/>
                      <a:pt x="18" y="6"/>
                      <a:pt x="18" y="6"/>
                    </a:cubicBezTo>
                    <a:cubicBezTo>
                      <a:pt x="18" y="3"/>
                      <a:pt x="16" y="1"/>
                      <a:pt x="13"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4" name="Freeform 165">
                <a:extLst>
                  <a:ext uri="{FF2B5EF4-FFF2-40B4-BE49-F238E27FC236}">
                    <a16:creationId xmlns:a16="http://schemas.microsoft.com/office/drawing/2014/main" id="{2ED216A6-4401-CA44-BF70-330E8289BF7C}"/>
                  </a:ext>
                </a:extLst>
              </p:cNvPr>
              <p:cNvSpPr/>
              <p:nvPr/>
            </p:nvSpPr>
            <p:spPr bwMode="auto">
              <a:xfrm>
                <a:off x="11138573" y="424914"/>
                <a:ext cx="593665" cy="450613"/>
              </a:xfrm>
              <a:custGeom>
                <a:avLst/>
                <a:gdLst>
                  <a:gd name="T0" fmla="*/ 103 w 105"/>
                  <a:gd name="T1" fmla="*/ 61 h 80"/>
                  <a:gd name="T2" fmla="*/ 103 w 105"/>
                  <a:gd name="T3" fmla="*/ 61 h 80"/>
                  <a:gd name="T4" fmla="*/ 2 w 105"/>
                  <a:gd name="T5" fmla="*/ 61 h 80"/>
                  <a:gd name="T6" fmla="*/ 2 w 105"/>
                  <a:gd name="T7" fmla="*/ 61 h 80"/>
                  <a:gd name="T8" fmla="*/ 0 w 105"/>
                  <a:gd name="T9" fmla="*/ 62 h 80"/>
                  <a:gd name="T10" fmla="*/ 3 w 105"/>
                  <a:gd name="T11" fmla="*/ 78 h 80"/>
                  <a:gd name="T12" fmla="*/ 4 w 105"/>
                  <a:gd name="T13" fmla="*/ 80 h 80"/>
                  <a:gd name="T14" fmla="*/ 7 w 105"/>
                  <a:gd name="T15" fmla="*/ 79 h 80"/>
                  <a:gd name="T16" fmla="*/ 9 w 105"/>
                  <a:gd name="T17" fmla="*/ 78 h 80"/>
                  <a:gd name="T18" fmla="*/ 7 w 105"/>
                  <a:gd name="T19" fmla="*/ 62 h 80"/>
                  <a:gd name="T20" fmla="*/ 5 w 105"/>
                  <a:gd name="T21" fmla="*/ 60 h 80"/>
                  <a:gd name="T22" fmla="*/ 100 w 105"/>
                  <a:gd name="T23" fmla="*/ 60 h 80"/>
                  <a:gd name="T24" fmla="*/ 98 w 105"/>
                  <a:gd name="T25" fmla="*/ 62 h 80"/>
                  <a:gd name="T26" fmla="*/ 96 w 105"/>
                  <a:gd name="T27" fmla="*/ 78 h 80"/>
                  <a:gd name="T28" fmla="*/ 98 w 105"/>
                  <a:gd name="T29" fmla="*/ 79 h 80"/>
                  <a:gd name="T30" fmla="*/ 101 w 105"/>
                  <a:gd name="T31" fmla="*/ 80 h 80"/>
                  <a:gd name="T32" fmla="*/ 103 w 105"/>
                  <a:gd name="T33" fmla="*/ 78 h 80"/>
                  <a:gd name="T34" fmla="*/ 105 w 105"/>
                  <a:gd name="T35" fmla="*/ 62 h 80"/>
                  <a:gd name="T36" fmla="*/ 103 w 105"/>
                  <a:gd name="T37"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80">
                    <a:moveTo>
                      <a:pt x="103" y="61"/>
                    </a:moveTo>
                    <a:cubicBezTo>
                      <a:pt x="103" y="61"/>
                      <a:pt x="103" y="61"/>
                      <a:pt x="103" y="61"/>
                    </a:cubicBezTo>
                    <a:cubicBezTo>
                      <a:pt x="102" y="0"/>
                      <a:pt x="2" y="0"/>
                      <a:pt x="2" y="61"/>
                    </a:cubicBezTo>
                    <a:cubicBezTo>
                      <a:pt x="2" y="61"/>
                      <a:pt x="2" y="61"/>
                      <a:pt x="2" y="61"/>
                    </a:cubicBezTo>
                    <a:cubicBezTo>
                      <a:pt x="1" y="61"/>
                      <a:pt x="0" y="62"/>
                      <a:pt x="0" y="62"/>
                    </a:cubicBezTo>
                    <a:cubicBezTo>
                      <a:pt x="3" y="78"/>
                      <a:pt x="3" y="78"/>
                      <a:pt x="3" y="78"/>
                    </a:cubicBezTo>
                    <a:cubicBezTo>
                      <a:pt x="3" y="79"/>
                      <a:pt x="4" y="80"/>
                      <a:pt x="4" y="80"/>
                    </a:cubicBezTo>
                    <a:cubicBezTo>
                      <a:pt x="7" y="79"/>
                      <a:pt x="7" y="79"/>
                      <a:pt x="7" y="79"/>
                    </a:cubicBezTo>
                    <a:cubicBezTo>
                      <a:pt x="8" y="79"/>
                      <a:pt x="9" y="78"/>
                      <a:pt x="9" y="78"/>
                    </a:cubicBezTo>
                    <a:cubicBezTo>
                      <a:pt x="7" y="62"/>
                      <a:pt x="7" y="62"/>
                      <a:pt x="7" y="62"/>
                    </a:cubicBezTo>
                    <a:cubicBezTo>
                      <a:pt x="7" y="61"/>
                      <a:pt x="6" y="60"/>
                      <a:pt x="5" y="60"/>
                    </a:cubicBezTo>
                    <a:cubicBezTo>
                      <a:pt x="5" y="4"/>
                      <a:pt x="100" y="4"/>
                      <a:pt x="100" y="60"/>
                    </a:cubicBezTo>
                    <a:cubicBezTo>
                      <a:pt x="99" y="61"/>
                      <a:pt x="99" y="61"/>
                      <a:pt x="98" y="62"/>
                    </a:cubicBezTo>
                    <a:cubicBezTo>
                      <a:pt x="96" y="78"/>
                      <a:pt x="96" y="78"/>
                      <a:pt x="96" y="78"/>
                    </a:cubicBezTo>
                    <a:cubicBezTo>
                      <a:pt x="96" y="78"/>
                      <a:pt x="97" y="79"/>
                      <a:pt x="98" y="79"/>
                    </a:cubicBezTo>
                    <a:cubicBezTo>
                      <a:pt x="101" y="80"/>
                      <a:pt x="101" y="80"/>
                      <a:pt x="101" y="80"/>
                    </a:cubicBezTo>
                    <a:cubicBezTo>
                      <a:pt x="102" y="80"/>
                      <a:pt x="102" y="79"/>
                      <a:pt x="103" y="78"/>
                    </a:cubicBezTo>
                    <a:cubicBezTo>
                      <a:pt x="105" y="62"/>
                      <a:pt x="105" y="62"/>
                      <a:pt x="105" y="62"/>
                    </a:cubicBezTo>
                    <a:cubicBezTo>
                      <a:pt x="105" y="62"/>
                      <a:pt x="104" y="61"/>
                      <a:pt x="103" y="6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5" name="Freeform 166">
                <a:extLst>
                  <a:ext uri="{FF2B5EF4-FFF2-40B4-BE49-F238E27FC236}">
                    <a16:creationId xmlns:a16="http://schemas.microsoft.com/office/drawing/2014/main" id="{1078F0B2-CF41-144F-BBDB-349F01A40DC8}"/>
                  </a:ext>
                </a:extLst>
              </p:cNvPr>
              <p:cNvSpPr/>
              <p:nvPr/>
            </p:nvSpPr>
            <p:spPr bwMode="auto">
              <a:xfrm>
                <a:off x="11129037" y="808769"/>
                <a:ext cx="95368" cy="169278"/>
              </a:xfrm>
              <a:custGeom>
                <a:avLst/>
                <a:gdLst>
                  <a:gd name="T0" fmla="*/ 11 w 17"/>
                  <a:gd name="T1" fmla="*/ 0 h 30"/>
                  <a:gd name="T2" fmla="*/ 13 w 17"/>
                  <a:gd name="T3" fmla="*/ 0 h 30"/>
                  <a:gd name="T4" fmla="*/ 17 w 17"/>
                  <a:gd name="T5" fmla="*/ 29 h 30"/>
                  <a:gd name="T6" fmla="*/ 15 w 17"/>
                  <a:gd name="T7" fmla="*/ 29 h 30"/>
                  <a:gd name="T8" fmla="*/ 1 w 17"/>
                  <a:gd name="T9" fmla="*/ 16 h 30"/>
                  <a:gd name="T10" fmla="*/ 11 w 17"/>
                  <a:gd name="T11" fmla="*/ 0 h 30"/>
                </a:gdLst>
                <a:ahLst/>
                <a:cxnLst>
                  <a:cxn ang="0">
                    <a:pos x="T0" y="T1"/>
                  </a:cxn>
                  <a:cxn ang="0">
                    <a:pos x="T2" y="T3"/>
                  </a:cxn>
                  <a:cxn ang="0">
                    <a:pos x="T4" y="T5"/>
                  </a:cxn>
                  <a:cxn ang="0">
                    <a:pos x="T6" y="T7"/>
                  </a:cxn>
                  <a:cxn ang="0">
                    <a:pos x="T8" y="T9"/>
                  </a:cxn>
                  <a:cxn ang="0">
                    <a:pos x="T10" y="T11"/>
                  </a:cxn>
                </a:cxnLst>
                <a:rect l="0" t="0" r="r" b="b"/>
                <a:pathLst>
                  <a:path w="17" h="30">
                    <a:moveTo>
                      <a:pt x="11" y="0"/>
                    </a:moveTo>
                    <a:cubicBezTo>
                      <a:pt x="11" y="0"/>
                      <a:pt x="12" y="0"/>
                      <a:pt x="13" y="0"/>
                    </a:cubicBezTo>
                    <a:cubicBezTo>
                      <a:pt x="17" y="29"/>
                      <a:pt x="17" y="29"/>
                      <a:pt x="17" y="29"/>
                    </a:cubicBezTo>
                    <a:cubicBezTo>
                      <a:pt x="16" y="29"/>
                      <a:pt x="15" y="29"/>
                      <a:pt x="15" y="29"/>
                    </a:cubicBezTo>
                    <a:cubicBezTo>
                      <a:pt x="8" y="30"/>
                      <a:pt x="2" y="24"/>
                      <a:pt x="1" y="16"/>
                    </a:cubicBezTo>
                    <a:cubicBezTo>
                      <a:pt x="0" y="8"/>
                      <a:pt x="4" y="1"/>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6" name="Freeform 167">
                <a:extLst>
                  <a:ext uri="{FF2B5EF4-FFF2-40B4-BE49-F238E27FC236}">
                    <a16:creationId xmlns:a16="http://schemas.microsoft.com/office/drawing/2014/main" id="{29942319-8E68-4C41-9BE8-A4F1FDBDC2C7}"/>
                  </a:ext>
                </a:extLst>
              </p:cNvPr>
              <p:cNvSpPr/>
              <p:nvPr/>
            </p:nvSpPr>
            <p:spPr bwMode="auto">
              <a:xfrm>
                <a:off x="11191026" y="775390"/>
                <a:ext cx="100136" cy="224114"/>
              </a:xfrm>
              <a:custGeom>
                <a:avLst/>
                <a:gdLst>
                  <a:gd name="T0" fmla="*/ 4 w 18"/>
                  <a:gd name="T1" fmla="*/ 1 h 40"/>
                  <a:gd name="T2" fmla="*/ 8 w 18"/>
                  <a:gd name="T3" fmla="*/ 0 h 40"/>
                  <a:gd name="T4" fmla="*/ 14 w 18"/>
                  <a:gd name="T5" fmla="*/ 4 h 40"/>
                  <a:gd name="T6" fmla="*/ 18 w 18"/>
                  <a:gd name="T7" fmla="*/ 34 h 40"/>
                  <a:gd name="T8" fmla="*/ 13 w 18"/>
                  <a:gd name="T9" fmla="*/ 40 h 40"/>
                  <a:gd name="T10" fmla="*/ 10 w 18"/>
                  <a:gd name="T11" fmla="*/ 40 h 40"/>
                  <a:gd name="T12" fmla="*/ 4 w 18"/>
                  <a:gd name="T13" fmla="*/ 36 h 40"/>
                  <a:gd name="T14" fmla="*/ 0 w 18"/>
                  <a:gd name="T15" fmla="*/ 6 h 40"/>
                  <a:gd name="T16" fmla="*/ 4 w 18"/>
                  <a:gd name="T17"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0">
                    <a:moveTo>
                      <a:pt x="4" y="1"/>
                    </a:moveTo>
                    <a:cubicBezTo>
                      <a:pt x="8" y="0"/>
                      <a:pt x="8" y="0"/>
                      <a:pt x="8" y="0"/>
                    </a:cubicBezTo>
                    <a:cubicBezTo>
                      <a:pt x="11" y="0"/>
                      <a:pt x="13" y="2"/>
                      <a:pt x="14" y="4"/>
                    </a:cubicBezTo>
                    <a:cubicBezTo>
                      <a:pt x="18" y="34"/>
                      <a:pt x="18" y="34"/>
                      <a:pt x="18" y="34"/>
                    </a:cubicBezTo>
                    <a:cubicBezTo>
                      <a:pt x="18" y="37"/>
                      <a:pt x="16" y="39"/>
                      <a:pt x="13" y="40"/>
                    </a:cubicBezTo>
                    <a:cubicBezTo>
                      <a:pt x="10" y="40"/>
                      <a:pt x="10" y="40"/>
                      <a:pt x="10" y="40"/>
                    </a:cubicBezTo>
                    <a:cubicBezTo>
                      <a:pt x="7" y="40"/>
                      <a:pt x="5" y="38"/>
                      <a:pt x="4" y="36"/>
                    </a:cubicBezTo>
                    <a:cubicBezTo>
                      <a:pt x="0" y="6"/>
                      <a:pt x="0" y="6"/>
                      <a:pt x="0" y="6"/>
                    </a:cubicBezTo>
                    <a:cubicBezTo>
                      <a:pt x="0" y="3"/>
                      <a:pt x="2" y="1"/>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87" name="Freeform 168">
                <a:extLst>
                  <a:ext uri="{FF2B5EF4-FFF2-40B4-BE49-F238E27FC236}">
                    <a16:creationId xmlns:a16="http://schemas.microsoft.com/office/drawing/2014/main" id="{F1F452EF-CB7C-B441-AC7C-ADDE37145646}"/>
                  </a:ext>
                </a:extLst>
              </p:cNvPr>
              <p:cNvSpPr/>
              <p:nvPr/>
            </p:nvSpPr>
            <p:spPr bwMode="auto">
              <a:xfrm>
                <a:off x="11129037" y="920826"/>
                <a:ext cx="309945" cy="147820"/>
              </a:xfrm>
              <a:custGeom>
                <a:avLst/>
                <a:gdLst>
                  <a:gd name="T0" fmla="*/ 1 w 55"/>
                  <a:gd name="T1" fmla="*/ 0 h 26"/>
                  <a:gd name="T2" fmla="*/ 39 w 55"/>
                  <a:gd name="T3" fmla="*/ 23 h 26"/>
                  <a:gd name="T4" fmla="*/ 47 w 55"/>
                  <a:gd name="T5" fmla="*/ 26 h 26"/>
                  <a:gd name="T6" fmla="*/ 55 w 55"/>
                  <a:gd name="T7" fmla="*/ 22 h 26"/>
                  <a:gd name="T8" fmla="*/ 47 w 55"/>
                  <a:gd name="T9" fmla="*/ 18 h 26"/>
                  <a:gd name="T10" fmla="*/ 39 w 55"/>
                  <a:gd name="T11" fmla="*/ 22 h 26"/>
                  <a:gd name="T12" fmla="*/ 8 w 55"/>
                  <a:gd name="T13" fmla="*/ 15 h 26"/>
                  <a:gd name="T14" fmla="*/ 3 w 55"/>
                  <a:gd name="T15" fmla="*/ 3 h 26"/>
                  <a:gd name="T16" fmla="*/ 1 w 55"/>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
                    <a:moveTo>
                      <a:pt x="1" y="0"/>
                    </a:moveTo>
                    <a:cubicBezTo>
                      <a:pt x="0" y="22"/>
                      <a:pt x="21" y="24"/>
                      <a:pt x="39" y="23"/>
                    </a:cubicBezTo>
                    <a:cubicBezTo>
                      <a:pt x="40" y="25"/>
                      <a:pt x="43" y="26"/>
                      <a:pt x="47" y="26"/>
                    </a:cubicBezTo>
                    <a:cubicBezTo>
                      <a:pt x="51" y="26"/>
                      <a:pt x="55" y="24"/>
                      <a:pt x="55" y="22"/>
                    </a:cubicBezTo>
                    <a:cubicBezTo>
                      <a:pt x="55" y="20"/>
                      <a:pt x="51" y="18"/>
                      <a:pt x="47" y="18"/>
                    </a:cubicBezTo>
                    <a:cubicBezTo>
                      <a:pt x="43" y="18"/>
                      <a:pt x="39" y="20"/>
                      <a:pt x="39" y="22"/>
                    </a:cubicBezTo>
                    <a:cubicBezTo>
                      <a:pt x="28" y="22"/>
                      <a:pt x="14" y="21"/>
                      <a:pt x="8" y="15"/>
                    </a:cubicBezTo>
                    <a:cubicBezTo>
                      <a:pt x="5" y="12"/>
                      <a:pt x="4" y="7"/>
                      <a:pt x="3" y="3"/>
                    </a:cubicBezTo>
                    <a:cubicBezTo>
                      <a:pt x="2" y="2"/>
                      <a:pt x="2" y="1"/>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grpSp>
        <p:sp>
          <p:nvSpPr>
            <p:cNvPr id="11" name="矩形 10">
              <a:extLst>
                <a:ext uri="{FF2B5EF4-FFF2-40B4-BE49-F238E27FC236}">
                  <a16:creationId xmlns:a16="http://schemas.microsoft.com/office/drawing/2014/main" id="{5C353B80-F91A-A641-86F2-C5032AE35349}"/>
                </a:ext>
              </a:extLst>
            </p:cNvPr>
            <p:cNvSpPr/>
            <p:nvPr/>
          </p:nvSpPr>
          <p:spPr>
            <a:xfrm>
              <a:off x="5543196" y="4117656"/>
              <a:ext cx="1005403" cy="338554"/>
            </a:xfrm>
            <a:prstGeom prst="rect">
              <a:avLst/>
            </a:prstGeom>
          </p:spPr>
          <p:txBody>
            <a:bodyPr wrap="none">
              <a:spAutoFit/>
            </a:bodyPr>
            <a:lstStyle/>
            <a:p>
              <a:r>
                <a:rPr lang="zh-CN" altLang="zh-CN" sz="1600" dirty="0">
                  <a:solidFill>
                    <a:prstClr val="black"/>
                  </a:solidFill>
                  <a:latin typeface="微软雅黑"/>
                  <a:ea typeface="微软雅黑"/>
                  <a:cs typeface="Times New Roman" panose="02020603050405020304" charset="0"/>
                </a:rPr>
                <a:t>远程视频</a:t>
              </a:r>
              <a:endParaRPr lang="zh-CN" altLang="en-US" sz="1600" dirty="0">
                <a:solidFill>
                  <a:prstClr val="black"/>
                </a:solidFill>
                <a:latin typeface="微软雅黑"/>
                <a:ea typeface="微软雅黑"/>
              </a:endParaRPr>
            </a:p>
          </p:txBody>
        </p:sp>
        <p:sp>
          <p:nvSpPr>
            <p:cNvPr id="12" name="矩形 11">
              <a:extLst>
                <a:ext uri="{FF2B5EF4-FFF2-40B4-BE49-F238E27FC236}">
                  <a16:creationId xmlns:a16="http://schemas.microsoft.com/office/drawing/2014/main" id="{C59BAB4B-C262-DF42-8DD9-5D740671E935}"/>
                </a:ext>
              </a:extLst>
            </p:cNvPr>
            <p:cNvSpPr/>
            <p:nvPr/>
          </p:nvSpPr>
          <p:spPr>
            <a:xfrm>
              <a:off x="3908582" y="4117656"/>
              <a:ext cx="1005403" cy="338554"/>
            </a:xfrm>
            <a:prstGeom prst="rect">
              <a:avLst/>
            </a:prstGeom>
          </p:spPr>
          <p:txBody>
            <a:bodyPr wrap="none">
              <a:spAutoFit/>
            </a:bodyPr>
            <a:lstStyle/>
            <a:p>
              <a:r>
                <a:rPr lang="zh-CN" altLang="zh-CN" sz="1600" dirty="0">
                  <a:solidFill>
                    <a:prstClr val="black"/>
                  </a:solidFill>
                  <a:latin typeface="微软雅黑"/>
                  <a:ea typeface="微软雅黑"/>
                  <a:cs typeface="Times New Roman" panose="02020603050405020304" charset="0"/>
                </a:rPr>
                <a:t>电话会议</a:t>
              </a:r>
              <a:endParaRPr lang="zh-CN" altLang="en-US" sz="1600" dirty="0">
                <a:solidFill>
                  <a:prstClr val="black"/>
                </a:solidFill>
                <a:latin typeface="微软雅黑"/>
                <a:ea typeface="微软雅黑"/>
              </a:endParaRPr>
            </a:p>
          </p:txBody>
        </p:sp>
        <p:grpSp>
          <p:nvGrpSpPr>
            <p:cNvPr id="13" name="组合 12">
              <a:extLst>
                <a:ext uri="{FF2B5EF4-FFF2-40B4-BE49-F238E27FC236}">
                  <a16:creationId xmlns:a16="http://schemas.microsoft.com/office/drawing/2014/main" id="{6A177A55-22A4-1E45-BC08-2E11EB234735}"/>
                </a:ext>
              </a:extLst>
            </p:cNvPr>
            <p:cNvGrpSpPr/>
            <p:nvPr/>
          </p:nvGrpSpPr>
          <p:grpSpPr>
            <a:xfrm>
              <a:off x="7228826" y="2935342"/>
              <a:ext cx="1007714" cy="1007714"/>
              <a:chOff x="5062984" y="1804837"/>
              <a:chExt cx="883736" cy="883736"/>
            </a:xfrm>
          </p:grpSpPr>
          <p:sp>
            <p:nvSpPr>
              <p:cNvPr id="60" name="Oval 233">
                <a:extLst>
                  <a:ext uri="{FF2B5EF4-FFF2-40B4-BE49-F238E27FC236}">
                    <a16:creationId xmlns:a16="http://schemas.microsoft.com/office/drawing/2014/main" id="{FF9D461A-A64A-D645-9F7C-59836885EF06}"/>
                  </a:ext>
                </a:extLst>
              </p:cNvPr>
              <p:cNvSpPr>
                <a:spLocks noChangeArrowheads="1"/>
              </p:cNvSpPr>
              <p:nvPr/>
            </p:nvSpPr>
            <p:spPr bwMode="auto">
              <a:xfrm>
                <a:off x="5062984" y="1804837"/>
                <a:ext cx="883736" cy="883736"/>
              </a:xfrm>
              <a:prstGeom prst="ellipse">
                <a:avLst/>
              </a:prstGeom>
              <a:solidFill>
                <a:srgbClr val="11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1" name="Freeform 234">
                <a:extLst>
                  <a:ext uri="{FF2B5EF4-FFF2-40B4-BE49-F238E27FC236}">
                    <a16:creationId xmlns:a16="http://schemas.microsoft.com/office/drawing/2014/main" id="{A6FC5B97-891B-DC4F-9DFC-7BB9A61F5872}"/>
                  </a:ext>
                </a:extLst>
              </p:cNvPr>
              <p:cNvSpPr/>
              <p:nvPr/>
            </p:nvSpPr>
            <p:spPr bwMode="auto">
              <a:xfrm>
                <a:off x="5574516" y="2338263"/>
                <a:ext cx="127385" cy="201030"/>
              </a:xfrm>
              <a:custGeom>
                <a:avLst/>
                <a:gdLst>
                  <a:gd name="T0" fmla="*/ 11 w 12"/>
                  <a:gd name="T1" fmla="*/ 15 h 19"/>
                  <a:gd name="T2" fmla="*/ 10 w 12"/>
                  <a:gd name="T3" fmla="*/ 17 h 19"/>
                  <a:gd name="T4" fmla="*/ 8 w 12"/>
                  <a:gd name="T5" fmla="*/ 18 h 19"/>
                  <a:gd name="T6" fmla="*/ 6 w 12"/>
                  <a:gd name="T7" fmla="*/ 17 h 19"/>
                  <a:gd name="T8" fmla="*/ 0 w 12"/>
                  <a:gd name="T9" fmla="*/ 4 h 19"/>
                  <a:gd name="T10" fmla="*/ 2 w 12"/>
                  <a:gd name="T11" fmla="*/ 1 h 19"/>
                  <a:gd name="T12" fmla="*/ 3 w 12"/>
                  <a:gd name="T13" fmla="*/ 1 h 19"/>
                  <a:gd name="T14" fmla="*/ 6 w 12"/>
                  <a:gd name="T15" fmla="*/ 2 h 19"/>
                  <a:gd name="T16" fmla="*/ 11 w 12"/>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11" y="15"/>
                    </a:moveTo>
                    <a:cubicBezTo>
                      <a:pt x="12" y="16"/>
                      <a:pt x="11" y="17"/>
                      <a:pt x="10" y="17"/>
                    </a:cubicBezTo>
                    <a:cubicBezTo>
                      <a:pt x="8" y="18"/>
                      <a:pt x="8" y="18"/>
                      <a:pt x="8" y="18"/>
                    </a:cubicBezTo>
                    <a:cubicBezTo>
                      <a:pt x="7" y="19"/>
                      <a:pt x="6" y="18"/>
                      <a:pt x="6" y="17"/>
                    </a:cubicBezTo>
                    <a:cubicBezTo>
                      <a:pt x="0" y="4"/>
                      <a:pt x="0" y="4"/>
                      <a:pt x="0" y="4"/>
                    </a:cubicBezTo>
                    <a:cubicBezTo>
                      <a:pt x="0" y="3"/>
                      <a:pt x="0" y="2"/>
                      <a:pt x="2" y="1"/>
                    </a:cubicBezTo>
                    <a:cubicBezTo>
                      <a:pt x="3" y="1"/>
                      <a:pt x="3" y="1"/>
                      <a:pt x="3" y="1"/>
                    </a:cubicBezTo>
                    <a:cubicBezTo>
                      <a:pt x="4" y="0"/>
                      <a:pt x="6" y="1"/>
                      <a:pt x="6" y="2"/>
                    </a:cubicBezTo>
                    <a:lnTo>
                      <a:pt x="11" y="15"/>
                    </a:lnTo>
                    <a:close/>
                  </a:path>
                </a:pathLst>
              </a:custGeom>
              <a:solidFill>
                <a:srgbClr val="324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2" name="Freeform 235">
                <a:extLst>
                  <a:ext uri="{FF2B5EF4-FFF2-40B4-BE49-F238E27FC236}">
                    <a16:creationId xmlns:a16="http://schemas.microsoft.com/office/drawing/2014/main" id="{BEED54E3-766B-644C-8658-69E378C7EC0E}"/>
                  </a:ext>
                </a:extLst>
              </p:cNvPr>
              <p:cNvSpPr/>
              <p:nvPr/>
            </p:nvSpPr>
            <p:spPr bwMode="auto">
              <a:xfrm>
                <a:off x="5307803" y="2338263"/>
                <a:ext cx="127385" cy="201030"/>
              </a:xfrm>
              <a:custGeom>
                <a:avLst/>
                <a:gdLst>
                  <a:gd name="T0" fmla="*/ 0 w 12"/>
                  <a:gd name="T1" fmla="*/ 15 h 19"/>
                  <a:gd name="T2" fmla="*/ 2 w 12"/>
                  <a:gd name="T3" fmla="*/ 17 h 19"/>
                  <a:gd name="T4" fmla="*/ 3 w 12"/>
                  <a:gd name="T5" fmla="*/ 18 h 19"/>
                  <a:gd name="T6" fmla="*/ 6 w 12"/>
                  <a:gd name="T7" fmla="*/ 17 h 19"/>
                  <a:gd name="T8" fmla="*/ 12 w 12"/>
                  <a:gd name="T9" fmla="*/ 4 h 19"/>
                  <a:gd name="T10" fmla="*/ 10 w 12"/>
                  <a:gd name="T11" fmla="*/ 1 h 19"/>
                  <a:gd name="T12" fmla="*/ 8 w 12"/>
                  <a:gd name="T13" fmla="*/ 1 h 19"/>
                  <a:gd name="T14" fmla="*/ 6 w 12"/>
                  <a:gd name="T15" fmla="*/ 2 h 19"/>
                  <a:gd name="T16" fmla="*/ 0 w 12"/>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0" y="15"/>
                    </a:moveTo>
                    <a:cubicBezTo>
                      <a:pt x="0" y="16"/>
                      <a:pt x="1" y="17"/>
                      <a:pt x="2" y="17"/>
                    </a:cubicBezTo>
                    <a:cubicBezTo>
                      <a:pt x="3" y="18"/>
                      <a:pt x="3" y="18"/>
                      <a:pt x="3" y="18"/>
                    </a:cubicBezTo>
                    <a:cubicBezTo>
                      <a:pt x="5" y="19"/>
                      <a:pt x="6" y="18"/>
                      <a:pt x="6" y="17"/>
                    </a:cubicBezTo>
                    <a:cubicBezTo>
                      <a:pt x="12" y="4"/>
                      <a:pt x="12" y="4"/>
                      <a:pt x="12" y="4"/>
                    </a:cubicBezTo>
                    <a:cubicBezTo>
                      <a:pt x="12" y="3"/>
                      <a:pt x="11" y="2"/>
                      <a:pt x="10" y="1"/>
                    </a:cubicBezTo>
                    <a:cubicBezTo>
                      <a:pt x="8" y="1"/>
                      <a:pt x="8" y="1"/>
                      <a:pt x="8" y="1"/>
                    </a:cubicBezTo>
                    <a:cubicBezTo>
                      <a:pt x="7" y="0"/>
                      <a:pt x="6" y="1"/>
                      <a:pt x="6" y="2"/>
                    </a:cubicBezTo>
                    <a:lnTo>
                      <a:pt x="0" y="15"/>
                    </a:lnTo>
                    <a:close/>
                  </a:path>
                </a:pathLst>
              </a:custGeom>
              <a:solidFill>
                <a:srgbClr val="324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3" name="Rectangle 236">
                <a:extLst>
                  <a:ext uri="{FF2B5EF4-FFF2-40B4-BE49-F238E27FC236}">
                    <a16:creationId xmlns:a16="http://schemas.microsoft.com/office/drawing/2014/main" id="{71C67797-2222-0445-9468-252891554DB7}"/>
                  </a:ext>
                </a:extLst>
              </p:cNvPr>
              <p:cNvSpPr>
                <a:spLocks noChangeArrowheads="1"/>
              </p:cNvSpPr>
              <p:nvPr/>
            </p:nvSpPr>
            <p:spPr bwMode="auto">
              <a:xfrm>
                <a:off x="5371495" y="1954117"/>
                <a:ext cx="266713" cy="127385"/>
              </a:xfrm>
              <a:prstGeom prst="rect">
                <a:avLst/>
              </a:prstGeom>
              <a:solidFill>
                <a:srgbClr val="EEC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4" name="Freeform 237">
                <a:extLst>
                  <a:ext uri="{FF2B5EF4-FFF2-40B4-BE49-F238E27FC236}">
                    <a16:creationId xmlns:a16="http://schemas.microsoft.com/office/drawing/2014/main" id="{C9F93D19-C46B-F449-8BD4-875A8F8FB3C9}"/>
                  </a:ext>
                </a:extLst>
              </p:cNvPr>
              <p:cNvSpPr/>
              <p:nvPr/>
            </p:nvSpPr>
            <p:spPr bwMode="auto">
              <a:xfrm>
                <a:off x="5232168" y="1995915"/>
                <a:ext cx="533426" cy="394098"/>
              </a:xfrm>
              <a:custGeom>
                <a:avLst/>
                <a:gdLst>
                  <a:gd name="T0" fmla="*/ 50 w 50"/>
                  <a:gd name="T1" fmla="*/ 34 h 37"/>
                  <a:gd name="T2" fmla="*/ 47 w 50"/>
                  <a:gd name="T3" fmla="*/ 37 h 37"/>
                  <a:gd name="T4" fmla="*/ 4 w 50"/>
                  <a:gd name="T5" fmla="*/ 37 h 37"/>
                  <a:gd name="T6" fmla="*/ 0 w 50"/>
                  <a:gd name="T7" fmla="*/ 34 h 37"/>
                  <a:gd name="T8" fmla="*/ 0 w 50"/>
                  <a:gd name="T9" fmla="*/ 3 h 37"/>
                  <a:gd name="T10" fmla="*/ 4 w 50"/>
                  <a:gd name="T11" fmla="*/ 0 h 37"/>
                  <a:gd name="T12" fmla="*/ 47 w 50"/>
                  <a:gd name="T13" fmla="*/ 0 h 37"/>
                  <a:gd name="T14" fmla="*/ 50 w 50"/>
                  <a:gd name="T15" fmla="*/ 3 h 37"/>
                  <a:gd name="T16" fmla="*/ 50 w 50"/>
                  <a:gd name="T17"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7">
                    <a:moveTo>
                      <a:pt x="50" y="34"/>
                    </a:moveTo>
                    <a:cubicBezTo>
                      <a:pt x="50" y="36"/>
                      <a:pt x="49" y="37"/>
                      <a:pt x="47" y="37"/>
                    </a:cubicBezTo>
                    <a:cubicBezTo>
                      <a:pt x="4" y="37"/>
                      <a:pt x="4" y="37"/>
                      <a:pt x="4" y="37"/>
                    </a:cubicBezTo>
                    <a:cubicBezTo>
                      <a:pt x="2" y="37"/>
                      <a:pt x="0" y="36"/>
                      <a:pt x="0" y="34"/>
                    </a:cubicBezTo>
                    <a:cubicBezTo>
                      <a:pt x="0" y="3"/>
                      <a:pt x="0" y="3"/>
                      <a:pt x="0" y="3"/>
                    </a:cubicBezTo>
                    <a:cubicBezTo>
                      <a:pt x="0" y="1"/>
                      <a:pt x="2" y="0"/>
                      <a:pt x="4" y="0"/>
                    </a:cubicBezTo>
                    <a:cubicBezTo>
                      <a:pt x="47" y="0"/>
                      <a:pt x="47" y="0"/>
                      <a:pt x="47" y="0"/>
                    </a:cubicBezTo>
                    <a:cubicBezTo>
                      <a:pt x="49" y="0"/>
                      <a:pt x="50" y="1"/>
                      <a:pt x="50" y="3"/>
                    </a:cubicBezTo>
                    <a:lnTo>
                      <a:pt x="50" y="34"/>
                    </a:lnTo>
                    <a:close/>
                  </a:path>
                </a:pathLst>
              </a:custGeom>
              <a:solidFill>
                <a:srgbClr val="E5E0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5" name="Freeform 238">
                <a:extLst>
                  <a:ext uri="{FF2B5EF4-FFF2-40B4-BE49-F238E27FC236}">
                    <a16:creationId xmlns:a16="http://schemas.microsoft.com/office/drawing/2014/main" id="{AE95C334-3836-9041-B859-58BB7DAA3CAF}"/>
                  </a:ext>
                </a:extLst>
              </p:cNvPr>
              <p:cNvSpPr/>
              <p:nvPr/>
            </p:nvSpPr>
            <p:spPr bwMode="auto">
              <a:xfrm>
                <a:off x="5232168" y="1995915"/>
                <a:ext cx="533426" cy="85587"/>
              </a:xfrm>
              <a:custGeom>
                <a:avLst/>
                <a:gdLst>
                  <a:gd name="T0" fmla="*/ 50 w 50"/>
                  <a:gd name="T1" fmla="*/ 8 h 8"/>
                  <a:gd name="T2" fmla="*/ 50 w 50"/>
                  <a:gd name="T3" fmla="*/ 3 h 8"/>
                  <a:gd name="T4" fmla="*/ 47 w 50"/>
                  <a:gd name="T5" fmla="*/ 0 h 8"/>
                  <a:gd name="T6" fmla="*/ 4 w 50"/>
                  <a:gd name="T7" fmla="*/ 0 h 8"/>
                  <a:gd name="T8" fmla="*/ 0 w 50"/>
                  <a:gd name="T9" fmla="*/ 3 h 8"/>
                  <a:gd name="T10" fmla="*/ 0 w 50"/>
                  <a:gd name="T11" fmla="*/ 8 h 8"/>
                  <a:gd name="T12" fmla="*/ 50 w 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0" h="8">
                    <a:moveTo>
                      <a:pt x="50" y="8"/>
                    </a:moveTo>
                    <a:cubicBezTo>
                      <a:pt x="50" y="3"/>
                      <a:pt x="50" y="3"/>
                      <a:pt x="50" y="3"/>
                    </a:cubicBezTo>
                    <a:cubicBezTo>
                      <a:pt x="50" y="1"/>
                      <a:pt x="49" y="0"/>
                      <a:pt x="47" y="0"/>
                    </a:cubicBezTo>
                    <a:cubicBezTo>
                      <a:pt x="4" y="0"/>
                      <a:pt x="4" y="0"/>
                      <a:pt x="4" y="0"/>
                    </a:cubicBezTo>
                    <a:cubicBezTo>
                      <a:pt x="2" y="0"/>
                      <a:pt x="0" y="1"/>
                      <a:pt x="0" y="3"/>
                    </a:cubicBezTo>
                    <a:cubicBezTo>
                      <a:pt x="0" y="8"/>
                      <a:pt x="0" y="8"/>
                      <a:pt x="0" y="8"/>
                    </a:cubicBezTo>
                    <a:lnTo>
                      <a:pt x="50" y="8"/>
                    </a:lnTo>
                    <a:close/>
                  </a:path>
                </a:pathLst>
              </a:custGeom>
              <a:solidFill>
                <a:srgbClr val="2FA8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6" name="Freeform 239">
                <a:extLst>
                  <a:ext uri="{FF2B5EF4-FFF2-40B4-BE49-F238E27FC236}">
                    <a16:creationId xmlns:a16="http://schemas.microsoft.com/office/drawing/2014/main" id="{B067882E-562F-FB4A-A96D-2EEC17423256}"/>
                  </a:ext>
                </a:extLst>
              </p:cNvPr>
              <p:cNvSpPr/>
              <p:nvPr/>
            </p:nvSpPr>
            <p:spPr bwMode="auto">
              <a:xfrm>
                <a:off x="5275956" y="2208887"/>
                <a:ext cx="53741" cy="139328"/>
              </a:xfrm>
              <a:custGeom>
                <a:avLst/>
                <a:gdLst>
                  <a:gd name="T0" fmla="*/ 5 w 5"/>
                  <a:gd name="T1" fmla="*/ 11 h 13"/>
                  <a:gd name="T2" fmla="*/ 4 w 5"/>
                  <a:gd name="T3" fmla="*/ 13 h 13"/>
                  <a:gd name="T4" fmla="*/ 2 w 5"/>
                  <a:gd name="T5" fmla="*/ 13 h 13"/>
                  <a:gd name="T6" fmla="*/ 0 w 5"/>
                  <a:gd name="T7" fmla="*/ 11 h 13"/>
                  <a:gd name="T8" fmla="*/ 0 w 5"/>
                  <a:gd name="T9" fmla="*/ 2 h 13"/>
                  <a:gd name="T10" fmla="*/ 2 w 5"/>
                  <a:gd name="T11" fmla="*/ 0 h 13"/>
                  <a:gd name="T12" fmla="*/ 4 w 5"/>
                  <a:gd name="T13" fmla="*/ 0 h 13"/>
                  <a:gd name="T14" fmla="*/ 5 w 5"/>
                  <a:gd name="T15" fmla="*/ 2 h 13"/>
                  <a:gd name="T16" fmla="*/ 5 w 5"/>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3">
                    <a:moveTo>
                      <a:pt x="5" y="11"/>
                    </a:moveTo>
                    <a:cubicBezTo>
                      <a:pt x="5" y="12"/>
                      <a:pt x="5" y="13"/>
                      <a:pt x="4" y="13"/>
                    </a:cubicBezTo>
                    <a:cubicBezTo>
                      <a:pt x="2" y="13"/>
                      <a:pt x="2" y="13"/>
                      <a:pt x="2" y="13"/>
                    </a:cubicBezTo>
                    <a:cubicBezTo>
                      <a:pt x="1" y="13"/>
                      <a:pt x="0" y="12"/>
                      <a:pt x="0" y="11"/>
                    </a:cubicBezTo>
                    <a:cubicBezTo>
                      <a:pt x="0" y="2"/>
                      <a:pt x="0" y="2"/>
                      <a:pt x="0" y="2"/>
                    </a:cubicBezTo>
                    <a:cubicBezTo>
                      <a:pt x="0" y="1"/>
                      <a:pt x="1" y="0"/>
                      <a:pt x="2" y="0"/>
                    </a:cubicBezTo>
                    <a:cubicBezTo>
                      <a:pt x="4" y="0"/>
                      <a:pt x="4" y="0"/>
                      <a:pt x="4" y="0"/>
                    </a:cubicBezTo>
                    <a:cubicBezTo>
                      <a:pt x="5" y="0"/>
                      <a:pt x="5" y="1"/>
                      <a:pt x="5" y="2"/>
                    </a:cubicBezTo>
                    <a:lnTo>
                      <a:pt x="5" y="11"/>
                    </a:lnTo>
                    <a:close/>
                  </a:path>
                </a:pathLst>
              </a:custGeom>
              <a:solidFill>
                <a:srgbClr val="EECC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7" name="Freeform 240">
                <a:extLst>
                  <a:ext uri="{FF2B5EF4-FFF2-40B4-BE49-F238E27FC236}">
                    <a16:creationId xmlns:a16="http://schemas.microsoft.com/office/drawing/2014/main" id="{B4B62CD9-48A7-8540-860C-227943445BB2}"/>
                  </a:ext>
                </a:extLst>
              </p:cNvPr>
              <p:cNvSpPr/>
              <p:nvPr/>
            </p:nvSpPr>
            <p:spPr bwMode="auto">
              <a:xfrm>
                <a:off x="5361543" y="2103396"/>
                <a:ext cx="51750" cy="244819"/>
              </a:xfrm>
              <a:custGeom>
                <a:avLst/>
                <a:gdLst>
                  <a:gd name="T0" fmla="*/ 5 w 5"/>
                  <a:gd name="T1" fmla="*/ 21 h 23"/>
                  <a:gd name="T2" fmla="*/ 3 w 5"/>
                  <a:gd name="T3" fmla="*/ 23 h 23"/>
                  <a:gd name="T4" fmla="*/ 1 w 5"/>
                  <a:gd name="T5" fmla="*/ 23 h 23"/>
                  <a:gd name="T6" fmla="*/ 0 w 5"/>
                  <a:gd name="T7" fmla="*/ 21 h 23"/>
                  <a:gd name="T8" fmla="*/ 0 w 5"/>
                  <a:gd name="T9" fmla="*/ 2 h 23"/>
                  <a:gd name="T10" fmla="*/ 1 w 5"/>
                  <a:gd name="T11" fmla="*/ 0 h 23"/>
                  <a:gd name="T12" fmla="*/ 3 w 5"/>
                  <a:gd name="T13" fmla="*/ 0 h 23"/>
                  <a:gd name="T14" fmla="*/ 5 w 5"/>
                  <a:gd name="T15" fmla="*/ 2 h 23"/>
                  <a:gd name="T16" fmla="*/ 5 w 5"/>
                  <a:gd name="T17"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3">
                    <a:moveTo>
                      <a:pt x="5" y="21"/>
                    </a:moveTo>
                    <a:cubicBezTo>
                      <a:pt x="5" y="22"/>
                      <a:pt x="4" y="23"/>
                      <a:pt x="3" y="23"/>
                    </a:cubicBezTo>
                    <a:cubicBezTo>
                      <a:pt x="1" y="23"/>
                      <a:pt x="1" y="23"/>
                      <a:pt x="1" y="23"/>
                    </a:cubicBezTo>
                    <a:cubicBezTo>
                      <a:pt x="0" y="23"/>
                      <a:pt x="0" y="22"/>
                      <a:pt x="0" y="21"/>
                    </a:cubicBezTo>
                    <a:cubicBezTo>
                      <a:pt x="0" y="2"/>
                      <a:pt x="0" y="2"/>
                      <a:pt x="0" y="2"/>
                    </a:cubicBezTo>
                    <a:cubicBezTo>
                      <a:pt x="0" y="1"/>
                      <a:pt x="0" y="0"/>
                      <a:pt x="1" y="0"/>
                    </a:cubicBezTo>
                    <a:cubicBezTo>
                      <a:pt x="3" y="0"/>
                      <a:pt x="3" y="0"/>
                      <a:pt x="3" y="0"/>
                    </a:cubicBezTo>
                    <a:cubicBezTo>
                      <a:pt x="4" y="0"/>
                      <a:pt x="5" y="1"/>
                      <a:pt x="5" y="2"/>
                    </a:cubicBezTo>
                    <a:lnTo>
                      <a:pt x="5" y="21"/>
                    </a:lnTo>
                    <a:close/>
                  </a:path>
                </a:pathLst>
              </a:custGeom>
              <a:solidFill>
                <a:srgbClr val="A1C9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8" name="Freeform 241">
                <a:extLst>
                  <a:ext uri="{FF2B5EF4-FFF2-40B4-BE49-F238E27FC236}">
                    <a16:creationId xmlns:a16="http://schemas.microsoft.com/office/drawing/2014/main" id="{AD35833E-F55D-384E-818A-E9C4B6CC0603}"/>
                  </a:ext>
                </a:extLst>
              </p:cNvPr>
              <p:cNvSpPr/>
              <p:nvPr/>
            </p:nvSpPr>
            <p:spPr bwMode="auto">
              <a:xfrm>
                <a:off x="5435188" y="2188983"/>
                <a:ext cx="53741" cy="159232"/>
              </a:xfrm>
              <a:custGeom>
                <a:avLst/>
                <a:gdLst>
                  <a:gd name="T0" fmla="*/ 5 w 5"/>
                  <a:gd name="T1" fmla="*/ 13 h 15"/>
                  <a:gd name="T2" fmla="*/ 4 w 5"/>
                  <a:gd name="T3" fmla="*/ 15 h 15"/>
                  <a:gd name="T4" fmla="*/ 2 w 5"/>
                  <a:gd name="T5" fmla="*/ 15 h 15"/>
                  <a:gd name="T6" fmla="*/ 0 w 5"/>
                  <a:gd name="T7" fmla="*/ 13 h 15"/>
                  <a:gd name="T8" fmla="*/ 0 w 5"/>
                  <a:gd name="T9" fmla="*/ 1 h 15"/>
                  <a:gd name="T10" fmla="*/ 2 w 5"/>
                  <a:gd name="T11" fmla="*/ 0 h 15"/>
                  <a:gd name="T12" fmla="*/ 4 w 5"/>
                  <a:gd name="T13" fmla="*/ 0 h 15"/>
                  <a:gd name="T14" fmla="*/ 5 w 5"/>
                  <a:gd name="T15" fmla="*/ 1 h 15"/>
                  <a:gd name="T16" fmla="*/ 5 w 5"/>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5">
                    <a:moveTo>
                      <a:pt x="5" y="13"/>
                    </a:moveTo>
                    <a:cubicBezTo>
                      <a:pt x="5" y="14"/>
                      <a:pt x="5" y="15"/>
                      <a:pt x="4" y="15"/>
                    </a:cubicBezTo>
                    <a:cubicBezTo>
                      <a:pt x="2" y="15"/>
                      <a:pt x="2" y="15"/>
                      <a:pt x="2" y="15"/>
                    </a:cubicBezTo>
                    <a:cubicBezTo>
                      <a:pt x="1" y="15"/>
                      <a:pt x="0" y="14"/>
                      <a:pt x="0" y="13"/>
                    </a:cubicBezTo>
                    <a:cubicBezTo>
                      <a:pt x="0" y="1"/>
                      <a:pt x="0" y="1"/>
                      <a:pt x="0" y="1"/>
                    </a:cubicBezTo>
                    <a:cubicBezTo>
                      <a:pt x="0" y="1"/>
                      <a:pt x="1" y="0"/>
                      <a:pt x="2" y="0"/>
                    </a:cubicBezTo>
                    <a:cubicBezTo>
                      <a:pt x="4" y="0"/>
                      <a:pt x="4" y="0"/>
                      <a:pt x="4" y="0"/>
                    </a:cubicBezTo>
                    <a:cubicBezTo>
                      <a:pt x="5" y="0"/>
                      <a:pt x="5" y="1"/>
                      <a:pt x="5" y="1"/>
                    </a:cubicBezTo>
                    <a:lnTo>
                      <a:pt x="5" y="13"/>
                    </a:lnTo>
                    <a:close/>
                  </a:path>
                </a:pathLst>
              </a:custGeom>
              <a:solidFill>
                <a:srgbClr val="2FA8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69" name="Freeform 242">
                <a:extLst>
                  <a:ext uri="{FF2B5EF4-FFF2-40B4-BE49-F238E27FC236}">
                    <a16:creationId xmlns:a16="http://schemas.microsoft.com/office/drawing/2014/main" id="{3C9E20A2-939C-E34E-BBA3-D6DBFBE387A7}"/>
                  </a:ext>
                </a:extLst>
              </p:cNvPr>
              <p:cNvSpPr/>
              <p:nvPr/>
            </p:nvSpPr>
            <p:spPr bwMode="auto">
              <a:xfrm>
                <a:off x="5520775" y="2294475"/>
                <a:ext cx="53741" cy="53741"/>
              </a:xfrm>
              <a:custGeom>
                <a:avLst/>
                <a:gdLst>
                  <a:gd name="T0" fmla="*/ 5 w 5"/>
                  <a:gd name="T1" fmla="*/ 3 h 5"/>
                  <a:gd name="T2" fmla="*/ 3 w 5"/>
                  <a:gd name="T3" fmla="*/ 5 h 5"/>
                  <a:gd name="T4" fmla="*/ 1 w 5"/>
                  <a:gd name="T5" fmla="*/ 5 h 5"/>
                  <a:gd name="T6" fmla="*/ 0 w 5"/>
                  <a:gd name="T7" fmla="*/ 3 h 5"/>
                  <a:gd name="T8" fmla="*/ 0 w 5"/>
                  <a:gd name="T9" fmla="*/ 1 h 5"/>
                  <a:gd name="T10" fmla="*/ 1 w 5"/>
                  <a:gd name="T11" fmla="*/ 0 h 5"/>
                  <a:gd name="T12" fmla="*/ 3 w 5"/>
                  <a:gd name="T13" fmla="*/ 0 h 5"/>
                  <a:gd name="T14" fmla="*/ 5 w 5"/>
                  <a:gd name="T15" fmla="*/ 1 h 5"/>
                  <a:gd name="T16" fmla="*/ 5 w 5"/>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5" y="3"/>
                    </a:moveTo>
                    <a:cubicBezTo>
                      <a:pt x="5" y="4"/>
                      <a:pt x="4" y="5"/>
                      <a:pt x="3" y="5"/>
                    </a:cubicBezTo>
                    <a:cubicBezTo>
                      <a:pt x="1" y="5"/>
                      <a:pt x="1" y="5"/>
                      <a:pt x="1" y="5"/>
                    </a:cubicBezTo>
                    <a:cubicBezTo>
                      <a:pt x="0" y="5"/>
                      <a:pt x="0" y="4"/>
                      <a:pt x="0" y="3"/>
                    </a:cubicBezTo>
                    <a:cubicBezTo>
                      <a:pt x="0" y="1"/>
                      <a:pt x="0" y="1"/>
                      <a:pt x="0" y="1"/>
                    </a:cubicBezTo>
                    <a:cubicBezTo>
                      <a:pt x="0" y="1"/>
                      <a:pt x="0" y="0"/>
                      <a:pt x="1" y="0"/>
                    </a:cubicBezTo>
                    <a:cubicBezTo>
                      <a:pt x="3" y="0"/>
                      <a:pt x="3" y="0"/>
                      <a:pt x="3" y="0"/>
                    </a:cubicBezTo>
                    <a:cubicBezTo>
                      <a:pt x="4" y="0"/>
                      <a:pt x="5" y="1"/>
                      <a:pt x="5" y="1"/>
                    </a:cubicBezTo>
                    <a:lnTo>
                      <a:pt x="5" y="3"/>
                    </a:lnTo>
                    <a:close/>
                  </a:path>
                </a:pathLst>
              </a:custGeom>
              <a:solidFill>
                <a:srgbClr val="EECC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0" name="Freeform 243">
                <a:extLst>
                  <a:ext uri="{FF2B5EF4-FFF2-40B4-BE49-F238E27FC236}">
                    <a16:creationId xmlns:a16="http://schemas.microsoft.com/office/drawing/2014/main" id="{DC94D83B-6EE8-F14D-B075-7949A19252CE}"/>
                  </a:ext>
                </a:extLst>
              </p:cNvPr>
              <p:cNvSpPr/>
              <p:nvPr/>
            </p:nvSpPr>
            <p:spPr bwMode="auto">
              <a:xfrm>
                <a:off x="5594420" y="2145195"/>
                <a:ext cx="53741" cy="203020"/>
              </a:xfrm>
              <a:custGeom>
                <a:avLst/>
                <a:gdLst>
                  <a:gd name="T0" fmla="*/ 5 w 5"/>
                  <a:gd name="T1" fmla="*/ 17 h 19"/>
                  <a:gd name="T2" fmla="*/ 4 w 5"/>
                  <a:gd name="T3" fmla="*/ 19 h 19"/>
                  <a:gd name="T4" fmla="*/ 1 w 5"/>
                  <a:gd name="T5" fmla="*/ 19 h 19"/>
                  <a:gd name="T6" fmla="*/ 0 w 5"/>
                  <a:gd name="T7" fmla="*/ 17 h 19"/>
                  <a:gd name="T8" fmla="*/ 0 w 5"/>
                  <a:gd name="T9" fmla="*/ 2 h 19"/>
                  <a:gd name="T10" fmla="*/ 1 w 5"/>
                  <a:gd name="T11" fmla="*/ 0 h 19"/>
                  <a:gd name="T12" fmla="*/ 4 w 5"/>
                  <a:gd name="T13" fmla="*/ 0 h 19"/>
                  <a:gd name="T14" fmla="*/ 5 w 5"/>
                  <a:gd name="T15" fmla="*/ 2 h 19"/>
                  <a:gd name="T16" fmla="*/ 5 w 5"/>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9">
                    <a:moveTo>
                      <a:pt x="5" y="17"/>
                    </a:moveTo>
                    <a:cubicBezTo>
                      <a:pt x="5" y="18"/>
                      <a:pt x="5" y="19"/>
                      <a:pt x="4" y="19"/>
                    </a:cubicBezTo>
                    <a:cubicBezTo>
                      <a:pt x="1" y="19"/>
                      <a:pt x="1" y="19"/>
                      <a:pt x="1" y="19"/>
                    </a:cubicBezTo>
                    <a:cubicBezTo>
                      <a:pt x="1" y="19"/>
                      <a:pt x="0" y="18"/>
                      <a:pt x="0" y="17"/>
                    </a:cubicBezTo>
                    <a:cubicBezTo>
                      <a:pt x="0" y="2"/>
                      <a:pt x="0" y="2"/>
                      <a:pt x="0" y="2"/>
                    </a:cubicBezTo>
                    <a:cubicBezTo>
                      <a:pt x="0" y="1"/>
                      <a:pt x="1" y="0"/>
                      <a:pt x="1" y="0"/>
                    </a:cubicBezTo>
                    <a:cubicBezTo>
                      <a:pt x="4" y="0"/>
                      <a:pt x="4" y="0"/>
                      <a:pt x="4" y="0"/>
                    </a:cubicBezTo>
                    <a:cubicBezTo>
                      <a:pt x="5" y="0"/>
                      <a:pt x="5" y="1"/>
                      <a:pt x="5" y="2"/>
                    </a:cubicBezTo>
                    <a:lnTo>
                      <a:pt x="5" y="17"/>
                    </a:lnTo>
                    <a:close/>
                  </a:path>
                </a:pathLst>
              </a:custGeom>
              <a:solidFill>
                <a:srgbClr val="DC59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71" name="Freeform 244">
                <a:extLst>
                  <a:ext uri="{FF2B5EF4-FFF2-40B4-BE49-F238E27FC236}">
                    <a16:creationId xmlns:a16="http://schemas.microsoft.com/office/drawing/2014/main" id="{002C1CA1-CD79-EB44-BCFC-A766D292E307}"/>
                  </a:ext>
                </a:extLst>
              </p:cNvPr>
              <p:cNvSpPr/>
              <p:nvPr/>
            </p:nvSpPr>
            <p:spPr bwMode="auto">
              <a:xfrm>
                <a:off x="5680007" y="2208887"/>
                <a:ext cx="53741" cy="139328"/>
              </a:xfrm>
              <a:custGeom>
                <a:avLst/>
                <a:gdLst>
                  <a:gd name="T0" fmla="*/ 5 w 5"/>
                  <a:gd name="T1" fmla="*/ 11 h 13"/>
                  <a:gd name="T2" fmla="*/ 3 w 5"/>
                  <a:gd name="T3" fmla="*/ 13 h 13"/>
                  <a:gd name="T4" fmla="*/ 1 w 5"/>
                  <a:gd name="T5" fmla="*/ 13 h 13"/>
                  <a:gd name="T6" fmla="*/ 0 w 5"/>
                  <a:gd name="T7" fmla="*/ 11 h 13"/>
                  <a:gd name="T8" fmla="*/ 0 w 5"/>
                  <a:gd name="T9" fmla="*/ 2 h 13"/>
                  <a:gd name="T10" fmla="*/ 1 w 5"/>
                  <a:gd name="T11" fmla="*/ 0 h 13"/>
                  <a:gd name="T12" fmla="*/ 3 w 5"/>
                  <a:gd name="T13" fmla="*/ 0 h 13"/>
                  <a:gd name="T14" fmla="*/ 5 w 5"/>
                  <a:gd name="T15" fmla="*/ 2 h 13"/>
                  <a:gd name="T16" fmla="*/ 5 w 5"/>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3">
                    <a:moveTo>
                      <a:pt x="5" y="11"/>
                    </a:moveTo>
                    <a:cubicBezTo>
                      <a:pt x="5" y="12"/>
                      <a:pt x="4" y="13"/>
                      <a:pt x="3" y="13"/>
                    </a:cubicBezTo>
                    <a:cubicBezTo>
                      <a:pt x="1" y="13"/>
                      <a:pt x="1" y="13"/>
                      <a:pt x="1" y="13"/>
                    </a:cubicBezTo>
                    <a:cubicBezTo>
                      <a:pt x="0" y="13"/>
                      <a:pt x="0" y="12"/>
                      <a:pt x="0" y="11"/>
                    </a:cubicBezTo>
                    <a:cubicBezTo>
                      <a:pt x="0" y="2"/>
                      <a:pt x="0" y="2"/>
                      <a:pt x="0" y="2"/>
                    </a:cubicBezTo>
                    <a:cubicBezTo>
                      <a:pt x="0" y="1"/>
                      <a:pt x="0" y="0"/>
                      <a:pt x="1" y="0"/>
                    </a:cubicBezTo>
                    <a:cubicBezTo>
                      <a:pt x="3" y="0"/>
                      <a:pt x="3" y="0"/>
                      <a:pt x="3" y="0"/>
                    </a:cubicBezTo>
                    <a:cubicBezTo>
                      <a:pt x="4" y="0"/>
                      <a:pt x="5" y="1"/>
                      <a:pt x="5" y="2"/>
                    </a:cubicBezTo>
                    <a:lnTo>
                      <a:pt x="5" y="11"/>
                    </a:lnTo>
                    <a:close/>
                  </a:path>
                </a:pathLst>
              </a:custGeom>
              <a:solidFill>
                <a:srgbClr val="324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grpSp>
        <p:sp>
          <p:nvSpPr>
            <p:cNvPr id="14" name="矩形 13">
              <a:extLst>
                <a:ext uri="{FF2B5EF4-FFF2-40B4-BE49-F238E27FC236}">
                  <a16:creationId xmlns:a16="http://schemas.microsoft.com/office/drawing/2014/main" id="{B52ADD7F-1054-C64F-BF2B-367BC1A2C9A8}"/>
                </a:ext>
              </a:extLst>
            </p:cNvPr>
            <p:cNvSpPr/>
            <p:nvPr/>
          </p:nvSpPr>
          <p:spPr>
            <a:xfrm>
              <a:off x="7034117" y="4117656"/>
              <a:ext cx="1415772" cy="338554"/>
            </a:xfrm>
            <a:prstGeom prst="rect">
              <a:avLst/>
            </a:prstGeom>
          </p:spPr>
          <p:txBody>
            <a:bodyPr wrap="none">
              <a:spAutoFit/>
            </a:bodyPr>
            <a:lstStyle/>
            <a:p>
              <a:r>
                <a:rPr lang="zh-CN" altLang="zh-CN" sz="1600" dirty="0">
                  <a:solidFill>
                    <a:prstClr val="black"/>
                  </a:solidFill>
                  <a:latin typeface="微软雅黑"/>
                  <a:ea typeface="微软雅黑"/>
                  <a:cs typeface="Times New Roman" panose="02020603050405020304" charset="0"/>
                </a:rPr>
                <a:t>实时教学授课</a:t>
              </a:r>
              <a:endParaRPr lang="en-US" altLang="zh-CN" sz="1600" dirty="0">
                <a:solidFill>
                  <a:prstClr val="black"/>
                </a:solidFill>
                <a:latin typeface="微软雅黑"/>
                <a:ea typeface="微软雅黑"/>
                <a:cs typeface="Times New Roman" panose="02020603050405020304" charset="0"/>
              </a:endParaRPr>
            </a:p>
          </p:txBody>
        </p:sp>
        <p:sp>
          <p:nvSpPr>
            <p:cNvPr id="15" name="矩形 14">
              <a:extLst>
                <a:ext uri="{FF2B5EF4-FFF2-40B4-BE49-F238E27FC236}">
                  <a16:creationId xmlns:a16="http://schemas.microsoft.com/office/drawing/2014/main" id="{DE2DABD8-C2E0-9A4F-9D00-E97DA62C00BD}"/>
                </a:ext>
              </a:extLst>
            </p:cNvPr>
            <p:cNvSpPr/>
            <p:nvPr/>
          </p:nvSpPr>
          <p:spPr>
            <a:xfrm>
              <a:off x="8695218" y="4117656"/>
              <a:ext cx="1415772" cy="338554"/>
            </a:xfrm>
            <a:prstGeom prst="rect">
              <a:avLst/>
            </a:prstGeom>
          </p:spPr>
          <p:txBody>
            <a:bodyPr wrap="none">
              <a:spAutoFit/>
            </a:bodyPr>
            <a:lstStyle/>
            <a:p>
              <a:r>
                <a:rPr lang="zh-CN" altLang="zh-CN" sz="1600" dirty="0">
                  <a:solidFill>
                    <a:prstClr val="black"/>
                  </a:solidFill>
                  <a:latin typeface="微软雅黑"/>
                  <a:ea typeface="微软雅黑"/>
                  <a:cs typeface="Times New Roman" panose="02020603050405020304" charset="0"/>
                </a:rPr>
                <a:t>课程资源分享</a:t>
              </a:r>
              <a:endParaRPr lang="en-US" altLang="zh-CN" sz="1600" dirty="0">
                <a:solidFill>
                  <a:prstClr val="black"/>
                </a:solidFill>
                <a:latin typeface="微软雅黑"/>
                <a:ea typeface="微软雅黑"/>
                <a:cs typeface="Times New Roman" panose="02020603050405020304" charset="0"/>
              </a:endParaRPr>
            </a:p>
          </p:txBody>
        </p:sp>
        <p:grpSp>
          <p:nvGrpSpPr>
            <p:cNvPr id="16" name="组合 15">
              <a:extLst>
                <a:ext uri="{FF2B5EF4-FFF2-40B4-BE49-F238E27FC236}">
                  <a16:creationId xmlns:a16="http://schemas.microsoft.com/office/drawing/2014/main" id="{0C815231-D23E-5D41-BA3A-1C7F466D6C00}"/>
                </a:ext>
              </a:extLst>
            </p:cNvPr>
            <p:cNvGrpSpPr/>
            <p:nvPr/>
          </p:nvGrpSpPr>
          <p:grpSpPr>
            <a:xfrm>
              <a:off x="2287249" y="2947391"/>
              <a:ext cx="972664" cy="983617"/>
              <a:chOff x="7427575" y="5346747"/>
              <a:chExt cx="883736" cy="893688"/>
            </a:xfrm>
          </p:grpSpPr>
          <p:sp>
            <p:nvSpPr>
              <p:cNvPr id="55" name="Oval 397">
                <a:extLst>
                  <a:ext uri="{FF2B5EF4-FFF2-40B4-BE49-F238E27FC236}">
                    <a16:creationId xmlns:a16="http://schemas.microsoft.com/office/drawing/2014/main" id="{DBF698CA-A0EB-C94D-981A-C3987626A596}"/>
                  </a:ext>
                </a:extLst>
              </p:cNvPr>
              <p:cNvSpPr>
                <a:spLocks noChangeArrowheads="1"/>
              </p:cNvSpPr>
              <p:nvPr/>
            </p:nvSpPr>
            <p:spPr bwMode="auto">
              <a:xfrm>
                <a:off x="7427575" y="5346747"/>
                <a:ext cx="883736" cy="893688"/>
              </a:xfrm>
              <a:prstGeom prst="ellipse">
                <a:avLst/>
              </a:prstGeom>
              <a:solidFill>
                <a:srgbClr val="E5E0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6" name="Freeform 398">
                <a:extLst>
                  <a:ext uri="{FF2B5EF4-FFF2-40B4-BE49-F238E27FC236}">
                    <a16:creationId xmlns:a16="http://schemas.microsoft.com/office/drawing/2014/main" id="{9BCB4033-7302-D747-A2BF-42F2D911533F}"/>
                  </a:ext>
                </a:extLst>
              </p:cNvPr>
              <p:cNvSpPr/>
              <p:nvPr/>
            </p:nvSpPr>
            <p:spPr bwMode="auto">
              <a:xfrm>
                <a:off x="7650499" y="5718951"/>
                <a:ext cx="159232" cy="286617"/>
              </a:xfrm>
              <a:custGeom>
                <a:avLst/>
                <a:gdLst>
                  <a:gd name="T0" fmla="*/ 15 w 15"/>
                  <a:gd name="T1" fmla="*/ 24 h 27"/>
                  <a:gd name="T2" fmla="*/ 12 w 15"/>
                  <a:gd name="T3" fmla="*/ 27 h 27"/>
                  <a:gd name="T4" fmla="*/ 3 w 15"/>
                  <a:gd name="T5" fmla="*/ 27 h 27"/>
                  <a:gd name="T6" fmla="*/ 0 w 15"/>
                  <a:gd name="T7" fmla="*/ 24 h 27"/>
                  <a:gd name="T8" fmla="*/ 0 w 15"/>
                  <a:gd name="T9" fmla="*/ 3 h 27"/>
                  <a:gd name="T10" fmla="*/ 3 w 15"/>
                  <a:gd name="T11" fmla="*/ 0 h 27"/>
                  <a:gd name="T12" fmla="*/ 12 w 15"/>
                  <a:gd name="T13" fmla="*/ 0 h 27"/>
                  <a:gd name="T14" fmla="*/ 15 w 15"/>
                  <a:gd name="T15" fmla="*/ 3 h 27"/>
                  <a:gd name="T16" fmla="*/ 15 w 15"/>
                  <a:gd name="T1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7">
                    <a:moveTo>
                      <a:pt x="15" y="24"/>
                    </a:moveTo>
                    <a:cubicBezTo>
                      <a:pt x="15" y="25"/>
                      <a:pt x="14" y="27"/>
                      <a:pt x="12" y="27"/>
                    </a:cubicBezTo>
                    <a:cubicBezTo>
                      <a:pt x="3" y="27"/>
                      <a:pt x="3" y="27"/>
                      <a:pt x="3" y="27"/>
                    </a:cubicBezTo>
                    <a:cubicBezTo>
                      <a:pt x="2" y="27"/>
                      <a:pt x="0" y="25"/>
                      <a:pt x="0" y="24"/>
                    </a:cubicBezTo>
                    <a:cubicBezTo>
                      <a:pt x="0" y="3"/>
                      <a:pt x="0" y="3"/>
                      <a:pt x="0" y="3"/>
                    </a:cubicBezTo>
                    <a:cubicBezTo>
                      <a:pt x="0" y="1"/>
                      <a:pt x="2" y="0"/>
                      <a:pt x="3" y="0"/>
                    </a:cubicBezTo>
                    <a:cubicBezTo>
                      <a:pt x="12" y="0"/>
                      <a:pt x="12" y="0"/>
                      <a:pt x="12" y="0"/>
                    </a:cubicBezTo>
                    <a:cubicBezTo>
                      <a:pt x="14" y="0"/>
                      <a:pt x="15" y="1"/>
                      <a:pt x="15" y="3"/>
                    </a:cubicBezTo>
                    <a:lnTo>
                      <a:pt x="15" y="24"/>
                    </a:lnTo>
                    <a:close/>
                  </a:path>
                </a:pathLst>
              </a:custGeom>
              <a:solidFill>
                <a:srgbClr val="DC59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7" name="Freeform 399">
                <a:extLst>
                  <a:ext uri="{FF2B5EF4-FFF2-40B4-BE49-F238E27FC236}">
                    <a16:creationId xmlns:a16="http://schemas.microsoft.com/office/drawing/2014/main" id="{757F7032-AB73-8143-AB8A-1CEAADDEC7F8}"/>
                  </a:ext>
                </a:extLst>
              </p:cNvPr>
              <p:cNvSpPr/>
              <p:nvPr/>
            </p:nvSpPr>
            <p:spPr bwMode="auto">
              <a:xfrm>
                <a:off x="7576855" y="5537825"/>
                <a:ext cx="308511" cy="234867"/>
              </a:xfrm>
              <a:custGeom>
                <a:avLst/>
                <a:gdLst>
                  <a:gd name="T0" fmla="*/ 4 w 29"/>
                  <a:gd name="T1" fmla="*/ 22 h 22"/>
                  <a:gd name="T2" fmla="*/ 1 w 29"/>
                  <a:gd name="T3" fmla="*/ 20 h 22"/>
                  <a:gd name="T4" fmla="*/ 1 w 29"/>
                  <a:gd name="T5" fmla="*/ 17 h 22"/>
                  <a:gd name="T6" fmla="*/ 12 w 29"/>
                  <a:gd name="T7" fmla="*/ 1 h 22"/>
                  <a:gd name="T8" fmla="*/ 15 w 29"/>
                  <a:gd name="T9" fmla="*/ 0 h 22"/>
                  <a:gd name="T10" fmla="*/ 17 w 29"/>
                  <a:gd name="T11" fmla="*/ 1 h 22"/>
                  <a:gd name="T12" fmla="*/ 28 w 29"/>
                  <a:gd name="T13" fmla="*/ 17 h 22"/>
                  <a:gd name="T14" fmla="*/ 28 w 29"/>
                  <a:gd name="T15" fmla="*/ 20 h 22"/>
                  <a:gd name="T16" fmla="*/ 26 w 29"/>
                  <a:gd name="T17" fmla="*/ 22 h 22"/>
                  <a:gd name="T18" fmla="*/ 4 w 29"/>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2">
                    <a:moveTo>
                      <a:pt x="4" y="22"/>
                    </a:moveTo>
                    <a:cubicBezTo>
                      <a:pt x="2" y="22"/>
                      <a:pt x="1" y="21"/>
                      <a:pt x="1" y="20"/>
                    </a:cubicBezTo>
                    <a:cubicBezTo>
                      <a:pt x="0" y="19"/>
                      <a:pt x="0" y="18"/>
                      <a:pt x="1" y="17"/>
                    </a:cubicBezTo>
                    <a:cubicBezTo>
                      <a:pt x="12" y="1"/>
                      <a:pt x="12" y="1"/>
                      <a:pt x="12" y="1"/>
                    </a:cubicBezTo>
                    <a:cubicBezTo>
                      <a:pt x="13" y="0"/>
                      <a:pt x="14" y="0"/>
                      <a:pt x="15" y="0"/>
                    </a:cubicBezTo>
                    <a:cubicBezTo>
                      <a:pt x="16" y="0"/>
                      <a:pt x="17" y="0"/>
                      <a:pt x="17" y="1"/>
                    </a:cubicBezTo>
                    <a:cubicBezTo>
                      <a:pt x="28" y="17"/>
                      <a:pt x="28" y="17"/>
                      <a:pt x="28" y="17"/>
                    </a:cubicBezTo>
                    <a:cubicBezTo>
                      <a:pt x="29" y="18"/>
                      <a:pt x="29" y="19"/>
                      <a:pt x="28" y="20"/>
                    </a:cubicBezTo>
                    <a:cubicBezTo>
                      <a:pt x="28" y="21"/>
                      <a:pt x="27" y="22"/>
                      <a:pt x="26" y="22"/>
                    </a:cubicBezTo>
                    <a:lnTo>
                      <a:pt x="4" y="22"/>
                    </a:lnTo>
                    <a:close/>
                  </a:path>
                </a:pathLst>
              </a:custGeom>
              <a:solidFill>
                <a:srgbClr val="DC59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8" name="Freeform 400">
                <a:extLst>
                  <a:ext uri="{FF2B5EF4-FFF2-40B4-BE49-F238E27FC236}">
                    <a16:creationId xmlns:a16="http://schemas.microsoft.com/office/drawing/2014/main" id="{6568C1B7-B170-9D42-B276-E7C5A6BB2C2D}"/>
                  </a:ext>
                </a:extLst>
              </p:cNvPr>
              <p:cNvSpPr/>
              <p:nvPr/>
            </p:nvSpPr>
            <p:spPr bwMode="auto">
              <a:xfrm>
                <a:off x="7927164" y="5591566"/>
                <a:ext cx="161222" cy="276665"/>
              </a:xfrm>
              <a:custGeom>
                <a:avLst/>
                <a:gdLst>
                  <a:gd name="T0" fmla="*/ 0 w 15"/>
                  <a:gd name="T1" fmla="*/ 2 h 26"/>
                  <a:gd name="T2" fmla="*/ 3 w 15"/>
                  <a:gd name="T3" fmla="*/ 0 h 26"/>
                  <a:gd name="T4" fmla="*/ 12 w 15"/>
                  <a:gd name="T5" fmla="*/ 0 h 26"/>
                  <a:gd name="T6" fmla="*/ 15 w 15"/>
                  <a:gd name="T7" fmla="*/ 2 h 26"/>
                  <a:gd name="T8" fmla="*/ 15 w 15"/>
                  <a:gd name="T9" fmla="*/ 23 h 26"/>
                  <a:gd name="T10" fmla="*/ 12 w 15"/>
                  <a:gd name="T11" fmla="*/ 26 h 26"/>
                  <a:gd name="T12" fmla="*/ 3 w 15"/>
                  <a:gd name="T13" fmla="*/ 26 h 26"/>
                  <a:gd name="T14" fmla="*/ 0 w 15"/>
                  <a:gd name="T15" fmla="*/ 23 h 26"/>
                  <a:gd name="T16" fmla="*/ 0 w 15"/>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6">
                    <a:moveTo>
                      <a:pt x="0" y="2"/>
                    </a:moveTo>
                    <a:cubicBezTo>
                      <a:pt x="0" y="1"/>
                      <a:pt x="2" y="0"/>
                      <a:pt x="3" y="0"/>
                    </a:cubicBezTo>
                    <a:cubicBezTo>
                      <a:pt x="12" y="0"/>
                      <a:pt x="12" y="0"/>
                      <a:pt x="12" y="0"/>
                    </a:cubicBezTo>
                    <a:cubicBezTo>
                      <a:pt x="14" y="0"/>
                      <a:pt x="15" y="1"/>
                      <a:pt x="15" y="2"/>
                    </a:cubicBezTo>
                    <a:cubicBezTo>
                      <a:pt x="15" y="23"/>
                      <a:pt x="15" y="23"/>
                      <a:pt x="15" y="23"/>
                    </a:cubicBezTo>
                    <a:cubicBezTo>
                      <a:pt x="15" y="25"/>
                      <a:pt x="14" y="26"/>
                      <a:pt x="12" y="26"/>
                    </a:cubicBezTo>
                    <a:cubicBezTo>
                      <a:pt x="3" y="26"/>
                      <a:pt x="3" y="26"/>
                      <a:pt x="3" y="26"/>
                    </a:cubicBezTo>
                    <a:cubicBezTo>
                      <a:pt x="2" y="26"/>
                      <a:pt x="0" y="25"/>
                      <a:pt x="0" y="23"/>
                    </a:cubicBezTo>
                    <a:lnTo>
                      <a:pt x="0" y="2"/>
                    </a:lnTo>
                    <a:close/>
                  </a:path>
                </a:pathLst>
              </a:custGeom>
              <a:solidFill>
                <a:srgbClr val="2FA8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9" name="Freeform 401">
                <a:extLst>
                  <a:ext uri="{FF2B5EF4-FFF2-40B4-BE49-F238E27FC236}">
                    <a16:creationId xmlns:a16="http://schemas.microsoft.com/office/drawing/2014/main" id="{30CCCF36-11E4-4C4C-99A0-17E45497F2C6}"/>
                  </a:ext>
                </a:extLst>
              </p:cNvPr>
              <p:cNvSpPr/>
              <p:nvPr/>
            </p:nvSpPr>
            <p:spPr bwMode="auto">
              <a:xfrm>
                <a:off x="7853520" y="5814490"/>
                <a:ext cx="308511" cy="234867"/>
              </a:xfrm>
              <a:custGeom>
                <a:avLst/>
                <a:gdLst>
                  <a:gd name="T0" fmla="*/ 26 w 29"/>
                  <a:gd name="T1" fmla="*/ 0 h 22"/>
                  <a:gd name="T2" fmla="*/ 28 w 29"/>
                  <a:gd name="T3" fmla="*/ 2 h 22"/>
                  <a:gd name="T4" fmla="*/ 28 w 29"/>
                  <a:gd name="T5" fmla="*/ 5 h 22"/>
                  <a:gd name="T6" fmla="*/ 17 w 29"/>
                  <a:gd name="T7" fmla="*/ 21 h 22"/>
                  <a:gd name="T8" fmla="*/ 15 w 29"/>
                  <a:gd name="T9" fmla="*/ 22 h 22"/>
                  <a:gd name="T10" fmla="*/ 12 w 29"/>
                  <a:gd name="T11" fmla="*/ 21 h 22"/>
                  <a:gd name="T12" fmla="*/ 1 w 29"/>
                  <a:gd name="T13" fmla="*/ 5 h 22"/>
                  <a:gd name="T14" fmla="*/ 1 w 29"/>
                  <a:gd name="T15" fmla="*/ 2 h 22"/>
                  <a:gd name="T16" fmla="*/ 3 w 29"/>
                  <a:gd name="T17" fmla="*/ 0 h 22"/>
                  <a:gd name="T18" fmla="*/ 26 w 29"/>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2">
                    <a:moveTo>
                      <a:pt x="26" y="0"/>
                    </a:moveTo>
                    <a:cubicBezTo>
                      <a:pt x="27" y="0"/>
                      <a:pt x="28" y="1"/>
                      <a:pt x="28" y="2"/>
                    </a:cubicBezTo>
                    <a:cubicBezTo>
                      <a:pt x="29" y="3"/>
                      <a:pt x="29" y="4"/>
                      <a:pt x="28" y="5"/>
                    </a:cubicBezTo>
                    <a:cubicBezTo>
                      <a:pt x="17" y="21"/>
                      <a:pt x="17" y="21"/>
                      <a:pt x="17" y="21"/>
                    </a:cubicBezTo>
                    <a:cubicBezTo>
                      <a:pt x="16" y="22"/>
                      <a:pt x="16" y="22"/>
                      <a:pt x="15" y="22"/>
                    </a:cubicBezTo>
                    <a:cubicBezTo>
                      <a:pt x="14" y="22"/>
                      <a:pt x="13" y="22"/>
                      <a:pt x="12" y="21"/>
                    </a:cubicBezTo>
                    <a:cubicBezTo>
                      <a:pt x="1" y="5"/>
                      <a:pt x="1" y="5"/>
                      <a:pt x="1" y="5"/>
                    </a:cubicBezTo>
                    <a:cubicBezTo>
                      <a:pt x="0" y="4"/>
                      <a:pt x="0" y="3"/>
                      <a:pt x="1" y="2"/>
                    </a:cubicBezTo>
                    <a:cubicBezTo>
                      <a:pt x="1" y="1"/>
                      <a:pt x="2" y="0"/>
                      <a:pt x="3" y="0"/>
                    </a:cubicBezTo>
                    <a:lnTo>
                      <a:pt x="26" y="0"/>
                    </a:lnTo>
                    <a:close/>
                  </a:path>
                </a:pathLst>
              </a:custGeom>
              <a:solidFill>
                <a:srgbClr val="2FA8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grpSp>
        <p:grpSp>
          <p:nvGrpSpPr>
            <p:cNvPr id="17" name="组合 16">
              <a:extLst>
                <a:ext uri="{FF2B5EF4-FFF2-40B4-BE49-F238E27FC236}">
                  <a16:creationId xmlns:a16="http://schemas.microsoft.com/office/drawing/2014/main" id="{BDAFB7E7-44FD-274F-9CFF-8F46890E6ECC}"/>
                </a:ext>
              </a:extLst>
            </p:cNvPr>
            <p:cNvGrpSpPr/>
            <p:nvPr/>
          </p:nvGrpSpPr>
          <p:grpSpPr>
            <a:xfrm>
              <a:off x="10532164" y="2934115"/>
              <a:ext cx="1012027" cy="1010169"/>
              <a:chOff x="10782301" y="595313"/>
              <a:chExt cx="865188" cy="863600"/>
            </a:xfrm>
          </p:grpSpPr>
          <p:sp>
            <p:nvSpPr>
              <p:cNvPr id="25" name="Oval 1658">
                <a:extLst>
                  <a:ext uri="{FF2B5EF4-FFF2-40B4-BE49-F238E27FC236}">
                    <a16:creationId xmlns:a16="http://schemas.microsoft.com/office/drawing/2014/main" id="{9C36A0EA-AC05-C948-855F-D3B821A7F907}"/>
                  </a:ext>
                </a:extLst>
              </p:cNvPr>
              <p:cNvSpPr>
                <a:spLocks noChangeArrowheads="1"/>
              </p:cNvSpPr>
              <p:nvPr/>
            </p:nvSpPr>
            <p:spPr bwMode="auto">
              <a:xfrm>
                <a:off x="10782301" y="595313"/>
                <a:ext cx="865188" cy="863600"/>
              </a:xfrm>
              <a:prstGeom prst="ellipse">
                <a:avLst/>
              </a:prstGeom>
              <a:solidFill>
                <a:srgbClr val="11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6" name="Freeform 1659">
                <a:extLst>
                  <a:ext uri="{FF2B5EF4-FFF2-40B4-BE49-F238E27FC236}">
                    <a16:creationId xmlns:a16="http://schemas.microsoft.com/office/drawing/2014/main" id="{43AB9CBF-CDBD-214F-9B9C-69E3B06CA824}"/>
                  </a:ext>
                </a:extLst>
              </p:cNvPr>
              <p:cNvSpPr/>
              <p:nvPr/>
            </p:nvSpPr>
            <p:spPr bwMode="auto">
              <a:xfrm>
                <a:off x="10971213" y="757238"/>
                <a:ext cx="487363" cy="593725"/>
              </a:xfrm>
              <a:custGeom>
                <a:avLst/>
                <a:gdLst>
                  <a:gd name="T0" fmla="*/ 290 w 307"/>
                  <a:gd name="T1" fmla="*/ 0 h 374"/>
                  <a:gd name="T2" fmla="*/ 307 w 307"/>
                  <a:gd name="T3" fmla="*/ 0 h 374"/>
                  <a:gd name="T4" fmla="*/ 307 w 307"/>
                  <a:gd name="T5" fmla="*/ 374 h 374"/>
                  <a:gd name="T6" fmla="*/ 0 w 307"/>
                  <a:gd name="T7" fmla="*/ 374 h 374"/>
                  <a:gd name="T8" fmla="*/ 0 w 307"/>
                  <a:gd name="T9" fmla="*/ 0 h 374"/>
                  <a:gd name="T10" fmla="*/ 18 w 307"/>
                  <a:gd name="T11" fmla="*/ 0 h 374"/>
                  <a:gd name="T12" fmla="*/ 290 w 307"/>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307" h="374">
                    <a:moveTo>
                      <a:pt x="290" y="0"/>
                    </a:moveTo>
                    <a:lnTo>
                      <a:pt x="307" y="0"/>
                    </a:lnTo>
                    <a:lnTo>
                      <a:pt x="307" y="374"/>
                    </a:lnTo>
                    <a:lnTo>
                      <a:pt x="0" y="374"/>
                    </a:lnTo>
                    <a:lnTo>
                      <a:pt x="0" y="0"/>
                    </a:lnTo>
                    <a:lnTo>
                      <a:pt x="18" y="0"/>
                    </a:lnTo>
                    <a:lnTo>
                      <a:pt x="290" y="0"/>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7" name="Freeform 1660">
                <a:extLst>
                  <a:ext uri="{FF2B5EF4-FFF2-40B4-BE49-F238E27FC236}">
                    <a16:creationId xmlns:a16="http://schemas.microsoft.com/office/drawing/2014/main" id="{22EC396F-575E-BB4A-9A87-AD7318392069}"/>
                  </a:ext>
                </a:extLst>
              </p:cNvPr>
              <p:cNvSpPr/>
              <p:nvPr/>
            </p:nvSpPr>
            <p:spPr bwMode="auto">
              <a:xfrm>
                <a:off x="10971213" y="757238"/>
                <a:ext cx="487363" cy="593725"/>
              </a:xfrm>
              <a:custGeom>
                <a:avLst/>
                <a:gdLst>
                  <a:gd name="T0" fmla="*/ 290 w 307"/>
                  <a:gd name="T1" fmla="*/ 0 h 374"/>
                  <a:gd name="T2" fmla="*/ 307 w 307"/>
                  <a:gd name="T3" fmla="*/ 0 h 374"/>
                  <a:gd name="T4" fmla="*/ 307 w 307"/>
                  <a:gd name="T5" fmla="*/ 374 h 374"/>
                  <a:gd name="T6" fmla="*/ 0 w 307"/>
                  <a:gd name="T7" fmla="*/ 374 h 374"/>
                  <a:gd name="T8" fmla="*/ 0 w 307"/>
                  <a:gd name="T9" fmla="*/ 0 h 374"/>
                  <a:gd name="T10" fmla="*/ 18 w 307"/>
                  <a:gd name="T11" fmla="*/ 0 h 374"/>
                  <a:gd name="T12" fmla="*/ 290 w 307"/>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307" h="374">
                    <a:moveTo>
                      <a:pt x="290" y="0"/>
                    </a:moveTo>
                    <a:lnTo>
                      <a:pt x="307" y="0"/>
                    </a:lnTo>
                    <a:lnTo>
                      <a:pt x="307" y="374"/>
                    </a:lnTo>
                    <a:lnTo>
                      <a:pt x="0" y="374"/>
                    </a:lnTo>
                    <a:lnTo>
                      <a:pt x="0" y="0"/>
                    </a:lnTo>
                    <a:lnTo>
                      <a:pt x="18" y="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8" name="Rectangle 1661">
                <a:extLst>
                  <a:ext uri="{FF2B5EF4-FFF2-40B4-BE49-F238E27FC236}">
                    <a16:creationId xmlns:a16="http://schemas.microsoft.com/office/drawing/2014/main" id="{47D81D6F-DB3C-0243-83C7-4C37407DB766}"/>
                  </a:ext>
                </a:extLst>
              </p:cNvPr>
              <p:cNvSpPr>
                <a:spLocks noChangeArrowheads="1"/>
              </p:cNvSpPr>
              <p:nvPr/>
            </p:nvSpPr>
            <p:spPr bwMode="auto">
              <a:xfrm>
                <a:off x="10999788" y="730251"/>
                <a:ext cx="431800" cy="593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9" name="Rectangle 1662">
                <a:extLst>
                  <a:ext uri="{FF2B5EF4-FFF2-40B4-BE49-F238E27FC236}">
                    <a16:creationId xmlns:a16="http://schemas.microsoft.com/office/drawing/2014/main" id="{6E85C0CC-075D-4E49-80F2-007130C6BE52}"/>
                  </a:ext>
                </a:extLst>
              </p:cNvPr>
              <p:cNvSpPr>
                <a:spLocks noChangeArrowheads="1"/>
              </p:cNvSpPr>
              <p:nvPr/>
            </p:nvSpPr>
            <p:spPr bwMode="auto">
              <a:xfrm>
                <a:off x="10999788" y="730251"/>
                <a:ext cx="4318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0" name="Freeform 1663">
                <a:extLst>
                  <a:ext uri="{FF2B5EF4-FFF2-40B4-BE49-F238E27FC236}">
                    <a16:creationId xmlns:a16="http://schemas.microsoft.com/office/drawing/2014/main" id="{FD25CEAA-B9DD-F544-BC9C-21E576445788}"/>
                  </a:ext>
                </a:extLst>
              </p:cNvPr>
              <p:cNvSpPr>
                <a:spLocks noEditPoints="1"/>
              </p:cNvSpPr>
              <p:nvPr/>
            </p:nvSpPr>
            <p:spPr bwMode="auto">
              <a:xfrm>
                <a:off x="11107738" y="649288"/>
                <a:ext cx="215900" cy="107950"/>
              </a:xfrm>
              <a:custGeom>
                <a:avLst/>
                <a:gdLst>
                  <a:gd name="T0" fmla="*/ 192 w 256"/>
                  <a:gd name="T1" fmla="*/ 64 h 128"/>
                  <a:gd name="T2" fmla="*/ 128 w 256"/>
                  <a:gd name="T3" fmla="*/ 0 h 128"/>
                  <a:gd name="T4" fmla="*/ 64 w 256"/>
                  <a:gd name="T5" fmla="*/ 64 h 128"/>
                  <a:gd name="T6" fmla="*/ 0 w 256"/>
                  <a:gd name="T7" fmla="*/ 64 h 128"/>
                  <a:gd name="T8" fmla="*/ 0 w 256"/>
                  <a:gd name="T9" fmla="*/ 128 h 128"/>
                  <a:gd name="T10" fmla="*/ 256 w 256"/>
                  <a:gd name="T11" fmla="*/ 128 h 128"/>
                  <a:gd name="T12" fmla="*/ 256 w 256"/>
                  <a:gd name="T13" fmla="*/ 64 h 128"/>
                  <a:gd name="T14" fmla="*/ 192 w 256"/>
                  <a:gd name="T15" fmla="*/ 64 h 128"/>
                  <a:gd name="T16" fmla="*/ 128 w 256"/>
                  <a:gd name="T17" fmla="*/ 96 h 128"/>
                  <a:gd name="T18" fmla="*/ 96 w 256"/>
                  <a:gd name="T19" fmla="*/ 64 h 128"/>
                  <a:gd name="T20" fmla="*/ 128 w 256"/>
                  <a:gd name="T21" fmla="*/ 32 h 128"/>
                  <a:gd name="T22" fmla="*/ 160 w 256"/>
                  <a:gd name="T23" fmla="*/ 64 h 128"/>
                  <a:gd name="T24" fmla="*/ 128 w 256"/>
                  <a:gd name="T25"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28">
                    <a:moveTo>
                      <a:pt x="192" y="64"/>
                    </a:moveTo>
                    <a:cubicBezTo>
                      <a:pt x="192" y="29"/>
                      <a:pt x="163" y="0"/>
                      <a:pt x="128" y="0"/>
                    </a:cubicBezTo>
                    <a:cubicBezTo>
                      <a:pt x="93" y="0"/>
                      <a:pt x="64" y="29"/>
                      <a:pt x="64" y="64"/>
                    </a:cubicBezTo>
                    <a:cubicBezTo>
                      <a:pt x="0" y="64"/>
                      <a:pt x="0" y="64"/>
                      <a:pt x="0" y="64"/>
                    </a:cubicBezTo>
                    <a:cubicBezTo>
                      <a:pt x="0" y="128"/>
                      <a:pt x="0" y="128"/>
                      <a:pt x="0" y="128"/>
                    </a:cubicBezTo>
                    <a:cubicBezTo>
                      <a:pt x="256" y="128"/>
                      <a:pt x="256" y="128"/>
                      <a:pt x="256" y="128"/>
                    </a:cubicBezTo>
                    <a:cubicBezTo>
                      <a:pt x="256" y="64"/>
                      <a:pt x="256" y="64"/>
                      <a:pt x="256" y="64"/>
                    </a:cubicBezTo>
                    <a:cubicBezTo>
                      <a:pt x="192" y="64"/>
                      <a:pt x="192" y="64"/>
                      <a:pt x="192" y="64"/>
                    </a:cubicBezTo>
                    <a:moveTo>
                      <a:pt x="128" y="96"/>
                    </a:moveTo>
                    <a:cubicBezTo>
                      <a:pt x="110" y="96"/>
                      <a:pt x="96" y="82"/>
                      <a:pt x="96" y="64"/>
                    </a:cubicBezTo>
                    <a:cubicBezTo>
                      <a:pt x="96" y="46"/>
                      <a:pt x="110" y="32"/>
                      <a:pt x="128" y="32"/>
                    </a:cubicBezTo>
                    <a:cubicBezTo>
                      <a:pt x="146" y="32"/>
                      <a:pt x="160" y="46"/>
                      <a:pt x="160" y="64"/>
                    </a:cubicBezTo>
                    <a:cubicBezTo>
                      <a:pt x="160" y="82"/>
                      <a:pt x="146" y="96"/>
                      <a:pt x="128" y="96"/>
                    </a:cubicBezTo>
                  </a:path>
                </a:pathLst>
              </a:custGeom>
              <a:solidFill>
                <a:srgbClr val="D3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1" name="Freeform 1664">
                <a:extLst>
                  <a:ext uri="{FF2B5EF4-FFF2-40B4-BE49-F238E27FC236}">
                    <a16:creationId xmlns:a16="http://schemas.microsoft.com/office/drawing/2014/main" id="{D58CE12B-49E7-B448-8048-442260A1C0E5}"/>
                  </a:ext>
                </a:extLst>
              </p:cNvPr>
              <p:cNvSpPr/>
              <p:nvPr/>
            </p:nvSpPr>
            <p:spPr bwMode="auto">
              <a:xfrm>
                <a:off x="11107738" y="757238"/>
                <a:ext cx="215900" cy="6350"/>
              </a:xfrm>
              <a:custGeom>
                <a:avLst/>
                <a:gdLst>
                  <a:gd name="T0" fmla="*/ 136 w 136"/>
                  <a:gd name="T1" fmla="*/ 0 h 4"/>
                  <a:gd name="T2" fmla="*/ 136 w 136"/>
                  <a:gd name="T3" fmla="*/ 0 h 4"/>
                  <a:gd name="T4" fmla="*/ 0 w 136"/>
                  <a:gd name="T5" fmla="*/ 0 h 4"/>
                  <a:gd name="T6" fmla="*/ 0 w 136"/>
                  <a:gd name="T7" fmla="*/ 4 h 4"/>
                  <a:gd name="T8" fmla="*/ 136 w 136"/>
                  <a:gd name="T9" fmla="*/ 4 h 4"/>
                  <a:gd name="T10" fmla="*/ 136 w 136"/>
                  <a:gd name="T11" fmla="*/ 0 h 4"/>
                </a:gdLst>
                <a:ahLst/>
                <a:cxnLst>
                  <a:cxn ang="0">
                    <a:pos x="T0" y="T1"/>
                  </a:cxn>
                  <a:cxn ang="0">
                    <a:pos x="T2" y="T3"/>
                  </a:cxn>
                  <a:cxn ang="0">
                    <a:pos x="T4" y="T5"/>
                  </a:cxn>
                  <a:cxn ang="0">
                    <a:pos x="T6" y="T7"/>
                  </a:cxn>
                  <a:cxn ang="0">
                    <a:pos x="T8" y="T9"/>
                  </a:cxn>
                  <a:cxn ang="0">
                    <a:pos x="T10" y="T11"/>
                  </a:cxn>
                </a:cxnLst>
                <a:rect l="0" t="0" r="r" b="b"/>
                <a:pathLst>
                  <a:path w="136" h="4">
                    <a:moveTo>
                      <a:pt x="136" y="0"/>
                    </a:moveTo>
                    <a:lnTo>
                      <a:pt x="136" y="0"/>
                    </a:lnTo>
                    <a:lnTo>
                      <a:pt x="0" y="0"/>
                    </a:lnTo>
                    <a:lnTo>
                      <a:pt x="0" y="4"/>
                    </a:lnTo>
                    <a:lnTo>
                      <a:pt x="136" y="4"/>
                    </a:lnTo>
                    <a:lnTo>
                      <a:pt x="136" y="0"/>
                    </a:lnTo>
                    <a:close/>
                  </a:path>
                </a:pathLst>
              </a:custGeom>
              <a:solidFill>
                <a:srgbClr val="838C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2" name="Freeform 1665">
                <a:extLst>
                  <a:ext uri="{FF2B5EF4-FFF2-40B4-BE49-F238E27FC236}">
                    <a16:creationId xmlns:a16="http://schemas.microsoft.com/office/drawing/2014/main" id="{CADFF07A-9DB5-9147-94A7-CE19F5C5BD9E}"/>
                  </a:ext>
                </a:extLst>
              </p:cNvPr>
              <p:cNvSpPr/>
              <p:nvPr/>
            </p:nvSpPr>
            <p:spPr bwMode="auto">
              <a:xfrm>
                <a:off x="11107738" y="757238"/>
                <a:ext cx="215900" cy="6350"/>
              </a:xfrm>
              <a:custGeom>
                <a:avLst/>
                <a:gdLst>
                  <a:gd name="T0" fmla="*/ 136 w 136"/>
                  <a:gd name="T1" fmla="*/ 0 h 4"/>
                  <a:gd name="T2" fmla="*/ 136 w 136"/>
                  <a:gd name="T3" fmla="*/ 0 h 4"/>
                  <a:gd name="T4" fmla="*/ 0 w 136"/>
                  <a:gd name="T5" fmla="*/ 0 h 4"/>
                  <a:gd name="T6" fmla="*/ 0 w 136"/>
                  <a:gd name="T7" fmla="*/ 4 h 4"/>
                  <a:gd name="T8" fmla="*/ 136 w 136"/>
                  <a:gd name="T9" fmla="*/ 4 h 4"/>
                  <a:gd name="T10" fmla="*/ 136 w 136"/>
                  <a:gd name="T11" fmla="*/ 0 h 4"/>
                </a:gdLst>
                <a:ahLst/>
                <a:cxnLst>
                  <a:cxn ang="0">
                    <a:pos x="T0" y="T1"/>
                  </a:cxn>
                  <a:cxn ang="0">
                    <a:pos x="T2" y="T3"/>
                  </a:cxn>
                  <a:cxn ang="0">
                    <a:pos x="T4" y="T5"/>
                  </a:cxn>
                  <a:cxn ang="0">
                    <a:pos x="T6" y="T7"/>
                  </a:cxn>
                  <a:cxn ang="0">
                    <a:pos x="T8" y="T9"/>
                  </a:cxn>
                  <a:cxn ang="0">
                    <a:pos x="T10" y="T11"/>
                  </a:cxn>
                </a:cxnLst>
                <a:rect l="0" t="0" r="r" b="b"/>
                <a:pathLst>
                  <a:path w="136" h="4">
                    <a:moveTo>
                      <a:pt x="136" y="0"/>
                    </a:moveTo>
                    <a:lnTo>
                      <a:pt x="136" y="0"/>
                    </a:lnTo>
                    <a:lnTo>
                      <a:pt x="0" y="0"/>
                    </a:lnTo>
                    <a:lnTo>
                      <a:pt x="0" y="4"/>
                    </a:lnTo>
                    <a:lnTo>
                      <a:pt x="136" y="4"/>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3" name="Freeform 1666">
                <a:extLst>
                  <a:ext uri="{FF2B5EF4-FFF2-40B4-BE49-F238E27FC236}">
                    <a16:creationId xmlns:a16="http://schemas.microsoft.com/office/drawing/2014/main" id="{F65AA719-CA97-C946-8454-FA65DC6775CC}"/>
                  </a:ext>
                </a:extLst>
              </p:cNvPr>
              <p:cNvSpPr/>
              <p:nvPr/>
            </p:nvSpPr>
            <p:spPr bwMode="auto">
              <a:xfrm>
                <a:off x="11350626" y="1243013"/>
                <a:ext cx="80963" cy="80963"/>
              </a:xfrm>
              <a:custGeom>
                <a:avLst/>
                <a:gdLst>
                  <a:gd name="T0" fmla="*/ 0 w 51"/>
                  <a:gd name="T1" fmla="*/ 51 h 51"/>
                  <a:gd name="T2" fmla="*/ 51 w 51"/>
                  <a:gd name="T3" fmla="*/ 0 h 51"/>
                  <a:gd name="T4" fmla="*/ 0 w 51"/>
                  <a:gd name="T5" fmla="*/ 0 h 51"/>
                  <a:gd name="T6" fmla="*/ 0 w 51"/>
                  <a:gd name="T7" fmla="*/ 51 h 51"/>
                </a:gdLst>
                <a:ahLst/>
                <a:cxnLst>
                  <a:cxn ang="0">
                    <a:pos x="T0" y="T1"/>
                  </a:cxn>
                  <a:cxn ang="0">
                    <a:pos x="T2" y="T3"/>
                  </a:cxn>
                  <a:cxn ang="0">
                    <a:pos x="T4" y="T5"/>
                  </a:cxn>
                  <a:cxn ang="0">
                    <a:pos x="T6" y="T7"/>
                  </a:cxn>
                </a:cxnLst>
                <a:rect l="0" t="0" r="r" b="b"/>
                <a:pathLst>
                  <a:path w="51" h="51">
                    <a:moveTo>
                      <a:pt x="0" y="51"/>
                    </a:moveTo>
                    <a:lnTo>
                      <a:pt x="51" y="0"/>
                    </a:lnTo>
                    <a:lnTo>
                      <a:pt x="0" y="0"/>
                    </a:lnTo>
                    <a:lnTo>
                      <a:pt x="0" y="51"/>
                    </a:lnTo>
                    <a:close/>
                  </a:path>
                </a:pathLst>
              </a:custGeom>
              <a:solidFill>
                <a:srgbClr val="D3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4" name="Freeform 1667">
                <a:extLst>
                  <a:ext uri="{FF2B5EF4-FFF2-40B4-BE49-F238E27FC236}">
                    <a16:creationId xmlns:a16="http://schemas.microsoft.com/office/drawing/2014/main" id="{AF80FCC9-9B8B-1947-AE08-84E2231CFD37}"/>
                  </a:ext>
                </a:extLst>
              </p:cNvPr>
              <p:cNvSpPr>
                <a:spLocks noEditPoints="1"/>
              </p:cNvSpPr>
              <p:nvPr/>
            </p:nvSpPr>
            <p:spPr bwMode="auto">
              <a:xfrm>
                <a:off x="11153776" y="1116013"/>
                <a:ext cx="46038" cy="46038"/>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8 h 54"/>
                  <a:gd name="T12" fmla="*/ 8 w 54"/>
                  <a:gd name="T13" fmla="*/ 27 h 54"/>
                  <a:gd name="T14" fmla="*/ 27 w 54"/>
                  <a:gd name="T15" fmla="*/ 46 h 54"/>
                  <a:gd name="T16" fmla="*/ 46 w 54"/>
                  <a:gd name="T17" fmla="*/ 27 h 54"/>
                  <a:gd name="T18" fmla="*/ 27 w 54"/>
                  <a:gd name="T19"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8"/>
                    </a:moveTo>
                    <a:cubicBezTo>
                      <a:pt x="17" y="8"/>
                      <a:pt x="8" y="17"/>
                      <a:pt x="8" y="27"/>
                    </a:cubicBezTo>
                    <a:cubicBezTo>
                      <a:pt x="8" y="38"/>
                      <a:pt x="17" y="46"/>
                      <a:pt x="27" y="46"/>
                    </a:cubicBezTo>
                    <a:cubicBezTo>
                      <a:pt x="38" y="46"/>
                      <a:pt x="46" y="38"/>
                      <a:pt x="46" y="27"/>
                    </a:cubicBezTo>
                    <a:cubicBezTo>
                      <a:pt x="46" y="17"/>
                      <a:pt x="38" y="8"/>
                      <a:pt x="27" y="8"/>
                    </a:cubicBez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5" name="Freeform 1668">
                <a:extLst>
                  <a:ext uri="{FF2B5EF4-FFF2-40B4-BE49-F238E27FC236}">
                    <a16:creationId xmlns:a16="http://schemas.microsoft.com/office/drawing/2014/main" id="{CA9126E3-2CCC-F34F-9F81-AB13C6B7E6C4}"/>
                  </a:ext>
                </a:extLst>
              </p:cNvPr>
              <p:cNvSpPr>
                <a:spLocks noEditPoints="1"/>
              </p:cNvSpPr>
              <p:nvPr/>
            </p:nvSpPr>
            <p:spPr bwMode="auto">
              <a:xfrm>
                <a:off x="11307763" y="1039813"/>
                <a:ext cx="46038" cy="46038"/>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8 h 54"/>
                  <a:gd name="T12" fmla="*/ 8 w 54"/>
                  <a:gd name="T13" fmla="*/ 27 h 54"/>
                  <a:gd name="T14" fmla="*/ 27 w 54"/>
                  <a:gd name="T15" fmla="*/ 46 h 54"/>
                  <a:gd name="T16" fmla="*/ 46 w 54"/>
                  <a:gd name="T17" fmla="*/ 27 h 54"/>
                  <a:gd name="T18" fmla="*/ 27 w 54"/>
                  <a:gd name="T19"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8"/>
                    </a:moveTo>
                    <a:cubicBezTo>
                      <a:pt x="17" y="8"/>
                      <a:pt x="8" y="16"/>
                      <a:pt x="8" y="27"/>
                    </a:cubicBezTo>
                    <a:cubicBezTo>
                      <a:pt x="8" y="37"/>
                      <a:pt x="17" y="46"/>
                      <a:pt x="27" y="46"/>
                    </a:cubicBezTo>
                    <a:cubicBezTo>
                      <a:pt x="37" y="46"/>
                      <a:pt x="46" y="37"/>
                      <a:pt x="46" y="27"/>
                    </a:cubicBezTo>
                    <a:cubicBezTo>
                      <a:pt x="46" y="16"/>
                      <a:pt x="37" y="8"/>
                      <a:pt x="27" y="8"/>
                    </a:cubicBez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6" name="Freeform 1669">
                <a:extLst>
                  <a:ext uri="{FF2B5EF4-FFF2-40B4-BE49-F238E27FC236}">
                    <a16:creationId xmlns:a16="http://schemas.microsoft.com/office/drawing/2014/main" id="{636DB0AE-DE24-794B-88D1-E54EB102F509}"/>
                  </a:ext>
                </a:extLst>
              </p:cNvPr>
              <p:cNvSpPr>
                <a:spLocks noEditPoints="1"/>
              </p:cNvSpPr>
              <p:nvPr/>
            </p:nvSpPr>
            <p:spPr bwMode="auto">
              <a:xfrm>
                <a:off x="11231563" y="885826"/>
                <a:ext cx="44450" cy="44450"/>
              </a:xfrm>
              <a:custGeom>
                <a:avLst/>
                <a:gdLst>
                  <a:gd name="T0" fmla="*/ 27 w 53"/>
                  <a:gd name="T1" fmla="*/ 54 h 54"/>
                  <a:gd name="T2" fmla="*/ 0 w 53"/>
                  <a:gd name="T3" fmla="*/ 27 h 54"/>
                  <a:gd name="T4" fmla="*/ 27 w 53"/>
                  <a:gd name="T5" fmla="*/ 0 h 54"/>
                  <a:gd name="T6" fmla="*/ 53 w 53"/>
                  <a:gd name="T7" fmla="*/ 27 h 54"/>
                  <a:gd name="T8" fmla="*/ 27 w 53"/>
                  <a:gd name="T9" fmla="*/ 54 h 54"/>
                  <a:gd name="T10" fmla="*/ 27 w 53"/>
                  <a:gd name="T11" fmla="*/ 8 h 54"/>
                  <a:gd name="T12" fmla="*/ 8 w 53"/>
                  <a:gd name="T13" fmla="*/ 27 h 54"/>
                  <a:gd name="T14" fmla="*/ 27 w 53"/>
                  <a:gd name="T15" fmla="*/ 46 h 54"/>
                  <a:gd name="T16" fmla="*/ 45 w 53"/>
                  <a:gd name="T17" fmla="*/ 27 h 54"/>
                  <a:gd name="T18" fmla="*/ 27 w 53"/>
                  <a:gd name="T19"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4">
                    <a:moveTo>
                      <a:pt x="27" y="54"/>
                    </a:moveTo>
                    <a:cubicBezTo>
                      <a:pt x="12" y="54"/>
                      <a:pt x="0" y="42"/>
                      <a:pt x="0" y="27"/>
                    </a:cubicBezTo>
                    <a:cubicBezTo>
                      <a:pt x="0" y="12"/>
                      <a:pt x="12" y="0"/>
                      <a:pt x="27" y="0"/>
                    </a:cubicBezTo>
                    <a:cubicBezTo>
                      <a:pt x="41" y="0"/>
                      <a:pt x="53" y="12"/>
                      <a:pt x="53" y="27"/>
                    </a:cubicBezTo>
                    <a:cubicBezTo>
                      <a:pt x="53" y="42"/>
                      <a:pt x="41" y="54"/>
                      <a:pt x="27" y="54"/>
                    </a:cubicBezTo>
                    <a:close/>
                    <a:moveTo>
                      <a:pt x="27" y="8"/>
                    </a:moveTo>
                    <a:cubicBezTo>
                      <a:pt x="16" y="8"/>
                      <a:pt x="8" y="16"/>
                      <a:pt x="8" y="27"/>
                    </a:cubicBezTo>
                    <a:cubicBezTo>
                      <a:pt x="8" y="37"/>
                      <a:pt x="16" y="46"/>
                      <a:pt x="27" y="46"/>
                    </a:cubicBezTo>
                    <a:cubicBezTo>
                      <a:pt x="37" y="46"/>
                      <a:pt x="45" y="37"/>
                      <a:pt x="45" y="27"/>
                    </a:cubicBezTo>
                    <a:cubicBezTo>
                      <a:pt x="45" y="16"/>
                      <a:pt x="37" y="8"/>
                      <a:pt x="27" y="8"/>
                    </a:cubicBez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7" name="Freeform 1670">
                <a:extLst>
                  <a:ext uri="{FF2B5EF4-FFF2-40B4-BE49-F238E27FC236}">
                    <a16:creationId xmlns:a16="http://schemas.microsoft.com/office/drawing/2014/main" id="{7E2151A6-ACED-E04A-A38B-B354D3C8664D}"/>
                  </a:ext>
                </a:extLst>
              </p:cNvPr>
              <p:cNvSpPr/>
              <p:nvPr/>
            </p:nvSpPr>
            <p:spPr bwMode="auto">
              <a:xfrm>
                <a:off x="11153776" y="963613"/>
                <a:ext cx="44450" cy="42863"/>
              </a:xfrm>
              <a:custGeom>
                <a:avLst/>
                <a:gdLst>
                  <a:gd name="T0" fmla="*/ 4 w 28"/>
                  <a:gd name="T1" fmla="*/ 27 h 27"/>
                  <a:gd name="T2" fmla="*/ 0 w 28"/>
                  <a:gd name="T3" fmla="*/ 24 h 27"/>
                  <a:gd name="T4" fmla="*/ 25 w 28"/>
                  <a:gd name="T5" fmla="*/ 0 h 27"/>
                  <a:gd name="T6" fmla="*/ 28 w 28"/>
                  <a:gd name="T7" fmla="*/ 3 h 27"/>
                  <a:gd name="T8" fmla="*/ 4 w 28"/>
                  <a:gd name="T9" fmla="*/ 27 h 27"/>
                </a:gdLst>
                <a:ahLst/>
                <a:cxnLst>
                  <a:cxn ang="0">
                    <a:pos x="T0" y="T1"/>
                  </a:cxn>
                  <a:cxn ang="0">
                    <a:pos x="T2" y="T3"/>
                  </a:cxn>
                  <a:cxn ang="0">
                    <a:pos x="T4" y="T5"/>
                  </a:cxn>
                  <a:cxn ang="0">
                    <a:pos x="T6" y="T7"/>
                  </a:cxn>
                  <a:cxn ang="0">
                    <a:pos x="T8" y="T9"/>
                  </a:cxn>
                </a:cxnLst>
                <a:rect l="0" t="0" r="r" b="b"/>
                <a:pathLst>
                  <a:path w="28" h="27">
                    <a:moveTo>
                      <a:pt x="4" y="27"/>
                    </a:moveTo>
                    <a:lnTo>
                      <a:pt x="0" y="24"/>
                    </a:lnTo>
                    <a:lnTo>
                      <a:pt x="25" y="0"/>
                    </a:lnTo>
                    <a:lnTo>
                      <a:pt x="28" y="3"/>
                    </a:lnTo>
                    <a:lnTo>
                      <a:pt x="4" y="27"/>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8" name="Freeform 1671">
                <a:extLst>
                  <a:ext uri="{FF2B5EF4-FFF2-40B4-BE49-F238E27FC236}">
                    <a16:creationId xmlns:a16="http://schemas.microsoft.com/office/drawing/2014/main" id="{0BBCC4AE-9A64-BB49-AEEA-638ED037CF7E}"/>
                  </a:ext>
                </a:extLst>
              </p:cNvPr>
              <p:cNvSpPr/>
              <p:nvPr/>
            </p:nvSpPr>
            <p:spPr bwMode="auto">
              <a:xfrm>
                <a:off x="11153776" y="963613"/>
                <a:ext cx="44450" cy="42863"/>
              </a:xfrm>
              <a:custGeom>
                <a:avLst/>
                <a:gdLst>
                  <a:gd name="T0" fmla="*/ 25 w 28"/>
                  <a:gd name="T1" fmla="*/ 27 h 27"/>
                  <a:gd name="T2" fmla="*/ 0 w 28"/>
                  <a:gd name="T3" fmla="*/ 3 h 27"/>
                  <a:gd name="T4" fmla="*/ 4 w 28"/>
                  <a:gd name="T5" fmla="*/ 0 h 27"/>
                  <a:gd name="T6" fmla="*/ 28 w 28"/>
                  <a:gd name="T7" fmla="*/ 24 h 27"/>
                  <a:gd name="T8" fmla="*/ 25 w 28"/>
                  <a:gd name="T9" fmla="*/ 27 h 27"/>
                </a:gdLst>
                <a:ahLst/>
                <a:cxnLst>
                  <a:cxn ang="0">
                    <a:pos x="T0" y="T1"/>
                  </a:cxn>
                  <a:cxn ang="0">
                    <a:pos x="T2" y="T3"/>
                  </a:cxn>
                  <a:cxn ang="0">
                    <a:pos x="T4" y="T5"/>
                  </a:cxn>
                  <a:cxn ang="0">
                    <a:pos x="T6" y="T7"/>
                  </a:cxn>
                  <a:cxn ang="0">
                    <a:pos x="T8" y="T9"/>
                  </a:cxn>
                </a:cxnLst>
                <a:rect l="0" t="0" r="r" b="b"/>
                <a:pathLst>
                  <a:path w="28" h="27">
                    <a:moveTo>
                      <a:pt x="25" y="27"/>
                    </a:moveTo>
                    <a:lnTo>
                      <a:pt x="0" y="3"/>
                    </a:lnTo>
                    <a:lnTo>
                      <a:pt x="4" y="0"/>
                    </a:lnTo>
                    <a:lnTo>
                      <a:pt x="28" y="24"/>
                    </a:lnTo>
                    <a:lnTo>
                      <a:pt x="25" y="27"/>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39" name="Freeform 1672">
                <a:extLst>
                  <a:ext uri="{FF2B5EF4-FFF2-40B4-BE49-F238E27FC236}">
                    <a16:creationId xmlns:a16="http://schemas.microsoft.com/office/drawing/2014/main" id="{834743FB-BC00-D24E-A983-8D43412F2418}"/>
                  </a:ext>
                </a:extLst>
              </p:cNvPr>
              <p:cNvSpPr/>
              <p:nvPr/>
            </p:nvSpPr>
            <p:spPr bwMode="auto">
              <a:xfrm>
                <a:off x="11309351" y="963613"/>
                <a:ext cx="42863" cy="42863"/>
              </a:xfrm>
              <a:custGeom>
                <a:avLst/>
                <a:gdLst>
                  <a:gd name="T0" fmla="*/ 3 w 27"/>
                  <a:gd name="T1" fmla="*/ 27 h 27"/>
                  <a:gd name="T2" fmla="*/ 0 w 27"/>
                  <a:gd name="T3" fmla="*/ 24 h 27"/>
                  <a:gd name="T4" fmla="*/ 24 w 27"/>
                  <a:gd name="T5" fmla="*/ 0 h 27"/>
                  <a:gd name="T6" fmla="*/ 27 w 27"/>
                  <a:gd name="T7" fmla="*/ 3 h 27"/>
                  <a:gd name="T8" fmla="*/ 3 w 27"/>
                  <a:gd name="T9" fmla="*/ 27 h 27"/>
                </a:gdLst>
                <a:ahLst/>
                <a:cxnLst>
                  <a:cxn ang="0">
                    <a:pos x="T0" y="T1"/>
                  </a:cxn>
                  <a:cxn ang="0">
                    <a:pos x="T2" y="T3"/>
                  </a:cxn>
                  <a:cxn ang="0">
                    <a:pos x="T4" y="T5"/>
                  </a:cxn>
                  <a:cxn ang="0">
                    <a:pos x="T6" y="T7"/>
                  </a:cxn>
                  <a:cxn ang="0">
                    <a:pos x="T8" y="T9"/>
                  </a:cxn>
                </a:cxnLst>
                <a:rect l="0" t="0" r="r" b="b"/>
                <a:pathLst>
                  <a:path w="27" h="27">
                    <a:moveTo>
                      <a:pt x="3" y="27"/>
                    </a:moveTo>
                    <a:lnTo>
                      <a:pt x="0" y="24"/>
                    </a:lnTo>
                    <a:lnTo>
                      <a:pt x="24" y="0"/>
                    </a:lnTo>
                    <a:lnTo>
                      <a:pt x="27" y="3"/>
                    </a:lnTo>
                    <a:lnTo>
                      <a:pt x="3" y="27"/>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0" name="Freeform 1673">
                <a:extLst>
                  <a:ext uri="{FF2B5EF4-FFF2-40B4-BE49-F238E27FC236}">
                    <a16:creationId xmlns:a16="http://schemas.microsoft.com/office/drawing/2014/main" id="{7F6DCDDF-53C6-7540-8B1F-182244F8DC01}"/>
                  </a:ext>
                </a:extLst>
              </p:cNvPr>
              <p:cNvSpPr/>
              <p:nvPr/>
            </p:nvSpPr>
            <p:spPr bwMode="auto">
              <a:xfrm>
                <a:off x="11309351" y="963613"/>
                <a:ext cx="42863" cy="42863"/>
              </a:xfrm>
              <a:custGeom>
                <a:avLst/>
                <a:gdLst>
                  <a:gd name="T0" fmla="*/ 24 w 27"/>
                  <a:gd name="T1" fmla="*/ 27 h 27"/>
                  <a:gd name="T2" fmla="*/ 0 w 27"/>
                  <a:gd name="T3" fmla="*/ 3 h 27"/>
                  <a:gd name="T4" fmla="*/ 3 w 27"/>
                  <a:gd name="T5" fmla="*/ 0 h 27"/>
                  <a:gd name="T6" fmla="*/ 27 w 27"/>
                  <a:gd name="T7" fmla="*/ 24 h 27"/>
                  <a:gd name="T8" fmla="*/ 24 w 27"/>
                  <a:gd name="T9" fmla="*/ 27 h 27"/>
                </a:gdLst>
                <a:ahLst/>
                <a:cxnLst>
                  <a:cxn ang="0">
                    <a:pos x="T0" y="T1"/>
                  </a:cxn>
                  <a:cxn ang="0">
                    <a:pos x="T2" y="T3"/>
                  </a:cxn>
                  <a:cxn ang="0">
                    <a:pos x="T4" y="T5"/>
                  </a:cxn>
                  <a:cxn ang="0">
                    <a:pos x="T6" y="T7"/>
                  </a:cxn>
                  <a:cxn ang="0">
                    <a:pos x="T8" y="T9"/>
                  </a:cxn>
                </a:cxnLst>
                <a:rect l="0" t="0" r="r" b="b"/>
                <a:pathLst>
                  <a:path w="27" h="27">
                    <a:moveTo>
                      <a:pt x="24" y="27"/>
                    </a:moveTo>
                    <a:lnTo>
                      <a:pt x="0" y="3"/>
                    </a:lnTo>
                    <a:lnTo>
                      <a:pt x="3" y="0"/>
                    </a:lnTo>
                    <a:lnTo>
                      <a:pt x="27" y="24"/>
                    </a:lnTo>
                    <a:lnTo>
                      <a:pt x="24" y="27"/>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1" name="Freeform 1674">
                <a:extLst>
                  <a:ext uri="{FF2B5EF4-FFF2-40B4-BE49-F238E27FC236}">
                    <a16:creationId xmlns:a16="http://schemas.microsoft.com/office/drawing/2014/main" id="{78B6C8CC-D436-9F40-B0AA-D14AC169E995}"/>
                  </a:ext>
                </a:extLst>
              </p:cNvPr>
              <p:cNvSpPr>
                <a:spLocks noEditPoints="1"/>
              </p:cNvSpPr>
              <p:nvPr/>
            </p:nvSpPr>
            <p:spPr bwMode="auto">
              <a:xfrm>
                <a:off x="11075988" y="1039813"/>
                <a:ext cx="46038" cy="46038"/>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8 h 54"/>
                  <a:gd name="T12" fmla="*/ 8 w 54"/>
                  <a:gd name="T13" fmla="*/ 27 h 54"/>
                  <a:gd name="T14" fmla="*/ 27 w 54"/>
                  <a:gd name="T15" fmla="*/ 46 h 54"/>
                  <a:gd name="T16" fmla="*/ 46 w 54"/>
                  <a:gd name="T17" fmla="*/ 27 h 54"/>
                  <a:gd name="T18" fmla="*/ 27 w 54"/>
                  <a:gd name="T19"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8"/>
                    </a:moveTo>
                    <a:cubicBezTo>
                      <a:pt x="16" y="8"/>
                      <a:pt x="8" y="16"/>
                      <a:pt x="8" y="27"/>
                    </a:cubicBezTo>
                    <a:cubicBezTo>
                      <a:pt x="8" y="37"/>
                      <a:pt x="16" y="46"/>
                      <a:pt x="27" y="46"/>
                    </a:cubicBezTo>
                    <a:cubicBezTo>
                      <a:pt x="37" y="46"/>
                      <a:pt x="46" y="37"/>
                      <a:pt x="46" y="27"/>
                    </a:cubicBezTo>
                    <a:cubicBezTo>
                      <a:pt x="46" y="16"/>
                      <a:pt x="37" y="8"/>
                      <a:pt x="27" y="8"/>
                    </a:cubicBez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2" name="Freeform 1675">
                <a:extLst>
                  <a:ext uri="{FF2B5EF4-FFF2-40B4-BE49-F238E27FC236}">
                    <a16:creationId xmlns:a16="http://schemas.microsoft.com/office/drawing/2014/main" id="{F2BDD8CB-F516-5D44-914F-2755B4C48A07}"/>
                  </a:ext>
                </a:extLst>
              </p:cNvPr>
              <p:cNvSpPr/>
              <p:nvPr/>
            </p:nvSpPr>
            <p:spPr bwMode="auto">
              <a:xfrm>
                <a:off x="11077576" y="963613"/>
                <a:ext cx="42863" cy="42863"/>
              </a:xfrm>
              <a:custGeom>
                <a:avLst/>
                <a:gdLst>
                  <a:gd name="T0" fmla="*/ 3 w 27"/>
                  <a:gd name="T1" fmla="*/ 27 h 27"/>
                  <a:gd name="T2" fmla="*/ 0 w 27"/>
                  <a:gd name="T3" fmla="*/ 24 h 27"/>
                  <a:gd name="T4" fmla="*/ 24 w 27"/>
                  <a:gd name="T5" fmla="*/ 0 h 27"/>
                  <a:gd name="T6" fmla="*/ 27 w 27"/>
                  <a:gd name="T7" fmla="*/ 3 h 27"/>
                  <a:gd name="T8" fmla="*/ 3 w 27"/>
                  <a:gd name="T9" fmla="*/ 27 h 27"/>
                </a:gdLst>
                <a:ahLst/>
                <a:cxnLst>
                  <a:cxn ang="0">
                    <a:pos x="T0" y="T1"/>
                  </a:cxn>
                  <a:cxn ang="0">
                    <a:pos x="T2" y="T3"/>
                  </a:cxn>
                  <a:cxn ang="0">
                    <a:pos x="T4" y="T5"/>
                  </a:cxn>
                  <a:cxn ang="0">
                    <a:pos x="T6" y="T7"/>
                  </a:cxn>
                  <a:cxn ang="0">
                    <a:pos x="T8" y="T9"/>
                  </a:cxn>
                </a:cxnLst>
                <a:rect l="0" t="0" r="r" b="b"/>
                <a:pathLst>
                  <a:path w="27" h="27">
                    <a:moveTo>
                      <a:pt x="3" y="27"/>
                    </a:moveTo>
                    <a:lnTo>
                      <a:pt x="0" y="24"/>
                    </a:lnTo>
                    <a:lnTo>
                      <a:pt x="24" y="0"/>
                    </a:lnTo>
                    <a:lnTo>
                      <a:pt x="27" y="3"/>
                    </a:lnTo>
                    <a:lnTo>
                      <a:pt x="3" y="27"/>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3" name="Freeform 1676">
                <a:extLst>
                  <a:ext uri="{FF2B5EF4-FFF2-40B4-BE49-F238E27FC236}">
                    <a16:creationId xmlns:a16="http://schemas.microsoft.com/office/drawing/2014/main" id="{487856DF-9025-1649-ACB2-1BBB4EA28E72}"/>
                  </a:ext>
                </a:extLst>
              </p:cNvPr>
              <p:cNvSpPr/>
              <p:nvPr/>
            </p:nvSpPr>
            <p:spPr bwMode="auto">
              <a:xfrm>
                <a:off x="11077576" y="963613"/>
                <a:ext cx="42863" cy="42863"/>
              </a:xfrm>
              <a:custGeom>
                <a:avLst/>
                <a:gdLst>
                  <a:gd name="T0" fmla="*/ 24 w 27"/>
                  <a:gd name="T1" fmla="*/ 27 h 27"/>
                  <a:gd name="T2" fmla="*/ 0 w 27"/>
                  <a:gd name="T3" fmla="*/ 3 h 27"/>
                  <a:gd name="T4" fmla="*/ 3 w 27"/>
                  <a:gd name="T5" fmla="*/ 0 h 27"/>
                  <a:gd name="T6" fmla="*/ 27 w 27"/>
                  <a:gd name="T7" fmla="*/ 24 h 27"/>
                  <a:gd name="T8" fmla="*/ 24 w 27"/>
                  <a:gd name="T9" fmla="*/ 27 h 27"/>
                </a:gdLst>
                <a:ahLst/>
                <a:cxnLst>
                  <a:cxn ang="0">
                    <a:pos x="T0" y="T1"/>
                  </a:cxn>
                  <a:cxn ang="0">
                    <a:pos x="T2" y="T3"/>
                  </a:cxn>
                  <a:cxn ang="0">
                    <a:pos x="T4" y="T5"/>
                  </a:cxn>
                  <a:cxn ang="0">
                    <a:pos x="T6" y="T7"/>
                  </a:cxn>
                  <a:cxn ang="0">
                    <a:pos x="T8" y="T9"/>
                  </a:cxn>
                </a:cxnLst>
                <a:rect l="0" t="0" r="r" b="b"/>
                <a:pathLst>
                  <a:path w="27" h="27">
                    <a:moveTo>
                      <a:pt x="24" y="27"/>
                    </a:moveTo>
                    <a:lnTo>
                      <a:pt x="0" y="3"/>
                    </a:lnTo>
                    <a:lnTo>
                      <a:pt x="3" y="0"/>
                    </a:lnTo>
                    <a:lnTo>
                      <a:pt x="27" y="24"/>
                    </a:lnTo>
                    <a:lnTo>
                      <a:pt x="24" y="27"/>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4" name="Freeform 1677">
                <a:extLst>
                  <a:ext uri="{FF2B5EF4-FFF2-40B4-BE49-F238E27FC236}">
                    <a16:creationId xmlns:a16="http://schemas.microsoft.com/office/drawing/2014/main" id="{B345844D-FC44-8649-9803-E70DA60327CC}"/>
                  </a:ext>
                </a:extLst>
              </p:cNvPr>
              <p:cNvSpPr/>
              <p:nvPr/>
            </p:nvSpPr>
            <p:spPr bwMode="auto">
              <a:xfrm>
                <a:off x="11153776" y="885826"/>
                <a:ext cx="44450" cy="44450"/>
              </a:xfrm>
              <a:custGeom>
                <a:avLst/>
                <a:gdLst>
                  <a:gd name="T0" fmla="*/ 4 w 28"/>
                  <a:gd name="T1" fmla="*/ 28 h 28"/>
                  <a:gd name="T2" fmla="*/ 0 w 28"/>
                  <a:gd name="T3" fmla="*/ 25 h 28"/>
                  <a:gd name="T4" fmla="*/ 25 w 28"/>
                  <a:gd name="T5" fmla="*/ 0 h 28"/>
                  <a:gd name="T6" fmla="*/ 28 w 28"/>
                  <a:gd name="T7" fmla="*/ 3 h 28"/>
                  <a:gd name="T8" fmla="*/ 4 w 28"/>
                  <a:gd name="T9" fmla="*/ 28 h 28"/>
                </a:gdLst>
                <a:ahLst/>
                <a:cxnLst>
                  <a:cxn ang="0">
                    <a:pos x="T0" y="T1"/>
                  </a:cxn>
                  <a:cxn ang="0">
                    <a:pos x="T2" y="T3"/>
                  </a:cxn>
                  <a:cxn ang="0">
                    <a:pos x="T4" y="T5"/>
                  </a:cxn>
                  <a:cxn ang="0">
                    <a:pos x="T6" y="T7"/>
                  </a:cxn>
                  <a:cxn ang="0">
                    <a:pos x="T8" y="T9"/>
                  </a:cxn>
                </a:cxnLst>
                <a:rect l="0" t="0" r="r" b="b"/>
                <a:pathLst>
                  <a:path w="28" h="28">
                    <a:moveTo>
                      <a:pt x="4" y="28"/>
                    </a:moveTo>
                    <a:lnTo>
                      <a:pt x="0" y="25"/>
                    </a:lnTo>
                    <a:lnTo>
                      <a:pt x="25" y="0"/>
                    </a:lnTo>
                    <a:lnTo>
                      <a:pt x="28" y="3"/>
                    </a:lnTo>
                    <a:lnTo>
                      <a:pt x="4" y="28"/>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5" name="Freeform 1678">
                <a:extLst>
                  <a:ext uri="{FF2B5EF4-FFF2-40B4-BE49-F238E27FC236}">
                    <a16:creationId xmlns:a16="http://schemas.microsoft.com/office/drawing/2014/main" id="{4033308F-B759-5A40-9054-A00A97E2F66D}"/>
                  </a:ext>
                </a:extLst>
              </p:cNvPr>
              <p:cNvSpPr/>
              <p:nvPr/>
            </p:nvSpPr>
            <p:spPr bwMode="auto">
              <a:xfrm>
                <a:off x="11153776" y="885826"/>
                <a:ext cx="44450" cy="44450"/>
              </a:xfrm>
              <a:custGeom>
                <a:avLst/>
                <a:gdLst>
                  <a:gd name="T0" fmla="*/ 25 w 28"/>
                  <a:gd name="T1" fmla="*/ 28 h 28"/>
                  <a:gd name="T2" fmla="*/ 0 w 28"/>
                  <a:gd name="T3" fmla="*/ 3 h 28"/>
                  <a:gd name="T4" fmla="*/ 4 w 28"/>
                  <a:gd name="T5" fmla="*/ 0 h 28"/>
                  <a:gd name="T6" fmla="*/ 28 w 28"/>
                  <a:gd name="T7" fmla="*/ 25 h 28"/>
                  <a:gd name="T8" fmla="*/ 25 w 28"/>
                  <a:gd name="T9" fmla="*/ 28 h 28"/>
                </a:gdLst>
                <a:ahLst/>
                <a:cxnLst>
                  <a:cxn ang="0">
                    <a:pos x="T0" y="T1"/>
                  </a:cxn>
                  <a:cxn ang="0">
                    <a:pos x="T2" y="T3"/>
                  </a:cxn>
                  <a:cxn ang="0">
                    <a:pos x="T4" y="T5"/>
                  </a:cxn>
                  <a:cxn ang="0">
                    <a:pos x="T6" y="T7"/>
                  </a:cxn>
                  <a:cxn ang="0">
                    <a:pos x="T8" y="T9"/>
                  </a:cxn>
                </a:cxnLst>
                <a:rect l="0" t="0" r="r" b="b"/>
                <a:pathLst>
                  <a:path w="28" h="28">
                    <a:moveTo>
                      <a:pt x="25" y="28"/>
                    </a:moveTo>
                    <a:lnTo>
                      <a:pt x="0" y="3"/>
                    </a:lnTo>
                    <a:lnTo>
                      <a:pt x="4" y="0"/>
                    </a:lnTo>
                    <a:lnTo>
                      <a:pt x="28" y="25"/>
                    </a:lnTo>
                    <a:lnTo>
                      <a:pt x="25" y="28"/>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6" name="Freeform 1679">
                <a:extLst>
                  <a:ext uri="{FF2B5EF4-FFF2-40B4-BE49-F238E27FC236}">
                    <a16:creationId xmlns:a16="http://schemas.microsoft.com/office/drawing/2014/main" id="{FC240D9A-2BA0-A943-86BE-44853DD26713}"/>
                  </a:ext>
                </a:extLst>
              </p:cNvPr>
              <p:cNvSpPr/>
              <p:nvPr/>
            </p:nvSpPr>
            <p:spPr bwMode="auto">
              <a:xfrm>
                <a:off x="11231563" y="1117601"/>
                <a:ext cx="42863" cy="44450"/>
              </a:xfrm>
              <a:custGeom>
                <a:avLst/>
                <a:gdLst>
                  <a:gd name="T0" fmla="*/ 3 w 27"/>
                  <a:gd name="T1" fmla="*/ 28 h 28"/>
                  <a:gd name="T2" fmla="*/ 0 w 27"/>
                  <a:gd name="T3" fmla="*/ 24 h 28"/>
                  <a:gd name="T4" fmla="*/ 25 w 27"/>
                  <a:gd name="T5" fmla="*/ 0 h 28"/>
                  <a:gd name="T6" fmla="*/ 27 w 27"/>
                  <a:gd name="T7" fmla="*/ 3 h 28"/>
                  <a:gd name="T8" fmla="*/ 3 w 27"/>
                  <a:gd name="T9" fmla="*/ 28 h 28"/>
                </a:gdLst>
                <a:ahLst/>
                <a:cxnLst>
                  <a:cxn ang="0">
                    <a:pos x="T0" y="T1"/>
                  </a:cxn>
                  <a:cxn ang="0">
                    <a:pos x="T2" y="T3"/>
                  </a:cxn>
                  <a:cxn ang="0">
                    <a:pos x="T4" y="T5"/>
                  </a:cxn>
                  <a:cxn ang="0">
                    <a:pos x="T6" y="T7"/>
                  </a:cxn>
                  <a:cxn ang="0">
                    <a:pos x="T8" y="T9"/>
                  </a:cxn>
                </a:cxnLst>
                <a:rect l="0" t="0" r="r" b="b"/>
                <a:pathLst>
                  <a:path w="27" h="28">
                    <a:moveTo>
                      <a:pt x="3" y="28"/>
                    </a:moveTo>
                    <a:lnTo>
                      <a:pt x="0" y="24"/>
                    </a:lnTo>
                    <a:lnTo>
                      <a:pt x="25" y="0"/>
                    </a:lnTo>
                    <a:lnTo>
                      <a:pt x="27" y="3"/>
                    </a:lnTo>
                    <a:lnTo>
                      <a:pt x="3" y="28"/>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7" name="Freeform 1680">
                <a:extLst>
                  <a:ext uri="{FF2B5EF4-FFF2-40B4-BE49-F238E27FC236}">
                    <a16:creationId xmlns:a16="http://schemas.microsoft.com/office/drawing/2014/main" id="{FE8FD8AC-D93C-5044-9AC3-B2B359D3416A}"/>
                  </a:ext>
                </a:extLst>
              </p:cNvPr>
              <p:cNvSpPr/>
              <p:nvPr/>
            </p:nvSpPr>
            <p:spPr bwMode="auto">
              <a:xfrm>
                <a:off x="11231563" y="1117601"/>
                <a:ext cx="42863" cy="44450"/>
              </a:xfrm>
              <a:custGeom>
                <a:avLst/>
                <a:gdLst>
                  <a:gd name="T0" fmla="*/ 25 w 27"/>
                  <a:gd name="T1" fmla="*/ 28 h 28"/>
                  <a:gd name="T2" fmla="*/ 0 w 27"/>
                  <a:gd name="T3" fmla="*/ 3 h 28"/>
                  <a:gd name="T4" fmla="*/ 3 w 27"/>
                  <a:gd name="T5" fmla="*/ 0 h 28"/>
                  <a:gd name="T6" fmla="*/ 27 w 27"/>
                  <a:gd name="T7" fmla="*/ 24 h 28"/>
                  <a:gd name="T8" fmla="*/ 25 w 27"/>
                  <a:gd name="T9" fmla="*/ 28 h 28"/>
                </a:gdLst>
                <a:ahLst/>
                <a:cxnLst>
                  <a:cxn ang="0">
                    <a:pos x="T0" y="T1"/>
                  </a:cxn>
                  <a:cxn ang="0">
                    <a:pos x="T2" y="T3"/>
                  </a:cxn>
                  <a:cxn ang="0">
                    <a:pos x="T4" y="T5"/>
                  </a:cxn>
                  <a:cxn ang="0">
                    <a:pos x="T6" y="T7"/>
                  </a:cxn>
                  <a:cxn ang="0">
                    <a:pos x="T8" y="T9"/>
                  </a:cxn>
                </a:cxnLst>
                <a:rect l="0" t="0" r="r" b="b"/>
                <a:pathLst>
                  <a:path w="27" h="28">
                    <a:moveTo>
                      <a:pt x="25" y="28"/>
                    </a:moveTo>
                    <a:lnTo>
                      <a:pt x="0" y="3"/>
                    </a:lnTo>
                    <a:lnTo>
                      <a:pt x="3" y="0"/>
                    </a:lnTo>
                    <a:lnTo>
                      <a:pt x="27" y="24"/>
                    </a:lnTo>
                    <a:lnTo>
                      <a:pt x="25" y="28"/>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8" name="Freeform 1681">
                <a:extLst>
                  <a:ext uri="{FF2B5EF4-FFF2-40B4-BE49-F238E27FC236}">
                    <a16:creationId xmlns:a16="http://schemas.microsoft.com/office/drawing/2014/main" id="{7908BD88-5B21-144E-8DE6-76FD674255C2}"/>
                  </a:ext>
                </a:extLst>
              </p:cNvPr>
              <p:cNvSpPr/>
              <p:nvPr/>
            </p:nvSpPr>
            <p:spPr bwMode="auto">
              <a:xfrm>
                <a:off x="11231563" y="962026"/>
                <a:ext cx="42863" cy="25400"/>
              </a:xfrm>
              <a:custGeom>
                <a:avLst/>
                <a:gdLst>
                  <a:gd name="T0" fmla="*/ 25 w 27"/>
                  <a:gd name="T1" fmla="*/ 16 h 16"/>
                  <a:gd name="T2" fmla="*/ 14 w 27"/>
                  <a:gd name="T3" fmla="*/ 5 h 16"/>
                  <a:gd name="T4" fmla="*/ 3 w 27"/>
                  <a:gd name="T5" fmla="*/ 16 h 16"/>
                  <a:gd name="T6" fmla="*/ 0 w 27"/>
                  <a:gd name="T7" fmla="*/ 13 h 16"/>
                  <a:gd name="T8" fmla="*/ 14 w 27"/>
                  <a:gd name="T9" fmla="*/ 0 h 16"/>
                  <a:gd name="T10" fmla="*/ 27 w 27"/>
                  <a:gd name="T11" fmla="*/ 13 h 16"/>
                  <a:gd name="T12" fmla="*/ 25 w 27"/>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7" h="16">
                    <a:moveTo>
                      <a:pt x="25" y="16"/>
                    </a:moveTo>
                    <a:lnTo>
                      <a:pt x="14" y="5"/>
                    </a:lnTo>
                    <a:lnTo>
                      <a:pt x="3" y="16"/>
                    </a:lnTo>
                    <a:lnTo>
                      <a:pt x="0" y="13"/>
                    </a:lnTo>
                    <a:lnTo>
                      <a:pt x="14" y="0"/>
                    </a:lnTo>
                    <a:lnTo>
                      <a:pt x="27" y="13"/>
                    </a:lnTo>
                    <a:lnTo>
                      <a:pt x="25" y="16"/>
                    </a:ln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49" name="Rectangle 1682">
                <a:extLst>
                  <a:ext uri="{FF2B5EF4-FFF2-40B4-BE49-F238E27FC236}">
                    <a16:creationId xmlns:a16="http://schemas.microsoft.com/office/drawing/2014/main" id="{EBEE8934-E78F-4144-B594-FB8698964A3E}"/>
                  </a:ext>
                </a:extLst>
              </p:cNvPr>
              <p:cNvSpPr>
                <a:spLocks noChangeArrowheads="1"/>
              </p:cNvSpPr>
              <p:nvPr/>
            </p:nvSpPr>
            <p:spPr bwMode="auto">
              <a:xfrm>
                <a:off x="11250613" y="965201"/>
                <a:ext cx="6350" cy="19050"/>
              </a:xfrm>
              <a:prstGeom prst="rect">
                <a:avLst/>
              </a:prstGeom>
              <a:solidFill>
                <a:srgbClr val="08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0" name="Freeform 1683">
                <a:extLst>
                  <a:ext uri="{FF2B5EF4-FFF2-40B4-BE49-F238E27FC236}">
                    <a16:creationId xmlns:a16="http://schemas.microsoft.com/office/drawing/2014/main" id="{6BD4CE1C-E65C-B349-898C-AA16B15B4B48}"/>
                  </a:ext>
                </a:extLst>
              </p:cNvPr>
              <p:cNvSpPr/>
              <p:nvPr/>
            </p:nvSpPr>
            <p:spPr bwMode="auto">
              <a:xfrm>
                <a:off x="11234738" y="1042988"/>
                <a:ext cx="22225" cy="22225"/>
              </a:xfrm>
              <a:custGeom>
                <a:avLst/>
                <a:gdLst>
                  <a:gd name="T0" fmla="*/ 0 w 27"/>
                  <a:gd name="T1" fmla="*/ 27 h 27"/>
                  <a:gd name="T2" fmla="*/ 0 w 27"/>
                  <a:gd name="T3" fmla="*/ 19 h 27"/>
                  <a:gd name="T4" fmla="*/ 19 w 27"/>
                  <a:gd name="T5" fmla="*/ 0 h 27"/>
                  <a:gd name="T6" fmla="*/ 27 w 27"/>
                  <a:gd name="T7" fmla="*/ 0 h 27"/>
                  <a:gd name="T8" fmla="*/ 0 w 27"/>
                  <a:gd name="T9" fmla="*/ 27 h 27"/>
                </a:gdLst>
                <a:ahLst/>
                <a:cxnLst>
                  <a:cxn ang="0">
                    <a:pos x="T0" y="T1"/>
                  </a:cxn>
                  <a:cxn ang="0">
                    <a:pos x="T2" y="T3"/>
                  </a:cxn>
                  <a:cxn ang="0">
                    <a:pos x="T4" y="T5"/>
                  </a:cxn>
                  <a:cxn ang="0">
                    <a:pos x="T6" y="T7"/>
                  </a:cxn>
                  <a:cxn ang="0">
                    <a:pos x="T8" y="T9"/>
                  </a:cxn>
                </a:cxnLst>
                <a:rect l="0" t="0" r="r" b="b"/>
                <a:pathLst>
                  <a:path w="27" h="27">
                    <a:moveTo>
                      <a:pt x="0" y="27"/>
                    </a:moveTo>
                    <a:cubicBezTo>
                      <a:pt x="0" y="19"/>
                      <a:pt x="0" y="19"/>
                      <a:pt x="0" y="19"/>
                    </a:cubicBezTo>
                    <a:cubicBezTo>
                      <a:pt x="10" y="19"/>
                      <a:pt x="19" y="10"/>
                      <a:pt x="19" y="0"/>
                    </a:cubicBezTo>
                    <a:cubicBezTo>
                      <a:pt x="27" y="0"/>
                      <a:pt x="27" y="0"/>
                      <a:pt x="27" y="0"/>
                    </a:cubicBezTo>
                    <a:cubicBezTo>
                      <a:pt x="27" y="15"/>
                      <a:pt x="15" y="27"/>
                      <a:pt x="0" y="27"/>
                    </a:cubicBez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1" name="Rectangle 1684">
                <a:extLst>
                  <a:ext uri="{FF2B5EF4-FFF2-40B4-BE49-F238E27FC236}">
                    <a16:creationId xmlns:a16="http://schemas.microsoft.com/office/drawing/2014/main" id="{902F558B-2173-BA47-9990-EC1AB9371049}"/>
                  </a:ext>
                </a:extLst>
              </p:cNvPr>
              <p:cNvSpPr>
                <a:spLocks noChangeArrowheads="1"/>
              </p:cNvSpPr>
              <p:nvPr/>
            </p:nvSpPr>
            <p:spPr bwMode="auto">
              <a:xfrm>
                <a:off x="11250613" y="984251"/>
                <a:ext cx="6350" cy="58738"/>
              </a:xfrm>
              <a:prstGeom prst="rect">
                <a:avLst/>
              </a:prstGeom>
              <a:solidFill>
                <a:srgbClr val="08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2" name="Freeform 1685">
                <a:extLst>
                  <a:ext uri="{FF2B5EF4-FFF2-40B4-BE49-F238E27FC236}">
                    <a16:creationId xmlns:a16="http://schemas.microsoft.com/office/drawing/2014/main" id="{5B3B35D1-8D5E-B64A-A713-09632BF32EDF}"/>
                  </a:ext>
                </a:extLst>
              </p:cNvPr>
              <p:cNvSpPr/>
              <p:nvPr/>
            </p:nvSpPr>
            <p:spPr bwMode="auto">
              <a:xfrm>
                <a:off x="11172826" y="1058863"/>
                <a:ext cx="22225" cy="23813"/>
              </a:xfrm>
              <a:custGeom>
                <a:avLst/>
                <a:gdLst>
                  <a:gd name="T0" fmla="*/ 8 w 27"/>
                  <a:gd name="T1" fmla="*/ 27 h 27"/>
                  <a:gd name="T2" fmla="*/ 0 w 27"/>
                  <a:gd name="T3" fmla="*/ 27 h 27"/>
                  <a:gd name="T4" fmla="*/ 27 w 27"/>
                  <a:gd name="T5" fmla="*/ 0 h 27"/>
                  <a:gd name="T6" fmla="*/ 27 w 27"/>
                  <a:gd name="T7" fmla="*/ 8 h 27"/>
                  <a:gd name="T8" fmla="*/ 8 w 27"/>
                  <a:gd name="T9" fmla="*/ 27 h 27"/>
                </a:gdLst>
                <a:ahLst/>
                <a:cxnLst>
                  <a:cxn ang="0">
                    <a:pos x="T0" y="T1"/>
                  </a:cxn>
                  <a:cxn ang="0">
                    <a:pos x="T2" y="T3"/>
                  </a:cxn>
                  <a:cxn ang="0">
                    <a:pos x="T4" y="T5"/>
                  </a:cxn>
                  <a:cxn ang="0">
                    <a:pos x="T6" y="T7"/>
                  </a:cxn>
                  <a:cxn ang="0">
                    <a:pos x="T8" y="T9"/>
                  </a:cxn>
                </a:cxnLst>
                <a:rect l="0" t="0" r="r" b="b"/>
                <a:pathLst>
                  <a:path w="27" h="27">
                    <a:moveTo>
                      <a:pt x="8" y="27"/>
                    </a:moveTo>
                    <a:cubicBezTo>
                      <a:pt x="0" y="27"/>
                      <a:pt x="0" y="27"/>
                      <a:pt x="0" y="27"/>
                    </a:cubicBezTo>
                    <a:cubicBezTo>
                      <a:pt x="0" y="12"/>
                      <a:pt x="12" y="0"/>
                      <a:pt x="27" y="0"/>
                    </a:cubicBezTo>
                    <a:cubicBezTo>
                      <a:pt x="27" y="8"/>
                      <a:pt x="27" y="8"/>
                      <a:pt x="27" y="8"/>
                    </a:cubicBezTo>
                    <a:cubicBezTo>
                      <a:pt x="17" y="8"/>
                      <a:pt x="8" y="16"/>
                      <a:pt x="8" y="27"/>
                    </a:cubicBezTo>
                    <a:close/>
                  </a:path>
                </a:pathLst>
              </a:custGeom>
              <a:solidFill>
                <a:srgbClr val="081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3" name="Rectangle 1686">
                <a:extLst>
                  <a:ext uri="{FF2B5EF4-FFF2-40B4-BE49-F238E27FC236}">
                    <a16:creationId xmlns:a16="http://schemas.microsoft.com/office/drawing/2014/main" id="{989724E1-2BF0-3D45-96D5-99ECEF4C1912}"/>
                  </a:ext>
                </a:extLst>
              </p:cNvPr>
              <p:cNvSpPr>
                <a:spLocks noChangeArrowheads="1"/>
              </p:cNvSpPr>
              <p:nvPr/>
            </p:nvSpPr>
            <p:spPr bwMode="auto">
              <a:xfrm>
                <a:off x="11172826" y="1082676"/>
                <a:ext cx="6350" cy="38100"/>
              </a:xfrm>
              <a:prstGeom prst="rect">
                <a:avLst/>
              </a:prstGeom>
              <a:solidFill>
                <a:srgbClr val="08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54" name="Rectangle 1687">
                <a:extLst>
                  <a:ext uri="{FF2B5EF4-FFF2-40B4-BE49-F238E27FC236}">
                    <a16:creationId xmlns:a16="http://schemas.microsoft.com/office/drawing/2014/main" id="{36C108BE-1391-2B4A-A6A0-EDF256042D2F}"/>
                  </a:ext>
                </a:extLst>
              </p:cNvPr>
              <p:cNvSpPr>
                <a:spLocks noChangeArrowheads="1"/>
              </p:cNvSpPr>
              <p:nvPr/>
            </p:nvSpPr>
            <p:spPr bwMode="auto">
              <a:xfrm>
                <a:off x="11195051" y="1058863"/>
                <a:ext cx="39688" cy="6350"/>
              </a:xfrm>
              <a:prstGeom prst="rect">
                <a:avLst/>
              </a:prstGeom>
              <a:solidFill>
                <a:srgbClr val="0819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grpSp>
        <p:grpSp>
          <p:nvGrpSpPr>
            <p:cNvPr id="18" name="组合 17">
              <a:extLst>
                <a:ext uri="{FF2B5EF4-FFF2-40B4-BE49-F238E27FC236}">
                  <a16:creationId xmlns:a16="http://schemas.microsoft.com/office/drawing/2014/main" id="{BCF80372-9E83-7C4F-9FAE-72BF258EF7D7}"/>
                </a:ext>
              </a:extLst>
            </p:cNvPr>
            <p:cNvGrpSpPr/>
            <p:nvPr/>
          </p:nvGrpSpPr>
          <p:grpSpPr>
            <a:xfrm>
              <a:off x="8880495" y="2935342"/>
              <a:ext cx="1007713" cy="1007714"/>
              <a:chOff x="5772943" y="4368800"/>
              <a:chExt cx="646112" cy="646113"/>
            </a:xfrm>
          </p:grpSpPr>
          <p:sp>
            <p:nvSpPr>
              <p:cNvPr id="20" name="Oval 215">
                <a:extLst>
                  <a:ext uri="{FF2B5EF4-FFF2-40B4-BE49-F238E27FC236}">
                    <a16:creationId xmlns:a16="http://schemas.microsoft.com/office/drawing/2014/main" id="{7DD8A081-3533-154C-8A48-D9D0F06D6884}"/>
                  </a:ext>
                </a:extLst>
              </p:cNvPr>
              <p:cNvSpPr>
                <a:spLocks noChangeArrowheads="1"/>
              </p:cNvSpPr>
              <p:nvPr/>
            </p:nvSpPr>
            <p:spPr bwMode="auto">
              <a:xfrm>
                <a:off x="5772943" y="4368800"/>
                <a:ext cx="646112" cy="646113"/>
              </a:xfrm>
              <a:prstGeom prst="ellipse">
                <a:avLst/>
              </a:prstGeom>
              <a:solidFill>
                <a:srgbClr val="E5E0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1" name="Freeform 216">
                <a:extLst>
                  <a:ext uri="{FF2B5EF4-FFF2-40B4-BE49-F238E27FC236}">
                    <a16:creationId xmlns:a16="http://schemas.microsoft.com/office/drawing/2014/main" id="{F92D9C08-5830-634C-BC50-70B93D182450}"/>
                  </a:ext>
                </a:extLst>
              </p:cNvPr>
              <p:cNvSpPr/>
              <p:nvPr/>
            </p:nvSpPr>
            <p:spPr bwMode="auto">
              <a:xfrm>
                <a:off x="6076156" y="4368800"/>
                <a:ext cx="39687" cy="0"/>
              </a:xfrm>
              <a:custGeom>
                <a:avLst/>
                <a:gdLst>
                  <a:gd name="T0" fmla="*/ 5 w 5"/>
                  <a:gd name="T1" fmla="*/ 0 w 5"/>
                  <a:gd name="T2" fmla="*/ 3 w 5"/>
                  <a:gd name="T3" fmla="*/ 5 w 5"/>
                </a:gdLst>
                <a:ahLst/>
                <a:cxnLst>
                  <a:cxn ang="0">
                    <a:pos x="T0" y="0"/>
                  </a:cxn>
                  <a:cxn ang="0">
                    <a:pos x="T1" y="0"/>
                  </a:cxn>
                  <a:cxn ang="0">
                    <a:pos x="T2" y="0"/>
                  </a:cxn>
                  <a:cxn ang="0">
                    <a:pos x="T3" y="0"/>
                  </a:cxn>
                </a:cxnLst>
                <a:rect l="0" t="0" r="r" b="b"/>
                <a:pathLst>
                  <a:path w="5">
                    <a:moveTo>
                      <a:pt x="5" y="0"/>
                    </a:moveTo>
                    <a:cubicBezTo>
                      <a:pt x="0" y="0"/>
                      <a:pt x="0" y="0"/>
                      <a:pt x="0" y="0"/>
                    </a:cubicBezTo>
                    <a:cubicBezTo>
                      <a:pt x="1" y="0"/>
                      <a:pt x="2" y="0"/>
                      <a:pt x="3" y="0"/>
                    </a:cubicBezTo>
                    <a:cubicBezTo>
                      <a:pt x="4" y="0"/>
                      <a:pt x="4" y="0"/>
                      <a:pt x="5" y="0"/>
                    </a:cubicBezTo>
                    <a:close/>
                  </a:path>
                </a:pathLst>
              </a:custGeom>
              <a:solidFill>
                <a:srgbClr val="40A5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2" name="Freeform 849">
                <a:extLst>
                  <a:ext uri="{FF2B5EF4-FFF2-40B4-BE49-F238E27FC236}">
                    <a16:creationId xmlns:a16="http://schemas.microsoft.com/office/drawing/2014/main" id="{20FEC734-5CA7-5E44-980F-4A4271CB5ADA}"/>
                  </a:ext>
                </a:extLst>
              </p:cNvPr>
              <p:cNvSpPr/>
              <p:nvPr/>
            </p:nvSpPr>
            <p:spPr bwMode="auto">
              <a:xfrm>
                <a:off x="5928518" y="4564062"/>
                <a:ext cx="482600" cy="450850"/>
              </a:xfrm>
              <a:custGeom>
                <a:avLst/>
                <a:gdLst>
                  <a:gd name="T0" fmla="*/ 1 w 62"/>
                  <a:gd name="T1" fmla="*/ 32 h 58"/>
                  <a:gd name="T2" fmla="*/ 0 w 62"/>
                  <a:gd name="T3" fmla="*/ 31 h 58"/>
                  <a:gd name="T4" fmla="*/ 0 w 62"/>
                  <a:gd name="T5" fmla="*/ 30 h 58"/>
                  <a:gd name="T6" fmla="*/ 0 w 62"/>
                  <a:gd name="T7" fmla="*/ 3 h 58"/>
                  <a:gd name="T8" fmla="*/ 0 w 62"/>
                  <a:gd name="T9" fmla="*/ 2 h 58"/>
                  <a:gd name="T10" fmla="*/ 1 w 62"/>
                  <a:gd name="T11" fmla="*/ 1 h 58"/>
                  <a:gd name="T12" fmla="*/ 2 w 62"/>
                  <a:gd name="T13" fmla="*/ 0 h 58"/>
                  <a:gd name="T14" fmla="*/ 3 w 62"/>
                  <a:gd name="T15" fmla="*/ 0 h 58"/>
                  <a:gd name="T16" fmla="*/ 12 w 62"/>
                  <a:gd name="T17" fmla="*/ 0 h 58"/>
                  <a:gd name="T18" fmla="*/ 13 w 62"/>
                  <a:gd name="T19" fmla="*/ 1 h 58"/>
                  <a:gd name="T20" fmla="*/ 13 w 62"/>
                  <a:gd name="T21" fmla="*/ 1 h 58"/>
                  <a:gd name="T22" fmla="*/ 16 w 62"/>
                  <a:gd name="T23" fmla="*/ 4 h 58"/>
                  <a:gd name="T24" fmla="*/ 18 w 62"/>
                  <a:gd name="T25" fmla="*/ 4 h 58"/>
                  <a:gd name="T26" fmla="*/ 19 w 62"/>
                  <a:gd name="T27" fmla="*/ 4 h 58"/>
                  <a:gd name="T28" fmla="*/ 20 w 62"/>
                  <a:gd name="T29" fmla="*/ 4 h 58"/>
                  <a:gd name="T30" fmla="*/ 21 w 62"/>
                  <a:gd name="T31" fmla="*/ 4 h 58"/>
                  <a:gd name="T32" fmla="*/ 23 w 62"/>
                  <a:gd name="T33" fmla="*/ 4 h 58"/>
                  <a:gd name="T34" fmla="*/ 24 w 62"/>
                  <a:gd name="T35" fmla="*/ 4 h 58"/>
                  <a:gd name="T36" fmla="*/ 25 w 62"/>
                  <a:gd name="T37" fmla="*/ 4 h 58"/>
                  <a:gd name="T38" fmla="*/ 26 w 62"/>
                  <a:gd name="T39" fmla="*/ 4 h 58"/>
                  <a:gd name="T40" fmla="*/ 28 w 62"/>
                  <a:gd name="T41" fmla="*/ 4 h 58"/>
                  <a:gd name="T42" fmla="*/ 29 w 62"/>
                  <a:gd name="T43" fmla="*/ 4 h 58"/>
                  <a:gd name="T44" fmla="*/ 30 w 62"/>
                  <a:gd name="T45" fmla="*/ 4 h 58"/>
                  <a:gd name="T46" fmla="*/ 31 w 62"/>
                  <a:gd name="T47" fmla="*/ 4 h 58"/>
                  <a:gd name="T48" fmla="*/ 33 w 62"/>
                  <a:gd name="T49" fmla="*/ 4 h 58"/>
                  <a:gd name="T50" fmla="*/ 34 w 62"/>
                  <a:gd name="T51" fmla="*/ 4 h 58"/>
                  <a:gd name="T52" fmla="*/ 35 w 62"/>
                  <a:gd name="T53" fmla="*/ 4 h 58"/>
                  <a:gd name="T54" fmla="*/ 35 w 62"/>
                  <a:gd name="T55" fmla="*/ 4 h 58"/>
                  <a:gd name="T56" fmla="*/ 36 w 62"/>
                  <a:gd name="T57" fmla="*/ 5 h 58"/>
                  <a:gd name="T58" fmla="*/ 40 w 62"/>
                  <a:gd name="T59" fmla="*/ 9 h 58"/>
                  <a:gd name="T60" fmla="*/ 42 w 62"/>
                  <a:gd name="T61" fmla="*/ 9 h 58"/>
                  <a:gd name="T62" fmla="*/ 42 w 62"/>
                  <a:gd name="T63" fmla="*/ 9 h 58"/>
                  <a:gd name="T64" fmla="*/ 42 w 62"/>
                  <a:gd name="T65" fmla="*/ 9 h 58"/>
                  <a:gd name="T66" fmla="*/ 42 w 62"/>
                  <a:gd name="T67" fmla="*/ 9 h 58"/>
                  <a:gd name="T68" fmla="*/ 43 w 62"/>
                  <a:gd name="T69" fmla="*/ 9 h 58"/>
                  <a:gd name="T70" fmla="*/ 43 w 62"/>
                  <a:gd name="T71" fmla="*/ 9 h 58"/>
                  <a:gd name="T72" fmla="*/ 43 w 62"/>
                  <a:gd name="T73" fmla="*/ 10 h 58"/>
                  <a:gd name="T74" fmla="*/ 26 w 62"/>
                  <a:gd name="T7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58">
                    <a:moveTo>
                      <a:pt x="26" y="58"/>
                    </a:moveTo>
                    <a:cubicBezTo>
                      <a:pt x="1" y="32"/>
                      <a:pt x="1" y="32"/>
                      <a:pt x="1" y="32"/>
                    </a:cubicBezTo>
                    <a:cubicBezTo>
                      <a:pt x="0" y="31"/>
                      <a:pt x="0" y="31"/>
                      <a:pt x="0" y="31"/>
                    </a:cubicBezTo>
                    <a:cubicBezTo>
                      <a:pt x="0" y="31"/>
                      <a:pt x="0" y="31"/>
                      <a:pt x="0" y="31"/>
                    </a:cubicBezTo>
                    <a:cubicBezTo>
                      <a:pt x="0" y="31"/>
                      <a:pt x="0" y="31"/>
                      <a:pt x="0" y="31"/>
                    </a:cubicBezTo>
                    <a:cubicBezTo>
                      <a:pt x="0" y="30"/>
                      <a:pt x="0" y="30"/>
                      <a:pt x="0" y="30"/>
                    </a:cubicBezTo>
                    <a:cubicBezTo>
                      <a:pt x="0" y="30"/>
                      <a:pt x="0" y="30"/>
                      <a:pt x="0" y="30"/>
                    </a:cubicBezTo>
                    <a:cubicBezTo>
                      <a:pt x="0" y="3"/>
                      <a:pt x="0" y="3"/>
                      <a:pt x="0" y="3"/>
                    </a:cubicBezTo>
                    <a:cubicBezTo>
                      <a:pt x="0" y="2"/>
                      <a:pt x="0" y="2"/>
                      <a:pt x="0" y="2"/>
                    </a:cubicBezTo>
                    <a:cubicBezTo>
                      <a:pt x="0" y="2"/>
                      <a:pt x="0" y="2"/>
                      <a:pt x="0" y="2"/>
                    </a:cubicBezTo>
                    <a:cubicBezTo>
                      <a:pt x="1" y="1"/>
                      <a:pt x="1" y="1"/>
                      <a:pt x="1" y="1"/>
                    </a:cubicBezTo>
                    <a:cubicBezTo>
                      <a:pt x="1" y="1"/>
                      <a:pt x="1" y="1"/>
                      <a:pt x="1" y="1"/>
                    </a:cubicBezTo>
                    <a:cubicBezTo>
                      <a:pt x="1" y="1"/>
                      <a:pt x="1" y="1"/>
                      <a:pt x="1" y="1"/>
                    </a:cubicBezTo>
                    <a:cubicBezTo>
                      <a:pt x="2" y="0"/>
                      <a:pt x="2" y="0"/>
                      <a:pt x="2" y="0"/>
                    </a:cubicBezTo>
                    <a:cubicBezTo>
                      <a:pt x="2" y="0"/>
                      <a:pt x="2" y="0"/>
                      <a:pt x="2" y="0"/>
                    </a:cubicBezTo>
                    <a:cubicBezTo>
                      <a:pt x="3" y="0"/>
                      <a:pt x="3" y="0"/>
                      <a:pt x="3" y="0"/>
                    </a:cubicBezTo>
                    <a:cubicBezTo>
                      <a:pt x="11" y="0"/>
                      <a:pt x="11" y="0"/>
                      <a:pt x="11" y="0"/>
                    </a:cubicBezTo>
                    <a:cubicBezTo>
                      <a:pt x="12" y="0"/>
                      <a:pt x="12" y="0"/>
                      <a:pt x="12" y="0"/>
                    </a:cubicBezTo>
                    <a:cubicBezTo>
                      <a:pt x="12" y="0"/>
                      <a:pt x="12" y="0"/>
                      <a:pt x="12" y="0"/>
                    </a:cubicBezTo>
                    <a:cubicBezTo>
                      <a:pt x="13" y="1"/>
                      <a:pt x="13" y="1"/>
                      <a:pt x="13" y="1"/>
                    </a:cubicBezTo>
                    <a:cubicBezTo>
                      <a:pt x="13" y="1"/>
                      <a:pt x="13" y="1"/>
                      <a:pt x="13" y="1"/>
                    </a:cubicBezTo>
                    <a:cubicBezTo>
                      <a:pt x="13" y="1"/>
                      <a:pt x="13" y="1"/>
                      <a:pt x="13" y="1"/>
                    </a:cubicBezTo>
                    <a:cubicBezTo>
                      <a:pt x="16" y="4"/>
                      <a:pt x="16" y="4"/>
                      <a:pt x="16" y="4"/>
                    </a:cubicBezTo>
                    <a:cubicBezTo>
                      <a:pt x="16" y="4"/>
                      <a:pt x="16" y="4"/>
                      <a:pt x="16" y="4"/>
                    </a:cubicBezTo>
                    <a:cubicBezTo>
                      <a:pt x="17" y="4"/>
                      <a:pt x="17" y="4"/>
                      <a:pt x="17" y="4"/>
                    </a:cubicBezTo>
                    <a:cubicBezTo>
                      <a:pt x="18" y="4"/>
                      <a:pt x="18" y="4"/>
                      <a:pt x="18" y="4"/>
                    </a:cubicBezTo>
                    <a:cubicBezTo>
                      <a:pt x="18" y="4"/>
                      <a:pt x="18" y="4"/>
                      <a:pt x="18" y="4"/>
                    </a:cubicBezTo>
                    <a:cubicBezTo>
                      <a:pt x="19" y="4"/>
                      <a:pt x="19" y="4"/>
                      <a:pt x="19" y="4"/>
                    </a:cubicBezTo>
                    <a:cubicBezTo>
                      <a:pt x="19" y="4"/>
                      <a:pt x="19" y="4"/>
                      <a:pt x="19" y="4"/>
                    </a:cubicBezTo>
                    <a:cubicBezTo>
                      <a:pt x="20" y="4"/>
                      <a:pt x="20" y="4"/>
                      <a:pt x="20" y="4"/>
                    </a:cubicBezTo>
                    <a:cubicBezTo>
                      <a:pt x="21" y="4"/>
                      <a:pt x="21" y="4"/>
                      <a:pt x="21" y="4"/>
                    </a:cubicBezTo>
                    <a:cubicBezTo>
                      <a:pt x="21" y="4"/>
                      <a:pt x="21" y="4"/>
                      <a:pt x="21" y="4"/>
                    </a:cubicBezTo>
                    <a:cubicBezTo>
                      <a:pt x="22" y="4"/>
                      <a:pt x="22" y="4"/>
                      <a:pt x="22" y="4"/>
                    </a:cubicBezTo>
                    <a:cubicBezTo>
                      <a:pt x="23" y="4"/>
                      <a:pt x="23" y="4"/>
                      <a:pt x="23" y="4"/>
                    </a:cubicBezTo>
                    <a:cubicBezTo>
                      <a:pt x="23" y="4"/>
                      <a:pt x="23" y="4"/>
                      <a:pt x="23" y="4"/>
                    </a:cubicBezTo>
                    <a:cubicBezTo>
                      <a:pt x="24" y="4"/>
                      <a:pt x="24" y="4"/>
                      <a:pt x="24" y="4"/>
                    </a:cubicBezTo>
                    <a:cubicBezTo>
                      <a:pt x="24" y="4"/>
                      <a:pt x="24" y="4"/>
                      <a:pt x="24" y="4"/>
                    </a:cubicBezTo>
                    <a:cubicBezTo>
                      <a:pt x="25" y="4"/>
                      <a:pt x="25" y="4"/>
                      <a:pt x="25" y="4"/>
                    </a:cubicBezTo>
                    <a:cubicBezTo>
                      <a:pt x="26" y="4"/>
                      <a:pt x="26" y="4"/>
                      <a:pt x="26" y="4"/>
                    </a:cubicBezTo>
                    <a:cubicBezTo>
                      <a:pt x="26" y="4"/>
                      <a:pt x="26" y="4"/>
                      <a:pt x="26" y="4"/>
                    </a:cubicBezTo>
                    <a:cubicBezTo>
                      <a:pt x="27" y="4"/>
                      <a:pt x="27" y="4"/>
                      <a:pt x="27" y="4"/>
                    </a:cubicBezTo>
                    <a:cubicBezTo>
                      <a:pt x="28" y="4"/>
                      <a:pt x="28" y="4"/>
                      <a:pt x="28" y="4"/>
                    </a:cubicBezTo>
                    <a:cubicBezTo>
                      <a:pt x="28" y="4"/>
                      <a:pt x="28" y="4"/>
                      <a:pt x="28" y="4"/>
                    </a:cubicBezTo>
                    <a:cubicBezTo>
                      <a:pt x="29" y="4"/>
                      <a:pt x="29" y="4"/>
                      <a:pt x="29" y="4"/>
                    </a:cubicBezTo>
                    <a:cubicBezTo>
                      <a:pt x="30" y="4"/>
                      <a:pt x="30" y="4"/>
                      <a:pt x="30" y="4"/>
                    </a:cubicBezTo>
                    <a:cubicBezTo>
                      <a:pt x="30" y="4"/>
                      <a:pt x="30" y="4"/>
                      <a:pt x="30" y="4"/>
                    </a:cubicBezTo>
                    <a:cubicBezTo>
                      <a:pt x="31" y="4"/>
                      <a:pt x="31" y="4"/>
                      <a:pt x="31" y="4"/>
                    </a:cubicBezTo>
                    <a:cubicBezTo>
                      <a:pt x="31" y="4"/>
                      <a:pt x="31" y="4"/>
                      <a:pt x="31" y="4"/>
                    </a:cubicBezTo>
                    <a:cubicBezTo>
                      <a:pt x="32" y="4"/>
                      <a:pt x="32" y="4"/>
                      <a:pt x="32" y="4"/>
                    </a:cubicBezTo>
                    <a:cubicBezTo>
                      <a:pt x="33" y="4"/>
                      <a:pt x="33" y="4"/>
                      <a:pt x="33" y="4"/>
                    </a:cubicBezTo>
                    <a:cubicBezTo>
                      <a:pt x="33" y="4"/>
                      <a:pt x="33" y="4"/>
                      <a:pt x="33" y="4"/>
                    </a:cubicBezTo>
                    <a:cubicBezTo>
                      <a:pt x="34" y="4"/>
                      <a:pt x="34" y="4"/>
                      <a:pt x="34" y="4"/>
                    </a:cubicBezTo>
                    <a:cubicBezTo>
                      <a:pt x="34" y="4"/>
                      <a:pt x="34" y="4"/>
                      <a:pt x="34" y="4"/>
                    </a:cubicBezTo>
                    <a:cubicBezTo>
                      <a:pt x="35" y="4"/>
                      <a:pt x="35" y="4"/>
                      <a:pt x="35" y="4"/>
                    </a:cubicBezTo>
                    <a:cubicBezTo>
                      <a:pt x="35" y="4"/>
                      <a:pt x="35" y="4"/>
                      <a:pt x="35" y="4"/>
                    </a:cubicBezTo>
                    <a:cubicBezTo>
                      <a:pt x="35" y="4"/>
                      <a:pt x="35" y="4"/>
                      <a:pt x="35" y="4"/>
                    </a:cubicBezTo>
                    <a:cubicBezTo>
                      <a:pt x="36" y="4"/>
                      <a:pt x="36" y="4"/>
                      <a:pt x="36" y="4"/>
                    </a:cubicBezTo>
                    <a:cubicBezTo>
                      <a:pt x="36" y="5"/>
                      <a:pt x="36" y="5"/>
                      <a:pt x="36" y="5"/>
                    </a:cubicBezTo>
                    <a:cubicBezTo>
                      <a:pt x="36" y="5"/>
                      <a:pt x="36" y="5"/>
                      <a:pt x="36" y="5"/>
                    </a:cubicBezTo>
                    <a:cubicBezTo>
                      <a:pt x="40" y="9"/>
                      <a:pt x="40" y="9"/>
                      <a:pt x="40" y="9"/>
                    </a:cubicBezTo>
                    <a:cubicBezTo>
                      <a:pt x="42" y="9"/>
                      <a:pt x="42" y="9"/>
                      <a:pt x="42" y="9"/>
                    </a:cubicBezTo>
                    <a:cubicBezTo>
                      <a:pt x="42" y="9"/>
                      <a:pt x="42" y="9"/>
                      <a:pt x="42" y="9"/>
                    </a:cubicBezTo>
                    <a:cubicBezTo>
                      <a:pt x="42" y="9"/>
                      <a:pt x="42" y="9"/>
                      <a:pt x="42" y="9"/>
                    </a:cubicBezTo>
                    <a:cubicBezTo>
                      <a:pt x="42" y="9"/>
                      <a:pt x="42" y="9"/>
                      <a:pt x="42" y="9"/>
                    </a:cubicBezTo>
                    <a:cubicBezTo>
                      <a:pt x="42" y="9"/>
                      <a:pt x="42" y="9"/>
                      <a:pt x="42" y="9"/>
                    </a:cubicBezTo>
                    <a:cubicBezTo>
                      <a:pt x="42" y="9"/>
                      <a:pt x="42" y="9"/>
                      <a:pt x="42" y="9"/>
                    </a:cubicBezTo>
                    <a:cubicBezTo>
                      <a:pt x="42" y="9"/>
                      <a:pt x="42" y="9"/>
                      <a:pt x="42" y="9"/>
                    </a:cubicBezTo>
                    <a:cubicBezTo>
                      <a:pt x="42" y="9"/>
                      <a:pt x="42" y="9"/>
                      <a:pt x="42" y="9"/>
                    </a:cubicBezTo>
                    <a:cubicBezTo>
                      <a:pt x="42" y="9"/>
                      <a:pt x="42" y="9"/>
                      <a:pt x="42" y="9"/>
                    </a:cubicBezTo>
                    <a:cubicBezTo>
                      <a:pt x="43" y="9"/>
                      <a:pt x="43" y="9"/>
                      <a:pt x="43" y="9"/>
                    </a:cubicBezTo>
                    <a:cubicBezTo>
                      <a:pt x="43" y="9"/>
                      <a:pt x="43" y="9"/>
                      <a:pt x="43" y="9"/>
                    </a:cubicBezTo>
                    <a:cubicBezTo>
                      <a:pt x="43" y="9"/>
                      <a:pt x="43" y="9"/>
                      <a:pt x="43" y="9"/>
                    </a:cubicBezTo>
                    <a:cubicBezTo>
                      <a:pt x="43" y="9"/>
                      <a:pt x="43" y="9"/>
                      <a:pt x="43" y="9"/>
                    </a:cubicBezTo>
                    <a:cubicBezTo>
                      <a:pt x="43" y="10"/>
                      <a:pt x="43" y="10"/>
                      <a:pt x="43" y="10"/>
                    </a:cubicBezTo>
                    <a:cubicBezTo>
                      <a:pt x="62" y="28"/>
                      <a:pt x="62" y="28"/>
                      <a:pt x="62" y="28"/>
                    </a:cubicBezTo>
                    <a:cubicBezTo>
                      <a:pt x="57" y="44"/>
                      <a:pt x="43" y="56"/>
                      <a:pt x="26" y="58"/>
                    </a:cubicBezTo>
                    <a:close/>
                  </a:path>
                </a:pathLst>
              </a:custGeom>
              <a:solidFill>
                <a:srgbClr val="E5E0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3" name="Freeform 1078">
                <a:extLst>
                  <a:ext uri="{FF2B5EF4-FFF2-40B4-BE49-F238E27FC236}">
                    <a16:creationId xmlns:a16="http://schemas.microsoft.com/office/drawing/2014/main" id="{15778AFE-C9DE-E545-888E-59E93930CBD4}"/>
                  </a:ext>
                </a:extLst>
              </p:cNvPr>
              <p:cNvSpPr/>
              <p:nvPr/>
            </p:nvSpPr>
            <p:spPr bwMode="auto">
              <a:xfrm>
                <a:off x="5928518" y="4564062"/>
                <a:ext cx="279400" cy="255588"/>
              </a:xfrm>
              <a:custGeom>
                <a:avLst/>
                <a:gdLst>
                  <a:gd name="T0" fmla="*/ 36 w 36"/>
                  <a:gd name="T1" fmla="*/ 30 h 33"/>
                  <a:gd name="T2" fmla="*/ 36 w 36"/>
                  <a:gd name="T3" fmla="*/ 5 h 33"/>
                  <a:gd name="T4" fmla="*/ 34 w 36"/>
                  <a:gd name="T5" fmla="*/ 4 h 33"/>
                  <a:gd name="T6" fmla="*/ 14 w 36"/>
                  <a:gd name="T7" fmla="*/ 4 h 33"/>
                  <a:gd name="T8" fmla="*/ 13 w 36"/>
                  <a:gd name="T9" fmla="*/ 2 h 33"/>
                  <a:gd name="T10" fmla="*/ 11 w 36"/>
                  <a:gd name="T11" fmla="*/ 0 h 33"/>
                  <a:gd name="T12" fmla="*/ 2 w 36"/>
                  <a:gd name="T13" fmla="*/ 0 h 33"/>
                  <a:gd name="T14" fmla="*/ 0 w 36"/>
                  <a:gd name="T15" fmla="*/ 3 h 33"/>
                  <a:gd name="T16" fmla="*/ 0 w 36"/>
                  <a:gd name="T17" fmla="*/ 30 h 33"/>
                  <a:gd name="T18" fmla="*/ 3 w 36"/>
                  <a:gd name="T19" fmla="*/ 33 h 33"/>
                  <a:gd name="T20" fmla="*/ 33 w 36"/>
                  <a:gd name="T21" fmla="*/ 33 h 33"/>
                  <a:gd name="T22" fmla="*/ 35 w 36"/>
                  <a:gd name="T23" fmla="*/ 32 h 33"/>
                  <a:gd name="T24" fmla="*/ 36 w 36"/>
                  <a:gd name="T25"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3">
                    <a:moveTo>
                      <a:pt x="36" y="30"/>
                    </a:moveTo>
                    <a:cubicBezTo>
                      <a:pt x="36" y="23"/>
                      <a:pt x="36" y="6"/>
                      <a:pt x="36" y="5"/>
                    </a:cubicBezTo>
                    <a:cubicBezTo>
                      <a:pt x="36" y="4"/>
                      <a:pt x="35" y="4"/>
                      <a:pt x="34" y="4"/>
                    </a:cubicBezTo>
                    <a:cubicBezTo>
                      <a:pt x="27" y="4"/>
                      <a:pt x="20" y="4"/>
                      <a:pt x="14" y="4"/>
                    </a:cubicBezTo>
                    <a:cubicBezTo>
                      <a:pt x="13" y="2"/>
                      <a:pt x="13" y="2"/>
                      <a:pt x="13" y="2"/>
                    </a:cubicBezTo>
                    <a:cubicBezTo>
                      <a:pt x="13" y="1"/>
                      <a:pt x="12" y="0"/>
                      <a:pt x="11" y="0"/>
                    </a:cubicBezTo>
                    <a:cubicBezTo>
                      <a:pt x="2" y="0"/>
                      <a:pt x="2" y="0"/>
                      <a:pt x="2" y="0"/>
                    </a:cubicBezTo>
                    <a:cubicBezTo>
                      <a:pt x="1" y="0"/>
                      <a:pt x="0" y="1"/>
                      <a:pt x="0" y="3"/>
                    </a:cubicBezTo>
                    <a:cubicBezTo>
                      <a:pt x="0" y="30"/>
                      <a:pt x="0" y="30"/>
                      <a:pt x="0" y="30"/>
                    </a:cubicBezTo>
                    <a:cubicBezTo>
                      <a:pt x="0" y="32"/>
                      <a:pt x="1" y="33"/>
                      <a:pt x="3" y="33"/>
                    </a:cubicBezTo>
                    <a:cubicBezTo>
                      <a:pt x="33" y="33"/>
                      <a:pt x="33" y="33"/>
                      <a:pt x="33" y="33"/>
                    </a:cubicBezTo>
                    <a:cubicBezTo>
                      <a:pt x="34" y="33"/>
                      <a:pt x="35" y="33"/>
                      <a:pt x="35" y="32"/>
                    </a:cubicBezTo>
                    <a:cubicBezTo>
                      <a:pt x="36" y="32"/>
                      <a:pt x="36" y="31"/>
                      <a:pt x="36" y="30"/>
                    </a:cubicBezTo>
                    <a:close/>
                  </a:path>
                </a:pathLst>
              </a:custGeom>
              <a:solidFill>
                <a:srgbClr val="F39C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sp>
            <p:nvSpPr>
              <p:cNvPr id="24" name="Freeform 1079">
                <a:extLst>
                  <a:ext uri="{FF2B5EF4-FFF2-40B4-BE49-F238E27FC236}">
                    <a16:creationId xmlns:a16="http://schemas.microsoft.com/office/drawing/2014/main" id="{F8309845-4F54-A845-B336-3D6EB5FA35DF}"/>
                  </a:ext>
                </a:extLst>
              </p:cNvPr>
              <p:cNvSpPr/>
              <p:nvPr/>
            </p:nvSpPr>
            <p:spPr bwMode="auto">
              <a:xfrm>
                <a:off x="5936455" y="4633912"/>
                <a:ext cx="327025" cy="185738"/>
              </a:xfrm>
              <a:custGeom>
                <a:avLst/>
                <a:gdLst>
                  <a:gd name="T0" fmla="*/ 9 w 42"/>
                  <a:gd name="T1" fmla="*/ 0 h 24"/>
                  <a:gd name="T2" fmla="*/ 7 w 42"/>
                  <a:gd name="T3" fmla="*/ 0 h 24"/>
                  <a:gd name="T4" fmla="*/ 6 w 42"/>
                  <a:gd name="T5" fmla="*/ 2 h 24"/>
                  <a:gd name="T6" fmla="*/ 5 w 42"/>
                  <a:gd name="T7" fmla="*/ 3 h 24"/>
                  <a:gd name="T8" fmla="*/ 1 w 42"/>
                  <a:gd name="T9" fmla="*/ 19 h 24"/>
                  <a:gd name="T10" fmla="*/ 0 w 42"/>
                  <a:gd name="T11" fmla="*/ 22 h 24"/>
                  <a:gd name="T12" fmla="*/ 0 w 42"/>
                  <a:gd name="T13" fmla="*/ 23 h 24"/>
                  <a:gd name="T14" fmla="*/ 1 w 42"/>
                  <a:gd name="T15" fmla="*/ 24 h 24"/>
                  <a:gd name="T16" fmla="*/ 1 w 42"/>
                  <a:gd name="T17" fmla="*/ 24 h 24"/>
                  <a:gd name="T18" fmla="*/ 33 w 42"/>
                  <a:gd name="T19" fmla="*/ 24 h 24"/>
                  <a:gd name="T20" fmla="*/ 34 w 42"/>
                  <a:gd name="T21" fmla="*/ 24 h 24"/>
                  <a:gd name="T22" fmla="*/ 36 w 42"/>
                  <a:gd name="T23" fmla="*/ 22 h 24"/>
                  <a:gd name="T24" fmla="*/ 37 w 42"/>
                  <a:gd name="T25" fmla="*/ 21 h 24"/>
                  <a:gd name="T26" fmla="*/ 42 w 42"/>
                  <a:gd name="T27" fmla="*/ 2 h 24"/>
                  <a:gd name="T28" fmla="*/ 42 w 42"/>
                  <a:gd name="T29" fmla="*/ 1 h 24"/>
                  <a:gd name="T30" fmla="*/ 41 w 42"/>
                  <a:gd name="T31" fmla="*/ 0 h 24"/>
                  <a:gd name="T32" fmla="*/ 40 w 42"/>
                  <a:gd name="T33" fmla="*/ 0 h 24"/>
                  <a:gd name="T34" fmla="*/ 9 w 42"/>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24">
                    <a:moveTo>
                      <a:pt x="9" y="0"/>
                    </a:moveTo>
                    <a:cubicBezTo>
                      <a:pt x="8" y="0"/>
                      <a:pt x="8" y="0"/>
                      <a:pt x="7" y="0"/>
                    </a:cubicBezTo>
                    <a:cubicBezTo>
                      <a:pt x="7" y="0"/>
                      <a:pt x="6" y="1"/>
                      <a:pt x="6" y="2"/>
                    </a:cubicBezTo>
                    <a:cubicBezTo>
                      <a:pt x="5" y="2"/>
                      <a:pt x="5" y="2"/>
                      <a:pt x="5" y="3"/>
                    </a:cubicBezTo>
                    <a:cubicBezTo>
                      <a:pt x="1" y="19"/>
                      <a:pt x="1" y="19"/>
                      <a:pt x="1" y="19"/>
                    </a:cubicBezTo>
                    <a:cubicBezTo>
                      <a:pt x="0" y="22"/>
                      <a:pt x="0" y="22"/>
                      <a:pt x="0" y="22"/>
                    </a:cubicBezTo>
                    <a:cubicBezTo>
                      <a:pt x="0" y="22"/>
                      <a:pt x="0" y="22"/>
                      <a:pt x="0" y="23"/>
                    </a:cubicBezTo>
                    <a:cubicBezTo>
                      <a:pt x="0" y="23"/>
                      <a:pt x="0" y="24"/>
                      <a:pt x="1" y="24"/>
                    </a:cubicBezTo>
                    <a:cubicBezTo>
                      <a:pt x="1" y="24"/>
                      <a:pt x="1" y="24"/>
                      <a:pt x="1" y="24"/>
                    </a:cubicBezTo>
                    <a:cubicBezTo>
                      <a:pt x="33" y="24"/>
                      <a:pt x="33" y="24"/>
                      <a:pt x="33" y="24"/>
                    </a:cubicBezTo>
                    <a:cubicBezTo>
                      <a:pt x="34" y="24"/>
                      <a:pt x="34" y="24"/>
                      <a:pt x="34" y="24"/>
                    </a:cubicBezTo>
                    <a:cubicBezTo>
                      <a:pt x="35" y="23"/>
                      <a:pt x="36" y="23"/>
                      <a:pt x="36" y="22"/>
                    </a:cubicBezTo>
                    <a:cubicBezTo>
                      <a:pt x="37" y="22"/>
                      <a:pt x="37" y="22"/>
                      <a:pt x="37" y="21"/>
                    </a:cubicBezTo>
                    <a:cubicBezTo>
                      <a:pt x="42" y="2"/>
                      <a:pt x="42" y="2"/>
                      <a:pt x="42" y="2"/>
                    </a:cubicBezTo>
                    <a:cubicBezTo>
                      <a:pt x="42" y="2"/>
                      <a:pt x="42" y="1"/>
                      <a:pt x="42" y="1"/>
                    </a:cubicBezTo>
                    <a:cubicBezTo>
                      <a:pt x="42" y="1"/>
                      <a:pt x="42" y="0"/>
                      <a:pt x="41" y="0"/>
                    </a:cubicBezTo>
                    <a:cubicBezTo>
                      <a:pt x="41" y="0"/>
                      <a:pt x="41" y="0"/>
                      <a:pt x="40" y="0"/>
                    </a:cubicBezTo>
                    <a:cubicBezTo>
                      <a:pt x="30" y="0"/>
                      <a:pt x="19" y="0"/>
                      <a:pt x="9" y="0"/>
                    </a:cubicBezTo>
                    <a:close/>
                  </a:path>
                </a:pathLst>
              </a:custGeom>
              <a:solidFill>
                <a:srgbClr val="FFC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a:ea typeface="微软雅黑"/>
                </a:endParaRPr>
              </a:p>
            </p:txBody>
          </p:sp>
        </p:grpSp>
        <p:sp>
          <p:nvSpPr>
            <p:cNvPr id="19" name="矩形 18">
              <a:extLst>
                <a:ext uri="{FF2B5EF4-FFF2-40B4-BE49-F238E27FC236}">
                  <a16:creationId xmlns:a16="http://schemas.microsoft.com/office/drawing/2014/main" id="{984A5BCA-B9FA-5D40-ADA9-FCCC407BDACD}"/>
                </a:ext>
              </a:extLst>
            </p:cNvPr>
            <p:cNvSpPr/>
            <p:nvPr/>
          </p:nvSpPr>
          <p:spPr>
            <a:xfrm>
              <a:off x="10355386" y="4117656"/>
              <a:ext cx="1415772" cy="338554"/>
            </a:xfrm>
            <a:prstGeom prst="rect">
              <a:avLst/>
            </a:prstGeom>
          </p:spPr>
          <p:txBody>
            <a:bodyPr wrap="none">
              <a:spAutoFit/>
            </a:bodyPr>
            <a:lstStyle/>
            <a:p>
              <a:r>
                <a:rPr lang="en-US" altLang="en-US" sz="1600" dirty="0">
                  <a:solidFill>
                    <a:prstClr val="black"/>
                  </a:solidFill>
                  <a:latin typeface="微软雅黑"/>
                  <a:ea typeface="微软雅黑"/>
                  <a:cs typeface="Times New Roman" panose="02020603050405020304" charset="0"/>
                </a:rPr>
                <a:t>日常办公管理</a:t>
              </a:r>
              <a:endParaRPr lang="en-US" altLang="zh-CN" sz="1600" dirty="0">
                <a:solidFill>
                  <a:prstClr val="black"/>
                </a:solidFill>
                <a:latin typeface="微软雅黑"/>
                <a:ea typeface="微软雅黑"/>
                <a:cs typeface="Times New Roman" panose="02020603050405020304" charset="0"/>
              </a:endParaRPr>
            </a:p>
          </p:txBody>
        </p:sp>
      </p:grpSp>
      <p:sp>
        <p:nvSpPr>
          <p:cNvPr id="141" name="左中括号 140">
            <a:extLst>
              <a:ext uri="{FF2B5EF4-FFF2-40B4-BE49-F238E27FC236}">
                <a16:creationId xmlns:a16="http://schemas.microsoft.com/office/drawing/2014/main" id="{8CCF95E9-77F2-5343-8D8D-97AF0C832E9A}"/>
              </a:ext>
            </a:extLst>
          </p:cNvPr>
          <p:cNvSpPr/>
          <p:nvPr/>
        </p:nvSpPr>
        <p:spPr>
          <a:xfrm rot="16200000">
            <a:off x="5937477" y="-244992"/>
            <a:ext cx="200240" cy="10025237"/>
          </a:xfrm>
          <a:prstGeom prst="leftBracket">
            <a:avLst/>
          </a:prstGeom>
          <a:noFill/>
          <a:ln w="19050" cap="flat" cmpd="sng" algn="ctr">
            <a:solidFill>
              <a:srgbClr val="0A4E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389242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D2B9A1-1B01-BD47-9280-F22D95472F1A}"/>
              </a:ext>
            </a:extLst>
          </p:cNvPr>
          <p:cNvSpPr>
            <a:spLocks noGrp="1"/>
          </p:cNvSpPr>
          <p:nvPr>
            <p:ph type="title"/>
          </p:nvPr>
        </p:nvSpPr>
        <p:spPr>
          <a:xfrm>
            <a:off x="982029" y="310629"/>
            <a:ext cx="3911648" cy="480131"/>
          </a:xfrm>
        </p:spPr>
        <p:txBody>
          <a:bodyPr/>
          <a:lstStyle/>
          <a:p>
            <a:r>
              <a:rPr kumimoji="1" lang="en-US" altLang="zh-CN" dirty="0"/>
              <a:t>1. </a:t>
            </a:r>
            <a:r>
              <a:rPr kumimoji="1" lang="zh-CN" altLang="en-US" dirty="0"/>
              <a:t>国际带宽保障服务</a:t>
            </a:r>
          </a:p>
        </p:txBody>
      </p:sp>
      <p:pic>
        <p:nvPicPr>
          <p:cNvPr id="33" name="图片 32">
            <a:extLst>
              <a:ext uri="{FF2B5EF4-FFF2-40B4-BE49-F238E27FC236}">
                <a16:creationId xmlns:a16="http://schemas.microsoft.com/office/drawing/2014/main" id="{5DB4F22C-313E-A247-804B-0F89539A51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2919" y="1013500"/>
            <a:ext cx="9515416" cy="5471080"/>
          </a:xfrm>
          <a:prstGeom prst="rect">
            <a:avLst/>
          </a:prstGeom>
        </p:spPr>
      </p:pic>
      <p:sp>
        <p:nvSpPr>
          <p:cNvPr id="34" name="矩形 33">
            <a:extLst>
              <a:ext uri="{FF2B5EF4-FFF2-40B4-BE49-F238E27FC236}">
                <a16:creationId xmlns:a16="http://schemas.microsoft.com/office/drawing/2014/main" id="{063C1191-2731-AB4D-AD0D-8B2EED1A4611}"/>
              </a:ext>
            </a:extLst>
          </p:cNvPr>
          <p:cNvSpPr/>
          <p:nvPr/>
        </p:nvSpPr>
        <p:spPr>
          <a:xfrm>
            <a:off x="745722" y="3905471"/>
            <a:ext cx="3932194" cy="2120902"/>
          </a:xfrm>
          <a:prstGeom prst="rect">
            <a:avLst/>
          </a:prstGeom>
        </p:spPr>
        <p:txBody>
          <a:bodyPr wrap="square" anchor="ctr">
            <a:spAutoFit/>
          </a:bodyPr>
          <a:lstStyle/>
          <a:p>
            <a:pPr>
              <a:lnSpc>
                <a:spcPct val="150000"/>
              </a:lnSpc>
              <a:defRPr/>
            </a:pPr>
            <a:r>
              <a:rPr lang="zh-CN" altLang="en-US" dirty="0">
                <a:solidFill>
                  <a:schemeClr val="tx1">
                    <a:lumMod val="85000"/>
                    <a:lumOff val="15000"/>
                  </a:schemeClr>
                </a:solidFill>
                <a:latin typeface="微软雅黑" panose="020B0503020204020204" pitchFamily="34" charset="-122"/>
              </a:rPr>
              <a:t>为</a:t>
            </a:r>
            <a:r>
              <a:rPr lang="en-US" altLang="zh-CN" dirty="0">
                <a:solidFill>
                  <a:schemeClr val="tx1">
                    <a:lumMod val="85000"/>
                    <a:lumOff val="15000"/>
                  </a:schemeClr>
                </a:solidFill>
                <a:latin typeface="微软雅黑" panose="020B0503020204020204" pitchFamily="34" charset="-122"/>
              </a:rPr>
              <a:t>CERNET</a:t>
            </a:r>
            <a:r>
              <a:rPr lang="zh-CN" altLang="en-US" dirty="0">
                <a:solidFill>
                  <a:schemeClr val="tx1">
                    <a:lumMod val="85000"/>
                    <a:lumOff val="15000"/>
                  </a:schemeClr>
                </a:solidFill>
                <a:latin typeface="微软雅黑" panose="020B0503020204020204" pitchFamily="34" charset="-122"/>
              </a:rPr>
              <a:t>用户提供境外教育科研资源，并提供</a:t>
            </a:r>
            <a:r>
              <a:rPr lang="en-US" altLang="zh-CN" dirty="0" err="1">
                <a:solidFill>
                  <a:schemeClr val="tx1">
                    <a:lumMod val="85000"/>
                    <a:lumOff val="15000"/>
                  </a:schemeClr>
                </a:solidFill>
                <a:latin typeface="微软雅黑" panose="020B0503020204020204" pitchFamily="34" charset="-122"/>
              </a:rPr>
              <a:t>QoS</a:t>
            </a:r>
            <a:r>
              <a:rPr lang="zh-CN" altLang="en-US" dirty="0">
                <a:solidFill>
                  <a:schemeClr val="tx1">
                    <a:lumMod val="85000"/>
                    <a:lumOff val="15000"/>
                  </a:schemeClr>
                </a:solidFill>
                <a:latin typeface="微软雅黑" panose="020B0503020204020204" pitchFamily="34" charset="-122"/>
              </a:rPr>
              <a:t>保障带宽，</a:t>
            </a:r>
            <a:r>
              <a:rPr lang="zh-Hans" altLang="en-US" dirty="0">
                <a:solidFill>
                  <a:schemeClr val="tx1">
                    <a:lumMod val="85000"/>
                    <a:lumOff val="15000"/>
                  </a:schemeClr>
                </a:solidFill>
                <a:latin typeface="微软雅黑" panose="020B0503020204020204" pitchFamily="34" charset="-122"/>
              </a:rPr>
              <a:t>包括访问</a:t>
            </a:r>
            <a:r>
              <a:rPr lang="zh-CN" altLang="en-US" dirty="0">
                <a:solidFill>
                  <a:schemeClr val="tx1">
                    <a:lumMod val="85000"/>
                    <a:lumOff val="15000"/>
                  </a:schemeClr>
                </a:solidFill>
                <a:latin typeface="微软雅黑" panose="020B0503020204020204" pitchFamily="34" charset="-122"/>
              </a:rPr>
              <a:t>境外特定资源或特定科研机构</a:t>
            </a:r>
            <a:r>
              <a:rPr lang="zh-Hans" altLang="en-US" dirty="0">
                <a:solidFill>
                  <a:schemeClr val="tx1">
                    <a:lumMod val="85000"/>
                    <a:lumOff val="15000"/>
                  </a:schemeClr>
                </a:solidFill>
                <a:latin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rPr>
              <a:t>合作办学用户国内外高校教育科研支撑、高校跨国学术交流</a:t>
            </a:r>
            <a:r>
              <a:rPr lang="zh-Hans" altLang="en-US" dirty="0">
                <a:solidFill>
                  <a:schemeClr val="tx1">
                    <a:lumMod val="85000"/>
                    <a:lumOff val="15000"/>
                  </a:schemeClr>
                </a:solidFill>
                <a:latin typeface="微软雅黑" panose="020B0503020204020204" pitchFamily="34" charset="-122"/>
              </a:rPr>
              <a:t>。</a:t>
            </a:r>
            <a:endParaRPr lang="zh-CN" altLang="en-US" dirty="0">
              <a:solidFill>
                <a:schemeClr val="tx1">
                  <a:lumMod val="85000"/>
                  <a:lumOff val="15000"/>
                </a:schemeClr>
              </a:solidFill>
              <a:latin typeface="微软雅黑" panose="020B0503020204020204" pitchFamily="34" charset="-122"/>
            </a:endParaRPr>
          </a:p>
        </p:txBody>
      </p:sp>
      <p:grpSp>
        <p:nvGrpSpPr>
          <p:cNvPr id="35" name="组合 34">
            <a:extLst>
              <a:ext uri="{FF2B5EF4-FFF2-40B4-BE49-F238E27FC236}">
                <a16:creationId xmlns:a16="http://schemas.microsoft.com/office/drawing/2014/main" id="{236164C0-1653-C748-AC22-22E7A88AC5BF}"/>
              </a:ext>
            </a:extLst>
          </p:cNvPr>
          <p:cNvGrpSpPr/>
          <p:nvPr/>
        </p:nvGrpSpPr>
        <p:grpSpPr>
          <a:xfrm>
            <a:off x="1551508" y="1456038"/>
            <a:ext cx="3126408" cy="614977"/>
            <a:chOff x="6703011" y="3263815"/>
            <a:chExt cx="3126408" cy="614977"/>
          </a:xfrm>
        </p:grpSpPr>
        <p:grpSp>
          <p:nvGrpSpPr>
            <p:cNvPr id="36" name="组合 35">
              <a:extLst>
                <a:ext uri="{FF2B5EF4-FFF2-40B4-BE49-F238E27FC236}">
                  <a16:creationId xmlns:a16="http://schemas.microsoft.com/office/drawing/2014/main" id="{E4291382-01E3-7944-85DA-037AAE815C98}"/>
                </a:ext>
              </a:extLst>
            </p:cNvPr>
            <p:cNvGrpSpPr/>
            <p:nvPr/>
          </p:nvGrpSpPr>
          <p:grpSpPr>
            <a:xfrm>
              <a:off x="6703011" y="3368780"/>
              <a:ext cx="497106" cy="497106"/>
              <a:chOff x="6690311" y="3699631"/>
              <a:chExt cx="497106" cy="497106"/>
            </a:xfrm>
          </p:grpSpPr>
          <p:sp>
            <p:nvSpPr>
              <p:cNvPr id="38" name="椭圆 37">
                <a:extLst>
                  <a:ext uri="{FF2B5EF4-FFF2-40B4-BE49-F238E27FC236}">
                    <a16:creationId xmlns:a16="http://schemas.microsoft.com/office/drawing/2014/main" id="{CF5F7C3B-19B1-2944-8615-33036A6A5001}"/>
                  </a:ext>
                </a:extLst>
              </p:cNvPr>
              <p:cNvSpPr/>
              <p:nvPr/>
            </p:nvSpPr>
            <p:spPr>
              <a:xfrm>
                <a:off x="6690311" y="3699631"/>
                <a:ext cx="497106" cy="497106"/>
              </a:xfrm>
              <a:prstGeom prst="ellipse">
                <a:avLst/>
              </a:prstGeom>
              <a:solidFill>
                <a:srgbClr val="11999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微软雅黑" panose="020B0503020204020204" pitchFamily="34" charset="-122"/>
                </a:endParaRPr>
              </a:p>
            </p:txBody>
          </p:sp>
          <p:sp>
            <p:nvSpPr>
              <p:cNvPr id="39" name="等腰三角形 1024">
                <a:extLst>
                  <a:ext uri="{FF2B5EF4-FFF2-40B4-BE49-F238E27FC236}">
                    <a16:creationId xmlns:a16="http://schemas.microsoft.com/office/drawing/2014/main" id="{50C1FBE3-7492-354F-8F70-F1D257E49465}"/>
                  </a:ext>
                </a:extLst>
              </p:cNvPr>
              <p:cNvSpPr/>
              <p:nvPr/>
            </p:nvSpPr>
            <p:spPr>
              <a:xfrm>
                <a:off x="6758844" y="3797601"/>
                <a:ext cx="360040" cy="301166"/>
              </a:xfrm>
              <a:custGeom>
                <a:avLst/>
                <a:gdLst/>
                <a:ahLst/>
                <a:cxnLst/>
                <a:rect l="l" t="t" r="r" b="b"/>
                <a:pathLst>
                  <a:path w="504056" h="421632">
                    <a:moveTo>
                      <a:pt x="252028" y="0"/>
                    </a:moveTo>
                    <a:lnTo>
                      <a:pt x="504056" y="216024"/>
                    </a:lnTo>
                    <a:lnTo>
                      <a:pt x="432048" y="216024"/>
                    </a:lnTo>
                    <a:lnTo>
                      <a:pt x="432048" y="421632"/>
                    </a:lnTo>
                    <a:lnTo>
                      <a:pt x="324036" y="421632"/>
                    </a:lnTo>
                    <a:lnTo>
                      <a:pt x="324036" y="312478"/>
                    </a:lnTo>
                    <a:lnTo>
                      <a:pt x="180020" y="312478"/>
                    </a:lnTo>
                    <a:lnTo>
                      <a:pt x="180020" y="421632"/>
                    </a:lnTo>
                    <a:lnTo>
                      <a:pt x="72008" y="421632"/>
                    </a:lnTo>
                    <a:lnTo>
                      <a:pt x="72008" y="216024"/>
                    </a:lnTo>
                    <a:lnTo>
                      <a:pt x="0" y="216024"/>
                    </a:lnTo>
                    <a:close/>
                  </a:path>
                </a:pathLst>
              </a:cu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a:cs typeface="+mn-cs"/>
                </a:endParaRPr>
              </a:p>
            </p:txBody>
          </p:sp>
        </p:grpSp>
        <p:sp>
          <p:nvSpPr>
            <p:cNvPr id="37" name="矩形 36">
              <a:extLst>
                <a:ext uri="{FF2B5EF4-FFF2-40B4-BE49-F238E27FC236}">
                  <a16:creationId xmlns:a16="http://schemas.microsoft.com/office/drawing/2014/main" id="{D0ECC510-05DA-FF44-97AA-ECC55DFA2242}"/>
                </a:ext>
              </a:extLst>
            </p:cNvPr>
            <p:cNvSpPr/>
            <p:nvPr/>
          </p:nvSpPr>
          <p:spPr>
            <a:xfrm>
              <a:off x="6771543" y="3263815"/>
              <a:ext cx="3057876" cy="614977"/>
            </a:xfrm>
            <a:prstGeom prst="rect">
              <a:avLst/>
            </a:prstGeom>
          </p:spPr>
          <p:txBody>
            <a:bodyPr wrap="square">
              <a:spAutoFit/>
            </a:bodyPr>
            <a:lstStyle/>
            <a:p>
              <a:pPr marL="546100" marR="0" lvl="0" indent="0" defTabSz="914400" eaLnBrk="1" fontAlgn="auto" latinLnBrk="0" hangingPunct="1">
                <a:lnSpc>
                  <a:spcPct val="2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rPr>
                <a:t>国际预约带宽</a:t>
              </a:r>
              <a:r>
                <a:rPr kumimoji="0" lang="zh-Hans" altLang="en-US" sz="20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rPr>
                <a:t>服务</a:t>
              </a:r>
              <a:endParaRPr kumimoji="0" lang="en-US" altLang="zh-CN" sz="20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ndParaRPr>
            </a:p>
          </p:txBody>
        </p:sp>
      </p:grpSp>
      <p:grpSp>
        <p:nvGrpSpPr>
          <p:cNvPr id="40" name="组合 39">
            <a:extLst>
              <a:ext uri="{FF2B5EF4-FFF2-40B4-BE49-F238E27FC236}">
                <a16:creationId xmlns:a16="http://schemas.microsoft.com/office/drawing/2014/main" id="{2F39D5A8-5C02-8442-8847-8D564FA188DD}"/>
              </a:ext>
            </a:extLst>
          </p:cNvPr>
          <p:cNvGrpSpPr/>
          <p:nvPr/>
        </p:nvGrpSpPr>
        <p:grpSpPr>
          <a:xfrm>
            <a:off x="7062270" y="1447650"/>
            <a:ext cx="3300904" cy="623295"/>
            <a:chOff x="6701240" y="4031066"/>
            <a:chExt cx="3300904" cy="623295"/>
          </a:xfrm>
        </p:grpSpPr>
        <p:grpSp>
          <p:nvGrpSpPr>
            <p:cNvPr id="41" name="组合 40">
              <a:extLst>
                <a:ext uri="{FF2B5EF4-FFF2-40B4-BE49-F238E27FC236}">
                  <a16:creationId xmlns:a16="http://schemas.microsoft.com/office/drawing/2014/main" id="{FC97A16A-C958-DA42-8E73-97377AE8211B}"/>
                </a:ext>
              </a:extLst>
            </p:cNvPr>
            <p:cNvGrpSpPr/>
            <p:nvPr/>
          </p:nvGrpSpPr>
          <p:grpSpPr>
            <a:xfrm>
              <a:off x="6703011" y="4157255"/>
              <a:ext cx="497106" cy="497106"/>
              <a:chOff x="5004048" y="2262427"/>
              <a:chExt cx="497106" cy="497106"/>
            </a:xfrm>
          </p:grpSpPr>
          <p:sp>
            <p:nvSpPr>
              <p:cNvPr id="43" name="椭圆 42">
                <a:extLst>
                  <a:ext uri="{FF2B5EF4-FFF2-40B4-BE49-F238E27FC236}">
                    <a16:creationId xmlns:a16="http://schemas.microsoft.com/office/drawing/2014/main" id="{A5C98141-D937-3842-8017-D913AF46F156}"/>
                  </a:ext>
                </a:extLst>
              </p:cNvPr>
              <p:cNvSpPr/>
              <p:nvPr/>
            </p:nvSpPr>
            <p:spPr>
              <a:xfrm>
                <a:off x="5004048" y="2262427"/>
                <a:ext cx="497106" cy="497106"/>
              </a:xfrm>
              <a:prstGeom prst="ellipse">
                <a:avLst/>
              </a:prstGeom>
              <a:solidFill>
                <a:srgbClr val="1199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微软雅黑" panose="020B0503020204020204" pitchFamily="34" charset="-122"/>
                  <a:ea typeface="微软雅黑"/>
                  <a:cs typeface="+mn-cs"/>
                </a:endParaRPr>
              </a:p>
            </p:txBody>
          </p:sp>
          <p:sp>
            <p:nvSpPr>
              <p:cNvPr id="44" name="Freeform 86">
                <a:extLst>
                  <a:ext uri="{FF2B5EF4-FFF2-40B4-BE49-F238E27FC236}">
                    <a16:creationId xmlns:a16="http://schemas.microsoft.com/office/drawing/2014/main" id="{5A759F42-8C78-9342-A3EF-37D6707E7E1F}"/>
                  </a:ext>
                </a:extLst>
              </p:cNvPr>
              <p:cNvSpPr>
                <a:spLocks noEditPoints="1"/>
              </p:cNvSpPr>
              <p:nvPr/>
            </p:nvSpPr>
            <p:spPr bwMode="black">
              <a:xfrm>
                <a:off x="5056792" y="2382786"/>
                <a:ext cx="285943" cy="287452"/>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FFFFFF"/>
              </a:solidFill>
              <a:ln>
                <a:noFill/>
              </a:ln>
              <a:effectLst/>
              <a:extLst>
                <a:ext uri="{91240B29-F687-4F45-9708-019B960494DF}">
                  <a14:hiddenLine xmlns:a14="http://schemas.microsoft.com/office/drawing/2010/main" w="9525">
                    <a:solidFill>
                      <a:srgbClr val="FFAF59"/>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微软雅黑" panose="020B0503020204020204" pitchFamily="34" charset="-122"/>
                </a:endParaRPr>
              </a:p>
            </p:txBody>
          </p:sp>
          <p:sp>
            <p:nvSpPr>
              <p:cNvPr id="45" name="Freeform 88">
                <a:extLst>
                  <a:ext uri="{FF2B5EF4-FFF2-40B4-BE49-F238E27FC236}">
                    <a16:creationId xmlns:a16="http://schemas.microsoft.com/office/drawing/2014/main" id="{1D55BB6C-5879-1348-856F-4AC2B624A66A}"/>
                  </a:ext>
                </a:extLst>
              </p:cNvPr>
              <p:cNvSpPr>
                <a:spLocks noEditPoints="1"/>
              </p:cNvSpPr>
              <p:nvPr/>
            </p:nvSpPr>
            <p:spPr bwMode="black">
              <a:xfrm>
                <a:off x="5303366" y="2351722"/>
                <a:ext cx="145044" cy="156152"/>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FFFFFF"/>
              </a:solidFill>
              <a:ln>
                <a:noFill/>
              </a:ln>
              <a:effectLst/>
              <a:extLst>
                <a:ext uri="{91240B29-F687-4F45-9708-019B960494DF}">
                  <a14:hiddenLine xmlns:a14="http://schemas.microsoft.com/office/drawing/2010/main" w="9525">
                    <a:solidFill>
                      <a:srgbClr val="FFAF59"/>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微软雅黑" panose="020B0503020204020204" pitchFamily="34" charset="-122"/>
                </a:endParaRPr>
              </a:p>
            </p:txBody>
          </p:sp>
        </p:grpSp>
        <p:sp>
          <p:nvSpPr>
            <p:cNvPr id="42" name="矩形 41">
              <a:extLst>
                <a:ext uri="{FF2B5EF4-FFF2-40B4-BE49-F238E27FC236}">
                  <a16:creationId xmlns:a16="http://schemas.microsoft.com/office/drawing/2014/main" id="{A478B6AE-F3E1-4444-9A31-804CD12F01B3}"/>
                </a:ext>
              </a:extLst>
            </p:cNvPr>
            <p:cNvSpPr/>
            <p:nvPr/>
          </p:nvSpPr>
          <p:spPr>
            <a:xfrm>
              <a:off x="6701240" y="4031066"/>
              <a:ext cx="3300904" cy="614977"/>
            </a:xfrm>
            <a:prstGeom prst="rect">
              <a:avLst/>
            </a:prstGeom>
          </p:spPr>
          <p:txBody>
            <a:bodyPr wrap="none">
              <a:spAutoFit/>
            </a:bodyPr>
            <a:lstStyle/>
            <a:p>
              <a:pPr marL="546100" marR="0" lvl="0" indent="0" defTabSz="914400" eaLnBrk="1" fontAlgn="auto" latinLnBrk="0" hangingPunct="1">
                <a:lnSpc>
                  <a:spcPct val="2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rPr>
                <a:t>境外数据资源保障服务</a:t>
              </a:r>
              <a:endParaRPr kumimoji="0" lang="en-US" altLang="zh-CN" sz="20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ndParaRPr>
            </a:p>
          </p:txBody>
        </p:sp>
      </p:grpSp>
      <p:pic>
        <p:nvPicPr>
          <p:cNvPr id="52" name="图片 51">
            <a:extLst>
              <a:ext uri="{FF2B5EF4-FFF2-40B4-BE49-F238E27FC236}">
                <a16:creationId xmlns:a16="http://schemas.microsoft.com/office/drawing/2014/main" id="{160917C3-C3A0-B442-8DA4-BB5456E34A72}"/>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5195113" y="3284472"/>
            <a:ext cx="6471869" cy="3004468"/>
          </a:xfrm>
          <a:prstGeom prst="rect">
            <a:avLst/>
          </a:prstGeom>
          <a:ln>
            <a:noFill/>
          </a:ln>
          <a:extLst>
            <a:ext uri="{53640926-AAD7-44D8-BBD7-CCE9431645EC}">
              <a14:shadowObscured xmlns:a14="http://schemas.microsoft.com/office/drawing/2010/main"/>
            </a:ext>
          </a:extLst>
        </p:spPr>
      </p:pic>
      <p:sp>
        <p:nvSpPr>
          <p:cNvPr id="53" name="矩形 52">
            <a:extLst>
              <a:ext uri="{FF2B5EF4-FFF2-40B4-BE49-F238E27FC236}">
                <a16:creationId xmlns:a16="http://schemas.microsoft.com/office/drawing/2014/main" id="{9A127EA9-238B-1B45-9281-C471D59168FC}"/>
              </a:ext>
            </a:extLst>
          </p:cNvPr>
          <p:cNvSpPr/>
          <p:nvPr/>
        </p:nvSpPr>
        <p:spPr>
          <a:xfrm>
            <a:off x="7450784" y="6115248"/>
            <a:ext cx="2723823" cy="369332"/>
          </a:xfrm>
          <a:prstGeom prst="rect">
            <a:avLst/>
          </a:prstGeom>
        </p:spPr>
        <p:txBody>
          <a:bodyPr wrap="none">
            <a:spAutoFit/>
          </a:bodyPr>
          <a:lstStyle/>
          <a:p>
            <a:pPr algn="ctr">
              <a:spcBef>
                <a:spcPts val="600"/>
              </a:spcBef>
              <a:spcAft>
                <a:spcPts val="600"/>
              </a:spcAft>
            </a:pPr>
            <a:r>
              <a:rPr lang="zh-CN" altLang="zh-CN" kern="100" dirty="0">
                <a:solidFill>
                  <a:schemeClr val="tx1">
                    <a:lumMod val="85000"/>
                    <a:lumOff val="15000"/>
                  </a:schemeClr>
                </a:solidFill>
                <a:latin typeface="微软雅黑"/>
                <a:cs typeface="Times New Roman" panose="02020603050405020304" pitchFamily="18" charset="0"/>
              </a:rPr>
              <a:t>教育网国际带宽部分用户</a:t>
            </a:r>
          </a:p>
        </p:txBody>
      </p:sp>
      <p:grpSp>
        <p:nvGrpSpPr>
          <p:cNvPr id="54" name="组合 53">
            <a:extLst>
              <a:ext uri="{FF2B5EF4-FFF2-40B4-BE49-F238E27FC236}">
                <a16:creationId xmlns:a16="http://schemas.microsoft.com/office/drawing/2014/main" id="{73143F00-F689-4344-B573-2506861E68F7}"/>
              </a:ext>
            </a:extLst>
          </p:cNvPr>
          <p:cNvGrpSpPr/>
          <p:nvPr/>
        </p:nvGrpSpPr>
        <p:grpSpPr>
          <a:xfrm>
            <a:off x="1549737" y="2316322"/>
            <a:ext cx="4912804" cy="614977"/>
            <a:chOff x="5417018" y="282710"/>
            <a:chExt cx="4912804" cy="614977"/>
          </a:xfrm>
        </p:grpSpPr>
        <p:sp>
          <p:nvSpPr>
            <p:cNvPr id="55" name="椭圆 54">
              <a:extLst>
                <a:ext uri="{FF2B5EF4-FFF2-40B4-BE49-F238E27FC236}">
                  <a16:creationId xmlns:a16="http://schemas.microsoft.com/office/drawing/2014/main" id="{5C5AC15D-D935-B94C-9A9F-020DE90BA662}"/>
                </a:ext>
              </a:extLst>
            </p:cNvPr>
            <p:cNvSpPr/>
            <p:nvPr/>
          </p:nvSpPr>
          <p:spPr>
            <a:xfrm>
              <a:off x="5417018" y="385165"/>
              <a:ext cx="497106" cy="497106"/>
            </a:xfrm>
            <a:prstGeom prst="ellipse">
              <a:avLst/>
            </a:prstGeom>
            <a:solidFill>
              <a:srgbClr val="11999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ndParaRPr>
            </a:p>
          </p:txBody>
        </p:sp>
        <p:sp>
          <p:nvSpPr>
            <p:cNvPr id="56" name="矩形 55">
              <a:extLst>
                <a:ext uri="{FF2B5EF4-FFF2-40B4-BE49-F238E27FC236}">
                  <a16:creationId xmlns:a16="http://schemas.microsoft.com/office/drawing/2014/main" id="{9EE5D582-20F9-8942-BA37-C1A9D3B6FBDF}"/>
                </a:ext>
              </a:extLst>
            </p:cNvPr>
            <p:cNvSpPr/>
            <p:nvPr/>
          </p:nvSpPr>
          <p:spPr>
            <a:xfrm>
              <a:off x="5490036" y="282710"/>
              <a:ext cx="4839786" cy="614977"/>
            </a:xfrm>
            <a:prstGeom prst="rect">
              <a:avLst/>
            </a:prstGeom>
          </p:spPr>
          <p:txBody>
            <a:bodyPr wrap="none">
              <a:spAutoFit/>
            </a:bodyPr>
            <a:lstStyle/>
            <a:p>
              <a:pPr marL="546100" lvl="0">
                <a:lnSpc>
                  <a:spcPct val="200000"/>
                </a:lnSpc>
                <a:defRPr/>
              </a:pPr>
              <a:r>
                <a:rPr lang="zh-CN" altLang="en-US" sz="2000" kern="0" dirty="0">
                  <a:solidFill>
                    <a:schemeClr val="tx1">
                      <a:lumMod val="85000"/>
                      <a:lumOff val="15000"/>
                    </a:schemeClr>
                  </a:solidFill>
                  <a:latin typeface="微软雅黑" panose="020B0503020204020204" pitchFamily="34" charset="-122"/>
                </a:rPr>
                <a:t>中外合作办学国际跨境线路保障服务</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ndParaRPr>
            </a:p>
          </p:txBody>
        </p:sp>
        <p:grpSp>
          <p:nvGrpSpPr>
            <p:cNvPr id="57" name="组合 56">
              <a:extLst>
                <a:ext uri="{FF2B5EF4-FFF2-40B4-BE49-F238E27FC236}">
                  <a16:creationId xmlns:a16="http://schemas.microsoft.com/office/drawing/2014/main" id="{48174D65-6F43-974D-8AF0-242D5502B2D0}"/>
                </a:ext>
              </a:extLst>
            </p:cNvPr>
            <p:cNvGrpSpPr/>
            <p:nvPr/>
          </p:nvGrpSpPr>
          <p:grpSpPr>
            <a:xfrm>
              <a:off x="5490036" y="532209"/>
              <a:ext cx="373288" cy="203017"/>
              <a:chOff x="2042237" y="3754893"/>
              <a:chExt cx="468901" cy="255017"/>
            </a:xfrm>
            <a:solidFill>
              <a:sysClr val="window" lastClr="FFFFFF"/>
            </a:solidFill>
          </p:grpSpPr>
          <p:sp>
            <p:nvSpPr>
              <p:cNvPr id="58" name="Rectangle 129">
                <a:extLst>
                  <a:ext uri="{FF2B5EF4-FFF2-40B4-BE49-F238E27FC236}">
                    <a16:creationId xmlns:a16="http://schemas.microsoft.com/office/drawing/2014/main" id="{A989B0C5-DF87-F046-86DB-3D5F74D7E4AE}"/>
                  </a:ext>
                </a:extLst>
              </p:cNvPr>
              <p:cNvSpPr>
                <a:spLocks noChangeArrowheads="1"/>
              </p:cNvSpPr>
              <p:nvPr/>
            </p:nvSpPr>
            <p:spPr bwMode="auto">
              <a:xfrm>
                <a:off x="2099822" y="3812477"/>
                <a:ext cx="320827" cy="1398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59" name="Rectangle 130">
                <a:extLst>
                  <a:ext uri="{FF2B5EF4-FFF2-40B4-BE49-F238E27FC236}">
                    <a16:creationId xmlns:a16="http://schemas.microsoft.com/office/drawing/2014/main" id="{CD72E599-613A-4444-93F2-17F0D90496A2}"/>
                  </a:ext>
                </a:extLst>
              </p:cNvPr>
              <p:cNvSpPr>
                <a:spLocks noChangeArrowheads="1"/>
              </p:cNvSpPr>
              <p:nvPr/>
            </p:nvSpPr>
            <p:spPr bwMode="auto">
              <a:xfrm>
                <a:off x="2099822" y="3812477"/>
                <a:ext cx="320827" cy="1398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60" name="Rectangle 131">
                <a:extLst>
                  <a:ext uri="{FF2B5EF4-FFF2-40B4-BE49-F238E27FC236}">
                    <a16:creationId xmlns:a16="http://schemas.microsoft.com/office/drawing/2014/main" id="{21683A3A-3273-504D-BF9B-B84C3EA115D1}"/>
                  </a:ext>
                </a:extLst>
              </p:cNvPr>
              <p:cNvSpPr>
                <a:spLocks noChangeArrowheads="1"/>
              </p:cNvSpPr>
              <p:nvPr/>
            </p:nvSpPr>
            <p:spPr bwMode="auto">
              <a:xfrm>
                <a:off x="2099822" y="3812477"/>
                <a:ext cx="320827" cy="1398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61" name="Rectangle 132">
                <a:extLst>
                  <a:ext uri="{FF2B5EF4-FFF2-40B4-BE49-F238E27FC236}">
                    <a16:creationId xmlns:a16="http://schemas.microsoft.com/office/drawing/2014/main" id="{751D606B-0094-6A4A-BAEA-662EB180AACF}"/>
                  </a:ext>
                </a:extLst>
              </p:cNvPr>
              <p:cNvSpPr>
                <a:spLocks noChangeArrowheads="1"/>
              </p:cNvSpPr>
              <p:nvPr/>
            </p:nvSpPr>
            <p:spPr bwMode="auto">
              <a:xfrm>
                <a:off x="2099822" y="3812477"/>
                <a:ext cx="320827" cy="1398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62" name="Freeform 133">
                <a:extLst>
                  <a:ext uri="{FF2B5EF4-FFF2-40B4-BE49-F238E27FC236}">
                    <a16:creationId xmlns:a16="http://schemas.microsoft.com/office/drawing/2014/main" id="{9B44F1E2-5979-1B48-B02A-78970652E3ED}"/>
                  </a:ext>
                </a:extLst>
              </p:cNvPr>
              <p:cNvSpPr>
                <a:spLocks noEditPoints="1"/>
              </p:cNvSpPr>
              <p:nvPr/>
            </p:nvSpPr>
            <p:spPr bwMode="auto">
              <a:xfrm>
                <a:off x="2042237" y="3754893"/>
                <a:ext cx="468901" cy="255017"/>
              </a:xfrm>
              <a:custGeom>
                <a:avLst/>
                <a:gdLst>
                  <a:gd name="T0" fmla="*/ 151 w 156"/>
                  <a:gd name="T1" fmla="*/ 24 h 84"/>
                  <a:gd name="T2" fmla="*/ 144 w 156"/>
                  <a:gd name="T3" fmla="*/ 24 h 84"/>
                  <a:gd name="T4" fmla="*/ 144 w 156"/>
                  <a:gd name="T5" fmla="*/ 6 h 84"/>
                  <a:gd name="T6" fmla="*/ 138 w 156"/>
                  <a:gd name="T7" fmla="*/ 0 h 84"/>
                  <a:gd name="T8" fmla="*/ 6 w 156"/>
                  <a:gd name="T9" fmla="*/ 0 h 84"/>
                  <a:gd name="T10" fmla="*/ 0 w 156"/>
                  <a:gd name="T11" fmla="*/ 6 h 84"/>
                  <a:gd name="T12" fmla="*/ 0 w 156"/>
                  <a:gd name="T13" fmla="*/ 78 h 84"/>
                  <a:gd name="T14" fmla="*/ 6 w 156"/>
                  <a:gd name="T15" fmla="*/ 84 h 84"/>
                  <a:gd name="T16" fmla="*/ 138 w 156"/>
                  <a:gd name="T17" fmla="*/ 84 h 84"/>
                  <a:gd name="T18" fmla="*/ 144 w 156"/>
                  <a:gd name="T19" fmla="*/ 78 h 84"/>
                  <a:gd name="T20" fmla="*/ 144 w 156"/>
                  <a:gd name="T21" fmla="*/ 60 h 84"/>
                  <a:gd name="T22" fmla="*/ 151 w 156"/>
                  <a:gd name="T23" fmla="*/ 60 h 84"/>
                  <a:gd name="T24" fmla="*/ 156 w 156"/>
                  <a:gd name="T25" fmla="*/ 55 h 84"/>
                  <a:gd name="T26" fmla="*/ 156 w 156"/>
                  <a:gd name="T27" fmla="*/ 29 h 84"/>
                  <a:gd name="T28" fmla="*/ 151 w 156"/>
                  <a:gd name="T29" fmla="*/ 24 h 84"/>
                  <a:gd name="T30" fmla="*/ 132 w 156"/>
                  <a:gd name="T31" fmla="*/ 72 h 84"/>
                  <a:gd name="T32" fmla="*/ 12 w 156"/>
                  <a:gd name="T33" fmla="*/ 72 h 84"/>
                  <a:gd name="T34" fmla="*/ 12 w 156"/>
                  <a:gd name="T35" fmla="*/ 12 h 84"/>
                  <a:gd name="T36" fmla="*/ 132 w 156"/>
                  <a:gd name="T37" fmla="*/ 12 h 84"/>
                  <a:gd name="T38" fmla="*/ 132 w 156"/>
                  <a:gd name="T39"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84">
                    <a:moveTo>
                      <a:pt x="151" y="24"/>
                    </a:moveTo>
                    <a:cubicBezTo>
                      <a:pt x="144" y="24"/>
                      <a:pt x="144" y="24"/>
                      <a:pt x="144" y="24"/>
                    </a:cubicBezTo>
                    <a:cubicBezTo>
                      <a:pt x="144" y="6"/>
                      <a:pt x="144" y="6"/>
                      <a:pt x="144" y="6"/>
                    </a:cubicBezTo>
                    <a:cubicBezTo>
                      <a:pt x="144" y="3"/>
                      <a:pt x="141" y="0"/>
                      <a:pt x="138" y="0"/>
                    </a:cubicBezTo>
                    <a:cubicBezTo>
                      <a:pt x="6" y="0"/>
                      <a:pt x="6" y="0"/>
                      <a:pt x="6" y="0"/>
                    </a:cubicBezTo>
                    <a:cubicBezTo>
                      <a:pt x="3" y="0"/>
                      <a:pt x="0" y="3"/>
                      <a:pt x="0" y="6"/>
                    </a:cubicBezTo>
                    <a:cubicBezTo>
                      <a:pt x="0" y="78"/>
                      <a:pt x="0" y="78"/>
                      <a:pt x="0" y="78"/>
                    </a:cubicBezTo>
                    <a:cubicBezTo>
                      <a:pt x="0" y="81"/>
                      <a:pt x="3" y="84"/>
                      <a:pt x="6" y="84"/>
                    </a:cubicBezTo>
                    <a:cubicBezTo>
                      <a:pt x="138" y="84"/>
                      <a:pt x="138" y="84"/>
                      <a:pt x="138" y="84"/>
                    </a:cubicBezTo>
                    <a:cubicBezTo>
                      <a:pt x="141" y="84"/>
                      <a:pt x="144" y="81"/>
                      <a:pt x="144" y="78"/>
                    </a:cubicBezTo>
                    <a:cubicBezTo>
                      <a:pt x="144" y="60"/>
                      <a:pt x="144" y="60"/>
                      <a:pt x="144" y="60"/>
                    </a:cubicBezTo>
                    <a:cubicBezTo>
                      <a:pt x="151" y="60"/>
                      <a:pt x="151" y="60"/>
                      <a:pt x="151" y="60"/>
                    </a:cubicBezTo>
                    <a:cubicBezTo>
                      <a:pt x="154" y="60"/>
                      <a:pt x="156" y="58"/>
                      <a:pt x="156" y="55"/>
                    </a:cubicBezTo>
                    <a:cubicBezTo>
                      <a:pt x="156" y="29"/>
                      <a:pt x="156" y="29"/>
                      <a:pt x="156" y="29"/>
                    </a:cubicBezTo>
                    <a:cubicBezTo>
                      <a:pt x="156" y="26"/>
                      <a:pt x="154" y="24"/>
                      <a:pt x="151" y="24"/>
                    </a:cubicBezTo>
                    <a:moveTo>
                      <a:pt x="132" y="72"/>
                    </a:moveTo>
                    <a:cubicBezTo>
                      <a:pt x="12" y="72"/>
                      <a:pt x="12" y="72"/>
                      <a:pt x="12" y="72"/>
                    </a:cubicBezTo>
                    <a:cubicBezTo>
                      <a:pt x="12" y="12"/>
                      <a:pt x="12" y="12"/>
                      <a:pt x="12" y="12"/>
                    </a:cubicBezTo>
                    <a:cubicBezTo>
                      <a:pt x="132" y="12"/>
                      <a:pt x="132" y="12"/>
                      <a:pt x="132" y="12"/>
                    </a:cubicBezTo>
                    <a:lnTo>
                      <a:pt x="13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grpSp>
      </p:grpSp>
    </p:spTree>
    <p:extLst>
      <p:ext uri="{BB962C8B-B14F-4D97-AF65-F5344CB8AC3E}">
        <p14:creationId xmlns:p14="http://schemas.microsoft.com/office/powerpoint/2010/main" val="238270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C39E01-2AD7-FA4B-8FBC-F2CD5C3BF01E}"/>
              </a:ext>
            </a:extLst>
          </p:cNvPr>
          <p:cNvSpPr>
            <a:spLocks noGrp="1"/>
          </p:cNvSpPr>
          <p:nvPr>
            <p:ph type="title"/>
          </p:nvPr>
        </p:nvSpPr>
        <p:spPr>
          <a:xfrm>
            <a:off x="982029" y="310629"/>
            <a:ext cx="3911648" cy="480131"/>
          </a:xfrm>
        </p:spPr>
        <p:txBody>
          <a:bodyPr/>
          <a:lstStyle/>
          <a:p>
            <a:r>
              <a:rPr kumimoji="1" lang="en-US" altLang="zh-CN" dirty="0"/>
              <a:t>1. </a:t>
            </a:r>
            <a:r>
              <a:rPr kumimoji="1" lang="zh-CN" altLang="en-US" dirty="0"/>
              <a:t>国际带宽保障服务</a:t>
            </a:r>
          </a:p>
        </p:txBody>
      </p:sp>
      <p:pic>
        <p:nvPicPr>
          <p:cNvPr id="4" name="图片 3">
            <a:extLst>
              <a:ext uri="{FF2B5EF4-FFF2-40B4-BE49-F238E27FC236}">
                <a16:creationId xmlns:a16="http://schemas.microsoft.com/office/drawing/2014/main" id="{28F9AF6E-5606-2B48-B3D6-D3A536D5F0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76943" y="1422602"/>
            <a:ext cx="4476056" cy="2074189"/>
          </a:xfrm>
          <a:prstGeom prst="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pic>
      <p:pic>
        <p:nvPicPr>
          <p:cNvPr id="5" name="Picture 5" descr="002">
            <a:extLst>
              <a:ext uri="{FF2B5EF4-FFF2-40B4-BE49-F238E27FC236}">
                <a16:creationId xmlns:a16="http://schemas.microsoft.com/office/drawing/2014/main" id="{01C8C2AA-B989-C942-B4A6-7038034810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943" y="3670849"/>
            <a:ext cx="3489337" cy="2277858"/>
          </a:xfrm>
          <a:prstGeom prst="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pic>
      <p:pic>
        <p:nvPicPr>
          <p:cNvPr id="6" name="图片 2" descr="说明: http://www.bucm.edu.cn/images/eapdomain/UserFiles/admin_db1/Image/kongzi.jpg">
            <a:extLst>
              <a:ext uri="{FF2B5EF4-FFF2-40B4-BE49-F238E27FC236}">
                <a16:creationId xmlns:a16="http://schemas.microsoft.com/office/drawing/2014/main" id="{F835D8BD-8D91-9641-828A-1A1D66C5EE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17331" y="3670849"/>
            <a:ext cx="3766415" cy="2298151"/>
          </a:xfrm>
          <a:prstGeom prst="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pic>
      <p:pic>
        <p:nvPicPr>
          <p:cNvPr id="7" name="Picture 6" descr="EUS11">
            <a:extLst>
              <a:ext uri="{FF2B5EF4-FFF2-40B4-BE49-F238E27FC236}">
                <a16:creationId xmlns:a16="http://schemas.microsoft.com/office/drawing/2014/main" id="{F9F6B544-8705-DA4D-B1CD-8E63AFD3B7F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5157562" y="1415008"/>
            <a:ext cx="2726184" cy="2066595"/>
          </a:xfrm>
          <a:prstGeom prst="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pic>
      <p:sp>
        <p:nvSpPr>
          <p:cNvPr id="8" name="矩形 7">
            <a:extLst>
              <a:ext uri="{FF2B5EF4-FFF2-40B4-BE49-F238E27FC236}">
                <a16:creationId xmlns:a16="http://schemas.microsoft.com/office/drawing/2014/main" id="{568E5C05-BC12-0B4E-A556-AA5448D11C48}"/>
              </a:ext>
            </a:extLst>
          </p:cNvPr>
          <p:cNvSpPr/>
          <p:nvPr/>
        </p:nvSpPr>
        <p:spPr>
          <a:xfrm>
            <a:off x="8088309" y="1422602"/>
            <a:ext cx="3712703" cy="4552401"/>
          </a:xfrm>
          <a:prstGeom prst="rect">
            <a:avLst/>
          </a:prstGeom>
          <a:solidFill>
            <a:srgbClr val="FFFFFF"/>
          </a:solidFill>
          <a:ln w="9525" cap="flat">
            <a:noFill/>
            <a:prstDash val="solid"/>
            <a:miter lim="800000"/>
            <a:headEnd/>
            <a:tailEnd/>
          </a:ln>
          <a:effectLst>
            <a:outerShdw blurRad="190500" dist="889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algn="ctr">
              <a:lnSpc>
                <a:spcPct val="140000"/>
              </a:lnSpc>
              <a:spcAft>
                <a:spcPts val="1200"/>
              </a:spcAft>
            </a:pPr>
            <a:r>
              <a:rPr lang="zh-CN" altLang="en-US" sz="2000" b="1" dirty="0">
                <a:solidFill>
                  <a:srgbClr val="119999"/>
                </a:solidFill>
                <a:sym typeface="微软雅黑" panose="020B0503020204020204" pitchFamily="34" charset="-122"/>
              </a:rPr>
              <a:t>助力国际交流，保障科研合作</a:t>
            </a:r>
            <a:endParaRPr lang="en-US" altLang="zh-CN" sz="1700" dirty="0">
              <a:sym typeface="微软雅黑" panose="020B0503020204020204" pitchFamily="34" charset="-122"/>
            </a:endParaRPr>
          </a:p>
          <a:p>
            <a:pPr marL="285750" indent="-285750">
              <a:lnSpc>
                <a:spcPct val="150000"/>
              </a:lnSpc>
              <a:spcBef>
                <a:spcPts val="600"/>
              </a:spcBef>
              <a:buFont typeface="Wingdings" pitchFamily="2" charset="2"/>
              <a:buChar char="Ø"/>
            </a:pPr>
            <a:r>
              <a:rPr lang="en-US" altLang="zh-CN" sz="1700" dirty="0">
                <a:sym typeface="微软雅黑" panose="020B0503020204020204" pitchFamily="34" charset="-122"/>
              </a:rPr>
              <a:t>AMS</a:t>
            </a:r>
            <a:r>
              <a:rPr lang="zh-CN" altLang="en-US" sz="1700" dirty="0">
                <a:sym typeface="微软雅黑" panose="020B0503020204020204" pitchFamily="34" charset="-122"/>
              </a:rPr>
              <a:t>阿尔法磁谱仪国际合作计划</a:t>
            </a:r>
            <a:endParaRPr lang="en-US" altLang="zh-CN" sz="1700" dirty="0">
              <a:sym typeface="微软雅黑" panose="020B0503020204020204" pitchFamily="34" charset="-122"/>
            </a:endParaRPr>
          </a:p>
          <a:p>
            <a:pPr marL="285750" indent="-285750">
              <a:lnSpc>
                <a:spcPct val="150000"/>
              </a:lnSpc>
              <a:spcBef>
                <a:spcPts val="600"/>
              </a:spcBef>
              <a:buFont typeface="Wingdings" pitchFamily="2" charset="2"/>
              <a:buChar char="Ø"/>
            </a:pPr>
            <a:r>
              <a:rPr lang="zh-CN" altLang="en-US" sz="1700" dirty="0"/>
              <a:t>日本京都大学医学院腹腔内镜下结直肠癌手术直播</a:t>
            </a:r>
            <a:endParaRPr lang="en-US" altLang="zh-CN" sz="1700" dirty="0"/>
          </a:p>
          <a:p>
            <a:pPr marL="285750" indent="-285750">
              <a:lnSpc>
                <a:spcPct val="150000"/>
              </a:lnSpc>
              <a:spcBef>
                <a:spcPts val="600"/>
              </a:spcBef>
              <a:buFont typeface="Wingdings" pitchFamily="2" charset="2"/>
              <a:buChar char="Ø"/>
            </a:pPr>
            <a:r>
              <a:rPr lang="zh-CN" altLang="en-US" sz="1700" dirty="0"/>
              <a:t>北京协和医院与日本和韩国医疗机构共同开展早期胃癌诊断和研究</a:t>
            </a:r>
            <a:endParaRPr lang="en-US" altLang="zh-CN" sz="1700" dirty="0"/>
          </a:p>
          <a:p>
            <a:pPr marL="285750" indent="-285750">
              <a:lnSpc>
                <a:spcPct val="150000"/>
              </a:lnSpc>
              <a:spcBef>
                <a:spcPts val="600"/>
              </a:spcBef>
              <a:buFont typeface="Wingdings" pitchFamily="2" charset="2"/>
              <a:buChar char="Ø"/>
            </a:pPr>
            <a:r>
              <a:rPr lang="zh-CN" altLang="en-US" sz="1700" dirty="0"/>
              <a:t>北京中医药大学与日本学校法人兵库医科大学合作开设中医药孔子学院</a:t>
            </a:r>
            <a:endParaRPr lang="zh-CN" altLang="zh-CN" sz="1700" dirty="0"/>
          </a:p>
        </p:txBody>
      </p:sp>
    </p:spTree>
    <p:extLst>
      <p:ext uri="{BB962C8B-B14F-4D97-AF65-F5344CB8AC3E}">
        <p14:creationId xmlns:p14="http://schemas.microsoft.com/office/powerpoint/2010/main" val="257890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Text"/>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Text"/>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80904110947"/>
  <p:tag name="MH_LIBRARY" val="GRAPHIC"/>
  <p:tag name="MH_TYPE" val="Text"/>
  <p:tag name="MH_ORDER" val="1"/>
</p:tagLst>
</file>

<file path=ppt/theme/theme1.xml><?xml version="1.0" encoding="utf-8"?>
<a:theme xmlns:a="http://schemas.openxmlformats.org/drawingml/2006/main" name="Office 主题​​">
  <a:themeElements>
    <a:clrScheme name="自定义 74">
      <a:dk1>
        <a:sysClr val="windowText" lastClr="000000"/>
      </a:dk1>
      <a:lt1>
        <a:sysClr val="window" lastClr="FFFFFF"/>
      </a:lt1>
      <a:dk2>
        <a:srgbClr val="44546A"/>
      </a:dk2>
      <a:lt2>
        <a:srgbClr val="E7E6E6"/>
      </a:lt2>
      <a:accent1>
        <a:srgbClr val="0A4EA8"/>
      </a:accent1>
      <a:accent2>
        <a:srgbClr val="119999"/>
      </a:accent2>
      <a:accent3>
        <a:srgbClr val="819EC0"/>
      </a:accent3>
      <a:accent4>
        <a:srgbClr val="FFC000"/>
      </a:accent4>
      <a:accent5>
        <a:srgbClr val="5B9BD5"/>
      </a:accent5>
      <a:accent6>
        <a:srgbClr val="70AD47"/>
      </a:accent6>
      <a:hlink>
        <a:srgbClr val="0563C1"/>
      </a:hlink>
      <a:folHlink>
        <a:srgbClr val="954F72"/>
      </a:folHlink>
    </a:clrScheme>
    <a:fontScheme name="自定义 46">
      <a:majorFont>
        <a:latin typeface="Futura-Medium"/>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赛尔网络">
    <a:dk1>
      <a:sysClr val="windowText" lastClr="000000"/>
    </a:dk1>
    <a:lt1>
      <a:sysClr val="window" lastClr="FFFFFF"/>
    </a:lt1>
    <a:dk2>
      <a:srgbClr val="44546A"/>
    </a:dk2>
    <a:lt2>
      <a:srgbClr val="E7E6E6"/>
    </a:lt2>
    <a:accent1>
      <a:srgbClr val="00436D"/>
    </a:accent1>
    <a:accent2>
      <a:srgbClr val="00436D"/>
    </a:accent2>
    <a:accent3>
      <a:srgbClr val="349EEB"/>
    </a:accent3>
    <a:accent4>
      <a:srgbClr val="044B75"/>
    </a:accent4>
    <a:accent5>
      <a:srgbClr val="F8C128"/>
    </a:accent5>
    <a:accent6>
      <a:srgbClr val="D2DF4C"/>
    </a:accent6>
    <a:hlink>
      <a:srgbClr val="E36926"/>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5841</TotalTime>
  <Words>1481</Words>
  <Application>Microsoft Office PowerPoint</Application>
  <PresentationFormat>宽屏</PresentationFormat>
  <Paragraphs>194</Paragraphs>
  <Slides>23</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Futura-Medium</vt:lpstr>
      <vt:lpstr>Gill Sans</vt:lpstr>
      <vt:lpstr>等线</vt:lpstr>
      <vt:lpstr>微软雅黑</vt:lpstr>
      <vt:lpstr>微软雅黑</vt:lpstr>
      <vt:lpstr>微软雅黑</vt:lpstr>
      <vt:lpstr>Arial</vt:lpstr>
      <vt:lpstr>Arial Black</vt:lpstr>
      <vt:lpstr>Calibri</vt:lpstr>
      <vt:lpstr>Wingdings</vt:lpstr>
      <vt:lpstr>Office 主题​​</vt:lpstr>
      <vt:lpstr>CRASI+eduroam服务介绍</vt:lpstr>
      <vt:lpstr>PowerPoint 演示文稿</vt:lpstr>
      <vt:lpstr>PowerPoint 演示文稿</vt:lpstr>
      <vt:lpstr>PowerPoint 演示文稿</vt:lpstr>
      <vt:lpstr>CERNET国内&amp;国际互联情况</vt:lpstr>
      <vt:lpstr>PowerPoint 演示文稿</vt:lpstr>
      <vt:lpstr>1. 国际带宽保障服务</vt:lpstr>
      <vt:lpstr>1. 国际带宽保障服务</vt:lpstr>
      <vt:lpstr>1. 国际带宽保障服务</vt:lpstr>
      <vt:lpstr>2. 学术资源保障</vt:lpstr>
      <vt:lpstr>PowerPoint 演示文稿</vt:lpstr>
      <vt:lpstr>1. eduroam服务</vt:lpstr>
      <vt:lpstr>1. eduroam服务优势</vt:lpstr>
      <vt:lpstr>1. eduroam服务现状</vt:lpstr>
      <vt:lpstr>1.eduroam服务通知</vt:lpstr>
      <vt:lpstr>1.Eduroam登录方式</vt:lpstr>
      <vt:lpstr>2. CARSI服务</vt:lpstr>
      <vt:lpstr>2. CARSI服务</vt:lpstr>
      <vt:lpstr>2. CARSI服务</vt:lpstr>
      <vt:lpstr>2.CARSI服务通知</vt:lpstr>
      <vt:lpstr>2.CARSI资源列表</vt:lpstr>
      <vt:lpstr>2.CARSI登录方式</vt:lpstr>
      <vt:lpstr>协同发展 共建共赢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zi zi</dc:creator>
  <cp:lastModifiedBy>wanglong1987@126.com</cp:lastModifiedBy>
  <cp:revision>398</cp:revision>
  <dcterms:created xsi:type="dcterms:W3CDTF">2020-04-12T06:10:02Z</dcterms:created>
  <dcterms:modified xsi:type="dcterms:W3CDTF">2020-07-16T16:31:46Z</dcterms:modified>
</cp:coreProperties>
</file>